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92" r:id="rId3"/>
    <p:sldId id="257" r:id="rId4"/>
    <p:sldId id="376" r:id="rId5"/>
    <p:sldId id="378" r:id="rId6"/>
    <p:sldId id="397" r:id="rId7"/>
    <p:sldId id="357" r:id="rId8"/>
    <p:sldId id="278" r:id="rId9"/>
    <p:sldId id="400" r:id="rId10"/>
    <p:sldId id="334" r:id="rId11"/>
    <p:sldId id="403" r:id="rId12"/>
    <p:sldId id="367" r:id="rId13"/>
    <p:sldId id="384" r:id="rId14"/>
    <p:sldId id="364" r:id="rId15"/>
    <p:sldId id="388" r:id="rId16"/>
    <p:sldId id="402" r:id="rId17"/>
    <p:sldId id="401" r:id="rId18"/>
    <p:sldId id="398" r:id="rId19"/>
    <p:sldId id="285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uzhengguang" initials="o" lastIdx="0" clrIdx="0">
    <p:extLst>
      <p:ext uri="{19B8F6BF-5375-455C-9EA6-DF929625EA0E}">
        <p15:presenceInfo xmlns:p15="http://schemas.microsoft.com/office/powerpoint/2012/main" userId="S-1-5-21-147214757-305610072-1517763936-440759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FF5E9"/>
    <a:srgbClr val="00B050"/>
    <a:srgbClr val="1D78C8"/>
    <a:srgbClr val="00B0F0"/>
    <a:srgbClr val="DBDBDB"/>
    <a:srgbClr val="9DC3E6"/>
    <a:srgbClr val="66CCD8"/>
    <a:srgbClr val="A6D89E"/>
    <a:srgbClr val="92D050"/>
    <a:srgbClr val="248C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87543" autoAdjust="0"/>
  </p:normalViewPr>
  <p:slideViewPr>
    <p:cSldViewPr snapToGrid="0">
      <p:cViewPr varScale="1">
        <p:scale>
          <a:sx n="102" d="100"/>
          <a:sy n="102" d="100"/>
        </p:scale>
        <p:origin x="8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3B523-1BCD-400F-BA41-718593B80F6F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/>
        </a:p>
      </dgm:t>
    </dgm:pt>
    <dgm:pt modelId="{AED44C3F-61DF-484C-9C58-1888899A6EF9}" type="parTrans" cxnId="{1C3A318C-E6B4-4CC7-B759-B40177177173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90B66F70-8CAC-4678-A1E0-A0D98B4D29E1}">
      <dgm:prSet phldrT="[文本]" custT="1"/>
      <dgm:spPr>
        <a:xfrm>
          <a:off x="1225859" y="2601996"/>
          <a:ext cx="1294084" cy="842522"/>
        </a:xfrm>
        <a:noFill/>
        <a:ln>
          <a:noFill/>
        </a:ln>
      </dgm:spPr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200" b="1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Multi-access edge computing:</a:t>
          </a:r>
        </a:p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200" b="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Local traffic distribution: provides edge IaaS and PaaS services, such as video AI, CDN, and VR.</a:t>
          </a:r>
          <a:endParaRPr lang="zh-CN" altLang="en-US" sz="1200" b="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89453267-9A20-4073-8D1F-A8E99BE18726}" type="sibTrans" cxnId="{1C3A318C-E6B4-4CC7-B759-B40177177173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5439DB16-F98B-4A02-9B8E-6332D687F06E}" type="parTrans" cxnId="{7439B2D4-19E5-464F-A363-ACFAA0D840C6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66D45DA1-7612-468D-9EB9-37008BFB6056}">
      <dgm:prSet phldrT="[文本]" custT="1"/>
      <dgm:spPr>
        <a:xfrm>
          <a:off x="4593371" y="1351168"/>
          <a:ext cx="1189443" cy="2187726"/>
        </a:xfrm>
        <a:noFill/>
        <a:ln>
          <a:noFill/>
        </a:ln>
      </dgm:spPr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200" b="1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Edge cloud:</a:t>
          </a:r>
        </a:p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en-US" altLang="zh-CN" sz="1200" b="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OTT cooperates with carriers to provide software and hardware integration MEC and edge-cloud synergy</a:t>
          </a:r>
          <a:r>
            <a:rPr lang="zh-CN" altLang="en-US" sz="1200" b="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：</a:t>
          </a:r>
          <a:r>
            <a:rPr lang="en-US" altLang="zh-CN" sz="1200" b="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 AWS wavelength/Azure Edge Zone/Google GMEC</a:t>
          </a:r>
          <a:endParaRPr lang="zh-CN" altLang="en-US" sz="1200" b="1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29402DD9-2F04-4D08-89F0-4D6979E22357}" type="sibTrans" cxnId="{7439B2D4-19E5-464F-A363-ACFAA0D840C6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1254799C-BBD0-4EFD-B29E-F64E7571C103}" type="parTrans" cxnId="{AE9D18EC-96F5-4B5E-9BC7-BB668BE6EDEC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1EB15A73-2E46-45CE-882D-DA2BA8DF399B}">
      <dgm:prSet phldrT="[文本]" custT="1"/>
      <dgm:spPr>
        <a:xfrm>
          <a:off x="6736829" y="934611"/>
          <a:ext cx="1189443" cy="2538187"/>
        </a:xfrm>
        <a:noFill/>
        <a:ln>
          <a:noFill/>
        </a:ln>
      </dgm:spPr>
      <dgm:t>
        <a:bodyPr/>
        <a:lstStyle/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zh-CN" altLang="en-US" sz="1200" b="1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Fully distributed cloud:</a:t>
          </a:r>
        </a:p>
        <a:p>
          <a:pPr>
            <a:lnSpc>
              <a:spcPct val="120000"/>
            </a:lnSpc>
            <a:spcBef>
              <a:spcPts val="0"/>
            </a:spcBef>
            <a:spcAft>
              <a:spcPts val="0"/>
            </a:spcAft>
          </a:pPr>
          <a:r>
            <a:rPr lang="en-US" altLang="zh-CN" sz="1200" b="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GSMA OP/5G Future Forum proposes multi-path interconnection between carriers and edge clouds.</a:t>
          </a:r>
          <a:endParaRPr lang="zh-CN" altLang="en-US" sz="1200" b="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gm:t>
    </dgm:pt>
    <dgm:pt modelId="{019B8376-C0FE-4D58-BAC4-AC339556AC4A}" type="sibTrans" cxnId="{AE9D18EC-96F5-4B5E-9BC7-BB668BE6EDEC}">
      <dgm:prSet/>
      <dgm:spPr/>
      <dgm:t>
        <a:bodyPr/>
        <a:lstStyle/>
        <a:p>
          <a:endParaRPr lang="zh-CN" altLang="en-US" sz="1200">
            <a:latin typeface="Arial Unicode MS" panose="020B0604020202020204" pitchFamily="34" charset="-122"/>
            <a:ea typeface="Arial Unicode MS" panose="020B0604020202020204" pitchFamily="34" charset="-122"/>
            <a:cs typeface="Arial Unicode MS" panose="020B0604020202020204" pitchFamily="34" charset="-122"/>
          </a:endParaRPr>
        </a:p>
      </dgm:t>
    </dgm:pt>
    <dgm:pt modelId="{6BA8E62C-0330-4C3A-87DC-A5871F3FCD65}" type="pres">
      <dgm:prSet presAssocID="{EBE3B523-1BCD-400F-BA41-718593B80F6F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/>
        </a:p>
      </dgm:t>
    </dgm:pt>
    <dgm:pt modelId="{2C259E9B-90D5-454F-860C-D475A4AA8029}" type="pres">
      <dgm:prSet presAssocID="{EBE3B523-1BCD-400F-BA41-718593B80F6F}" presName="arrow" presStyleLbl="bgShp" presStyleIdx="0" presStyleCnt="1" custScaleX="150051"/>
      <dgm:spPr>
        <a:xfrm>
          <a:off x="168588" y="0"/>
          <a:ext cx="8161733" cy="3540010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B6D0D3B2-4525-4F61-9CEB-3BFF35057869}" type="pres">
      <dgm:prSet presAssocID="{EBE3B523-1BCD-400F-BA41-718593B80F6F}" presName="arrowDiagram3" presStyleCnt="0"/>
      <dgm:spPr/>
      <dgm:t>
        <a:bodyPr/>
        <a:lstStyle/>
        <a:p>
          <a:endParaRPr/>
        </a:p>
      </dgm:t>
    </dgm:pt>
    <dgm:pt modelId="{25C51428-C08B-47D6-A5F1-CE35164EB1BF}" type="pres">
      <dgm:prSet presAssocID="{90B66F70-8CAC-4678-A1E0-A0D98B4D29E1}" presName="bullet3a" presStyleLbl="node1" presStyleIdx="0" presStyleCnt="3" custLinFactX="-200000" custLinFactNeighborX="-270677" custLinFactNeighborY="-67509"/>
      <dgm:spPr/>
      <dgm:t>
        <a:bodyPr/>
        <a:lstStyle/>
        <a:p>
          <a:endParaRPr lang="zh-CN" altLang="en-US"/>
        </a:p>
      </dgm:t>
    </dgm:pt>
    <dgm:pt modelId="{C1DB2851-4DBF-42AE-A3CA-C703030E7355}" type="pres">
      <dgm:prSet presAssocID="{90B66F70-8CAC-4678-A1E0-A0D98B4D29E1}" presName="textBox3a" presStyleLbl="revTx" presStyleIdx="0" presStyleCnt="3" custScaleX="144120" custLinFactNeighborX="-49821" custLinFactNeighborY="-25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FCA584-4AEB-45CC-AC5B-4B7D7729A782}" type="pres">
      <dgm:prSet presAssocID="{66D45DA1-7612-468D-9EB9-37008BFB6056}" presName="bullet3b" presStyleLbl="node1" presStyleIdx="1" presStyleCnt="3" custLinFactNeighborX="-21310" custLinFactNeighborY="-21806"/>
      <dgm:spPr/>
      <dgm:t>
        <a:bodyPr/>
        <a:lstStyle/>
        <a:p>
          <a:endParaRPr lang="zh-CN" altLang="en-US"/>
        </a:p>
      </dgm:t>
    </dgm:pt>
    <dgm:pt modelId="{292F7CC0-CF7A-41DC-8F13-4FA3DBA8C5BC}" type="pres">
      <dgm:prSet presAssocID="{66D45DA1-7612-468D-9EB9-37008BFB6056}" presName="textBox3b" presStyleLbl="revTx" presStyleIdx="1" presStyleCnt="3" custScaleX="144988" custScaleY="67249" custLinFactNeighborX="17334" custLinFactNeighborY="-1493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83BF049-6195-46BC-9E07-9BEF6B03721C}" type="pres">
      <dgm:prSet presAssocID="{1EB15A73-2E46-45CE-882D-DA2BA8DF399B}" presName="bullet3c" presStyleLbl="node1" presStyleIdx="2" presStyleCnt="3" custLinFactX="100000" custLinFactNeighborX="193190" custLinFactNeighborY="-29737"/>
      <dgm:spPr/>
      <dgm:t>
        <a:bodyPr/>
        <a:lstStyle/>
        <a:p>
          <a:endParaRPr/>
        </a:p>
      </dgm:t>
    </dgm:pt>
    <dgm:pt modelId="{A8B1F3F5-46B3-4056-91A3-A682C3348A4F}" type="pres">
      <dgm:prSet presAssocID="{1EB15A73-2E46-45CE-882D-DA2BA8DF399B}" presName="textBox3c" presStyleLbl="revTx" presStyleIdx="2" presStyleCnt="3" custScaleX="132540" custLinFactNeighborX="99780" custLinFactNeighborY="26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9D18EC-96F5-4B5E-9BC7-BB668BE6EDEC}" srcId="{EBE3B523-1BCD-400F-BA41-718593B80F6F}" destId="{1EB15A73-2E46-45CE-882D-DA2BA8DF399B}" srcOrd="2" destOrd="0" parTransId="{1254799C-BBD0-4EFD-B29E-F64E7571C103}" sibTransId="{019B8376-C0FE-4D58-BAC4-AC339556AC4A}"/>
    <dgm:cxn modelId="{15C79B06-97B8-49E6-9CD0-995E353753C8}" type="presOf" srcId="{1EB15A73-2E46-45CE-882D-DA2BA8DF399B}" destId="{A8B1F3F5-46B3-4056-91A3-A682C3348A4F}" srcOrd="0" destOrd="0" presId="urn:microsoft.com/office/officeart/2005/8/layout/arrow2"/>
    <dgm:cxn modelId="{FCAE3B3A-E816-41DF-9854-52F5A2C66F8C}" type="presOf" srcId="{EBE3B523-1BCD-400F-BA41-718593B80F6F}" destId="{6BA8E62C-0330-4C3A-87DC-A5871F3FCD65}" srcOrd="0" destOrd="0" presId="urn:microsoft.com/office/officeart/2005/8/layout/arrow2"/>
    <dgm:cxn modelId="{1C3A318C-E6B4-4CC7-B759-B40177177173}" srcId="{EBE3B523-1BCD-400F-BA41-718593B80F6F}" destId="{90B66F70-8CAC-4678-A1E0-A0D98B4D29E1}" srcOrd="0" destOrd="0" parTransId="{AED44C3F-61DF-484C-9C58-1888899A6EF9}" sibTransId="{89453267-9A20-4073-8D1F-A8E99BE18726}"/>
    <dgm:cxn modelId="{7439B2D4-19E5-464F-A363-ACFAA0D840C6}" srcId="{EBE3B523-1BCD-400F-BA41-718593B80F6F}" destId="{66D45DA1-7612-468D-9EB9-37008BFB6056}" srcOrd="1" destOrd="0" parTransId="{5439DB16-F98B-4A02-9B8E-6332D687F06E}" sibTransId="{29402DD9-2F04-4D08-89F0-4D6979E22357}"/>
    <dgm:cxn modelId="{DB21A794-FFBB-439C-A020-525B1904C318}" type="presOf" srcId="{90B66F70-8CAC-4678-A1E0-A0D98B4D29E1}" destId="{C1DB2851-4DBF-42AE-A3CA-C703030E7355}" srcOrd="0" destOrd="0" presId="urn:microsoft.com/office/officeart/2005/8/layout/arrow2"/>
    <dgm:cxn modelId="{3B70F27F-458C-481E-A26B-DB2B3F992960}" type="presOf" srcId="{66D45DA1-7612-468D-9EB9-37008BFB6056}" destId="{292F7CC0-CF7A-41DC-8F13-4FA3DBA8C5BC}" srcOrd="0" destOrd="0" presId="urn:microsoft.com/office/officeart/2005/8/layout/arrow2"/>
    <dgm:cxn modelId="{10AC7906-9ECA-4582-94D1-08156C3215AA}" type="presParOf" srcId="{6BA8E62C-0330-4C3A-87DC-A5871F3FCD65}" destId="{2C259E9B-90D5-454F-860C-D475A4AA8029}" srcOrd="0" destOrd="0" presId="urn:microsoft.com/office/officeart/2005/8/layout/arrow2"/>
    <dgm:cxn modelId="{BFD47C8C-A5E6-4D99-A052-D6DD097E030D}" type="presParOf" srcId="{6BA8E62C-0330-4C3A-87DC-A5871F3FCD65}" destId="{B6D0D3B2-4525-4F61-9CEB-3BFF35057869}" srcOrd="1" destOrd="0" presId="urn:microsoft.com/office/officeart/2005/8/layout/arrow2"/>
    <dgm:cxn modelId="{63D87F6D-C97F-4567-80A5-3C9B8A29CAB2}" type="presParOf" srcId="{B6D0D3B2-4525-4F61-9CEB-3BFF35057869}" destId="{25C51428-C08B-47D6-A5F1-CE35164EB1BF}" srcOrd="0" destOrd="0" presId="urn:microsoft.com/office/officeart/2005/8/layout/arrow2"/>
    <dgm:cxn modelId="{1DEC22E3-9609-4F97-94F2-502E838372ED}" type="presParOf" srcId="{B6D0D3B2-4525-4F61-9CEB-3BFF35057869}" destId="{C1DB2851-4DBF-42AE-A3CA-C703030E7355}" srcOrd="1" destOrd="0" presId="urn:microsoft.com/office/officeart/2005/8/layout/arrow2"/>
    <dgm:cxn modelId="{6E8DEFC6-8682-49D1-BFA3-B5B4627DD139}" type="presParOf" srcId="{B6D0D3B2-4525-4F61-9CEB-3BFF35057869}" destId="{8DFCA584-4AEB-45CC-AC5B-4B7D7729A782}" srcOrd="2" destOrd="0" presId="urn:microsoft.com/office/officeart/2005/8/layout/arrow2"/>
    <dgm:cxn modelId="{375F3D35-4054-4612-875C-D7F8B127F133}" type="presParOf" srcId="{B6D0D3B2-4525-4F61-9CEB-3BFF35057869}" destId="{292F7CC0-CF7A-41DC-8F13-4FA3DBA8C5BC}" srcOrd="3" destOrd="0" presId="urn:microsoft.com/office/officeart/2005/8/layout/arrow2"/>
    <dgm:cxn modelId="{372F9462-EEE0-45CF-8ECF-420CCFD8D5AA}" type="presParOf" srcId="{B6D0D3B2-4525-4F61-9CEB-3BFF35057869}" destId="{183BF049-6195-46BC-9E07-9BEF6B03721C}" srcOrd="4" destOrd="0" presId="urn:microsoft.com/office/officeart/2005/8/layout/arrow2"/>
    <dgm:cxn modelId="{D4FDF7E6-15F9-4BE3-BBA4-82E7A6CD926B}" type="presParOf" srcId="{B6D0D3B2-4525-4F61-9CEB-3BFF35057869}" destId="{A8B1F3F5-46B3-4056-91A3-A682C3348A4F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59E9B-90D5-454F-860C-D475A4AA8029}">
      <dsp:nvSpPr>
        <dsp:cNvPr id="0" name=""/>
        <dsp:cNvSpPr/>
      </dsp:nvSpPr>
      <dsp:spPr>
        <a:xfrm>
          <a:off x="0" y="0"/>
          <a:ext cx="8496699" cy="3539088"/>
        </a:xfrm>
        <a:prstGeom prst="swooshArrow">
          <a:avLst>
            <a:gd name="adj1" fmla="val 25000"/>
            <a:gd name="adj2" fmla="val 25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51428-C08B-47D6-A5F1-CE35164EB1BF}">
      <dsp:nvSpPr>
        <dsp:cNvPr id="0" name=""/>
        <dsp:cNvSpPr/>
      </dsp:nvSpPr>
      <dsp:spPr>
        <a:xfrm>
          <a:off x="1443262" y="2343287"/>
          <a:ext cx="147226" cy="1472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B2851-4DBF-42AE-A3CA-C703030E7355}">
      <dsp:nvSpPr>
        <dsp:cNvPr id="0" name=""/>
        <dsp:cNvSpPr/>
      </dsp:nvSpPr>
      <dsp:spPr>
        <a:xfrm>
          <a:off x="1261457" y="2490670"/>
          <a:ext cx="1901478" cy="1022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012" tIns="0" rIns="0" bIns="0" numCol="1" spcCol="1270" anchor="t" anchorCtr="0">
          <a:noAutofit/>
        </a:bodyPr>
        <a:lstStyle/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Multi-access edge computing:</a:t>
          </a:r>
        </a:p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Local traffic distribution: provides edge IaaS and PaaS services, such as video AI, CDN, and VR.</a:t>
          </a:r>
          <a:endParaRPr lang="zh-CN" altLang="en-US" sz="1200" b="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1261457" y="2490670"/>
        <a:ext cx="1901478" cy="1022796"/>
      </dsp:txXfrm>
    </dsp:sp>
    <dsp:sp modelId="{8DFCA584-4AEB-45CC-AC5B-4B7D7729A782}">
      <dsp:nvSpPr>
        <dsp:cNvPr id="0" name=""/>
        <dsp:cNvSpPr/>
      </dsp:nvSpPr>
      <dsp:spPr>
        <a:xfrm>
          <a:off x="3379060" y="1422720"/>
          <a:ext cx="266139" cy="2661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F7CC0-CF7A-41DC-8F13-4FA3DBA8C5BC}">
      <dsp:nvSpPr>
        <dsp:cNvPr id="0" name=""/>
        <dsp:cNvSpPr/>
      </dsp:nvSpPr>
      <dsp:spPr>
        <a:xfrm>
          <a:off x="3498719" y="1641480"/>
          <a:ext cx="1970401" cy="1294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022" tIns="0" rIns="0" bIns="0" numCol="1" spcCol="1270" anchor="t" anchorCtr="0">
          <a:noAutofit/>
        </a:bodyPr>
        <a:lstStyle/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Edge cloud:</a:t>
          </a:r>
        </a:p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OTT cooperates with carriers to provide software and hardware integration MEC and edge-cloud synergy</a:t>
          </a:r>
          <a:r>
            <a:rPr lang="zh-CN" alt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：</a:t>
          </a:r>
          <a:r>
            <a: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 AWS wavelength/Azure Edge Zone/Google GMEC</a:t>
          </a:r>
          <a:endParaRPr lang="zh-CN" altLang="en-US" sz="1200" b="1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3498719" y="1641480"/>
        <a:ext cx="1970401" cy="1294720"/>
      </dsp:txXfrm>
    </dsp:sp>
    <dsp:sp modelId="{183BF049-6195-46BC-9E07-9BEF6B03721C}">
      <dsp:nvSpPr>
        <dsp:cNvPr id="0" name=""/>
        <dsp:cNvSpPr/>
      </dsp:nvSpPr>
      <dsp:spPr>
        <a:xfrm>
          <a:off x="6077766" y="785937"/>
          <a:ext cx="368065" cy="3680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1F3F5-46B3-4056-91A3-A682C3348A4F}">
      <dsp:nvSpPr>
        <dsp:cNvPr id="0" name=""/>
        <dsp:cNvSpPr/>
      </dsp:nvSpPr>
      <dsp:spPr>
        <a:xfrm>
          <a:off x="6317577" y="1079421"/>
          <a:ext cx="1801231" cy="2459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30" tIns="0" rIns="0" bIns="0" numCol="1" spcCol="1270" anchor="t" anchorCtr="0">
          <a:noAutofit/>
        </a:bodyPr>
        <a:lstStyle/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Fully distributed cloud:</a:t>
          </a:r>
        </a:p>
        <a:p>
          <a:pPr lvl="0" algn="l" defTabSz="533400">
            <a:lnSpc>
              <a:spcPct val="12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1200" b="0" kern="1200" dirty="0" smtClean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rPr>
            <a:t>GSMA OP/5G Future Forum proposes multi-path interconnection between carriers and edge clouds.</a:t>
          </a:r>
          <a:endParaRPr lang="zh-CN" altLang="en-US" sz="1200" b="0" kern="1200" dirty="0">
            <a:solidFill>
              <a:schemeClr val="tx1"/>
            </a:solidFill>
            <a:latin typeface="+mn-lt"/>
            <a:ea typeface="+mn-ea"/>
            <a:cs typeface="+mn-ea"/>
            <a:sym typeface="+mn-lt"/>
          </a:endParaRPr>
        </a:p>
      </dsp:txBody>
      <dsp:txXfrm>
        <a:off x="6317577" y="1079421"/>
        <a:ext cx="1801231" cy="2459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989E0-F8C3-445D-A6F5-40795AE53EE5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075CC-A624-4C31-900C-3EF8C7DAE8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8B1E3-F0A2-4896-9BCB-29CE84C11C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629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7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3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43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7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086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74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98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38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39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D10B0-0B9C-4C68-8431-39F301C054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34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10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075CC-A624-4C31-900C-3EF8C7DAE8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738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6EDED3-0F0C-44DE-837A-91BF802B6A92}" type="slidenum">
              <a:rPr lang="zh-CN" altLang="en-US" smtClean="0">
                <a:solidFill>
                  <a:prstClr val="black"/>
                </a:solidFill>
              </a:r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90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37529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38864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3575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ct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/>
              <a:t>单击此处添加标题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a16="http://schemas.microsoft.com/office/drawing/2014/main" xmlns="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/>
              <a:t>单击此处添加文本</a:t>
            </a:r>
            <a:endParaRPr lang="en-US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/>
              <a:t>单击此处添加文本</a:t>
            </a:r>
            <a:endParaRPr lang="en-US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/>
              <a:t>单击此处添加文本</a:t>
            </a:r>
            <a:endParaRPr lang="en-US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603027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 Content">
  <p:cSld name="Title and 2 Column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42900" y="428518"/>
            <a:ext cx="115065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42900" y="1117600"/>
            <a:ext cx="49209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337300" y="1117600"/>
            <a:ext cx="4920900" cy="4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ct val="0"/>
              </a:spcAft>
              <a:buClr>
                <a:schemeClr val="accent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2000"/>
              <a:buFont typeface="Century Gothic"/>
              <a:buChar char="–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925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Century Gothic"/>
              <a:buChar char="–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chemeClr val="accent3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424587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14162" y="2129932"/>
            <a:ext cx="10363676" cy="1471272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99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微软雅黑 </a:t>
            </a:r>
            <a:r>
              <a:rPr lang="en-US" altLang="zh-CN" smtClean="0"/>
              <a:t>40pt </a:t>
            </a:r>
            <a:r>
              <a:rPr lang="zh-CN" altLang="en-US" smtClean="0"/>
              <a:t>，居中，最多两行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00776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8"/>
          <p:cNvGrpSpPr/>
          <p:nvPr userDrawn="1"/>
        </p:nvGrpSpPr>
        <p:grpSpPr>
          <a:xfrm>
            <a:off x="0" y="6027843"/>
            <a:ext cx="1120569" cy="830157"/>
            <a:chOff x="809713" y="4244928"/>
            <a:chExt cx="1120569" cy="830157"/>
          </a:xfrm>
        </p:grpSpPr>
        <p:pic>
          <p:nvPicPr>
            <p:cNvPr id="2097161" name="图片 9"/>
            <p:cNvPicPr>
              <a:picLocks noChangeAspect="1"/>
            </p:cNvPicPr>
            <p:nvPr userDrawn="1"/>
          </p:nvPicPr>
          <p:blipFill>
            <a:blip r:embed="rId2"/>
            <a:srcRect t="44096" r="68421"/>
            <a:stretch>
              <a:fillRect/>
            </a:stretch>
          </p:blipFill>
          <p:spPr>
            <a:xfrm>
              <a:off x="809713" y="4250573"/>
              <a:ext cx="1080000" cy="824512"/>
            </a:xfrm>
            <a:prstGeom prst="rect">
              <a:avLst/>
            </a:prstGeom>
          </p:spPr>
        </p:pic>
        <p:sp>
          <p:nvSpPr>
            <p:cNvPr id="1048602" name="矩形 10"/>
            <p:cNvSpPr/>
            <p:nvPr userDrawn="1"/>
          </p:nvSpPr>
          <p:spPr>
            <a:xfrm flipV="1">
              <a:off x="1529644" y="4244928"/>
              <a:ext cx="400638" cy="112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2097162" name="图片 11"/>
          <p:cNvPicPr>
            <a:picLocks noChangeAspect="1"/>
          </p:cNvPicPr>
          <p:nvPr userDrawn="1"/>
        </p:nvPicPr>
        <p:blipFill>
          <a:blip r:embed="rId2"/>
          <a:srcRect l="68219" t="44342"/>
          <a:stretch>
            <a:fillRect/>
          </a:stretch>
        </p:blipFill>
        <p:spPr>
          <a:xfrm>
            <a:off x="11100297" y="6033488"/>
            <a:ext cx="1091703" cy="824512"/>
          </a:xfrm>
          <a:prstGeom prst="rect">
            <a:avLst/>
          </a:prstGeom>
        </p:spPr>
      </p:pic>
      <p:sp>
        <p:nvSpPr>
          <p:cNvPr id="1048603" name="矩形 12"/>
          <p:cNvSpPr/>
          <p:nvPr userDrawn="1"/>
        </p:nvSpPr>
        <p:spPr>
          <a:xfrm flipV="1">
            <a:off x="11100297" y="6021435"/>
            <a:ext cx="400638" cy="112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合 13"/>
          <p:cNvGrpSpPr/>
          <p:nvPr userDrawn="1"/>
        </p:nvGrpSpPr>
        <p:grpSpPr>
          <a:xfrm>
            <a:off x="-6897" y="260806"/>
            <a:ext cx="537065" cy="291420"/>
            <a:chOff x="540000" y="298515"/>
            <a:chExt cx="395931" cy="216001"/>
          </a:xfrm>
        </p:grpSpPr>
        <p:sp>
          <p:nvSpPr>
            <p:cNvPr id="1048604" name="矩形 14"/>
            <p:cNvSpPr/>
            <p:nvPr userDrawn="1"/>
          </p:nvSpPr>
          <p:spPr>
            <a:xfrm>
              <a:off x="540000" y="298516"/>
              <a:ext cx="81792" cy="216000"/>
            </a:xfrm>
            <a:prstGeom prst="rect">
              <a:avLst/>
            </a:prstGeom>
            <a:solidFill>
              <a:srgbClr val="007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8605" name="矩形 15"/>
            <p:cNvSpPr/>
            <p:nvPr userDrawn="1"/>
          </p:nvSpPr>
          <p:spPr>
            <a:xfrm>
              <a:off x="621792" y="298515"/>
              <a:ext cx="98139" cy="216000"/>
            </a:xfrm>
            <a:prstGeom prst="rect">
              <a:avLst/>
            </a:prstGeom>
            <a:solidFill>
              <a:srgbClr val="1BB1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8606" name="同侧圆角矩形 16"/>
            <p:cNvSpPr/>
            <p:nvPr userDrawn="1"/>
          </p:nvSpPr>
          <p:spPr>
            <a:xfrm rot="5400000">
              <a:off x="719931" y="298515"/>
              <a:ext cx="216000" cy="216000"/>
            </a:xfrm>
            <a:prstGeom prst="round2SameRect">
              <a:avLst/>
            </a:prstGeom>
            <a:solidFill>
              <a:srgbClr val="88E1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048607" name="标题 1"/>
          <p:cNvSpPr>
            <a:spLocks noGrp="1"/>
          </p:cNvSpPr>
          <p:nvPr>
            <p:ph type="ctrTitle"/>
          </p:nvPr>
        </p:nvSpPr>
        <p:spPr>
          <a:xfrm>
            <a:off x="540000" y="46224"/>
            <a:ext cx="9144000" cy="635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200">
                <a:latin typeface="+mj-lt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2097163" name="图片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7666" y="89016"/>
            <a:ext cx="1485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748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59" y="189001"/>
            <a:ext cx="11120835" cy="9819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68801" y="1359000"/>
            <a:ext cx="11025793" cy="480440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ct val="0"/>
              </a:spcBef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lnSpc>
                <a:spcPct val="150000"/>
              </a:lnSpc>
              <a:spcBef>
                <a:spcPct val="0"/>
              </a:spcBef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lnSpc>
                <a:spcPct val="150000"/>
              </a:lnSpc>
              <a:spcBef>
                <a:spcPct val="0"/>
              </a:spcBef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lnSpc>
                <a:spcPct val="150000"/>
              </a:lnSpc>
              <a:spcBef>
                <a:spcPct val="0"/>
              </a:spcBef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lnSpc>
                <a:spcPct val="150000"/>
              </a:lnSpc>
              <a:spcBef>
                <a:spcPct val="0"/>
              </a:spcBef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7495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495347" y="109059"/>
            <a:ext cx="11258530" cy="578840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vert="horz" wrap="square" lIns="91349" tIns="45675" rIns="91349" bIns="45675" numCol="1" anchor="ctr" anchorCtr="0" compatLnSpc="1">
            <a:prstTxWarp prst="textNoShape">
              <a:avLst/>
            </a:prstTxWarp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2796" b="1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lvl="0"/>
            <a:r>
              <a:rPr lang="en-US" altLang="zh-CN" smtClean="0"/>
              <a:t>HEADLINE TEXT TO BE PLACED HERE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5191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6535" y="369039"/>
            <a:ext cx="10905067" cy="74578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911990"/>
      </p:ext>
    </p:extLst>
  </p:cSld>
  <p:clrMapOvr>
    <a:masterClrMapping/>
  </p:clrMapOvr>
  <p:transition advClick="0" advTm="8000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77268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2340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24617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140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50208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01535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67043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774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2AC34-06A4-4377-BE60-7055E3DEF75A}" type="datetimeFigureOut">
              <a:rPr lang="zh-CN" altLang="en-US" smtClean="0"/>
              <a:t>2020/10/23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565A2-7862-467B-92EF-AAF728327F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09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4" r:id="rId13"/>
    <p:sldLayoutId id="2147483666" r:id="rId14"/>
    <p:sldLayoutId id="2147483669" r:id="rId15"/>
    <p:sldLayoutId id="2147483670" r:id="rId16"/>
    <p:sldLayoutId id="2147483671" r:id="rId17"/>
    <p:sldLayoutId id="2147483672" r:id="rId18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8478" y="2663686"/>
            <a:ext cx="11360426" cy="7667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dirty="0">
                <a:latin typeface="+mn-lt"/>
                <a:ea typeface="+mn-ea"/>
                <a:cs typeface="+mn-ea"/>
                <a:sym typeface="+mn-lt"/>
              </a:rPr>
              <a:t>Leverage 5G PaaS Cloud Native Edge Cloud with </a:t>
            </a:r>
            <a:r>
              <a:rPr lang="en-US" altLang="zh-CN" sz="2800" b="1" dirty="0" err="1">
                <a:latin typeface="+mn-lt"/>
                <a:ea typeface="+mn-ea"/>
                <a:cs typeface="+mn-ea"/>
                <a:sym typeface="+mn-lt"/>
              </a:rPr>
              <a:t>KubeEdge</a:t>
            </a:r>
            <a:endParaRPr lang="zh-CN" altLang="en-US" sz="28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06493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/>
          <p:cNvSpPr txBox="1"/>
          <p:nvPr/>
        </p:nvSpPr>
        <p:spPr>
          <a:xfrm>
            <a:off x="261066" y="158885"/>
            <a:ext cx="11464209" cy="586093"/>
          </a:xfrm>
          <a:prstGeom prst="rect">
            <a:avLst/>
          </a:prstGeom>
        </p:spPr>
        <p:txBody>
          <a:bodyPr>
            <a:noAutofit/>
          </a:bodyPr>
          <a:lstStyle>
            <a:lvl1pPr defTabSz="914339" eaLnBrk="1" latinLnBrk="0" hangingPunct="1">
              <a:buNone/>
              <a:defRPr sz="28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KubeEdge, a lightweight cloud-native intelligent edge platform</a:t>
            </a:r>
          </a:p>
        </p:txBody>
      </p:sp>
      <p:sp>
        <p:nvSpPr>
          <p:cNvPr id="83" name="AutoShape 16" descr="Image result for Keras"/>
          <p:cNvSpPr>
            <a:spLocks noChangeAspect="1" noChangeArrowheads="1"/>
          </p:cNvSpPr>
          <p:nvPr/>
        </p:nvSpPr>
        <p:spPr bwMode="auto">
          <a:xfrm>
            <a:off x="8911681" y="4164551"/>
            <a:ext cx="40923" cy="4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913852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6417859" y="1390821"/>
            <a:ext cx="5068471" cy="489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en-US" altLang="zh-CN" sz="1200" b="1" dirty="0" smtClean="0">
                <a:cs typeface="+mn-ea"/>
                <a:sym typeface="+mn-lt"/>
              </a:rPr>
              <a:t>Formal CNCF project (incubation), which is being used by 20+ companies</a:t>
            </a:r>
            <a:endParaRPr lang="en-US" altLang="zh-CN" sz="1200" dirty="0" smtClean="0">
              <a:cs typeface="+mn-ea"/>
              <a:sym typeface="+mn-lt"/>
            </a:endParaRPr>
          </a:p>
          <a:p>
            <a:pPr marL="341237" lvl="1">
              <a:lnSpc>
                <a:spcPct val="120000"/>
              </a:lnSpc>
            </a:pPr>
            <a:endParaRPr lang="en-US" altLang="zh-CN" sz="1200" dirty="0" smtClean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en-US" sz="1200" dirty="0" smtClean="0">
                <a:cs typeface="+mn-ea"/>
                <a:sym typeface="+mn-lt"/>
              </a:rPr>
              <a:t>Kubernetes-based, 100% compatible, declarative APIs, CRD, customized controller, and strong scalability</a:t>
            </a:r>
            <a:endParaRPr lang="en-US" altLang="zh-CN" sz="1200" b="1" dirty="0" smtClean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endParaRPr lang="en-US" altLang="zh-CN" sz="1200" dirty="0" smtClean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zh-CN" sz="1200" dirty="0" smtClean="0">
                <a:cs typeface="+mn-ea"/>
                <a:sym typeface="+mn-lt"/>
              </a:rPr>
              <a:t>Cloud-edge consistent container and Kubernetes ecosystem, application portability, build once, run anywhere</a:t>
            </a: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endParaRPr lang="en-US" altLang="zh-CN" sz="1050" dirty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en-US" sz="1200" b="1" dirty="0">
                <a:cs typeface="+mn-ea"/>
                <a:sym typeface="+mn-lt"/>
              </a:rPr>
              <a:t>Edge-cloud synergy extends cloud capabilities to the edge, including AI collaboration, data collaboration, application collaboration, and management collaboration.</a:t>
            </a:r>
            <a:endParaRPr lang="en-US" altLang="zh-CN" sz="1200" dirty="0" smtClean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endParaRPr lang="en-US" altLang="zh-CN" sz="1200" dirty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en-US" sz="1200" b="1" dirty="0">
                <a:cs typeface="+mn-ea"/>
                <a:sym typeface="+mn-lt"/>
              </a:rPr>
              <a:t>Cloud-edge communication ensures high-speed, reliable, and secure communication between cloud-edge devices.</a:t>
            </a:r>
            <a:endParaRPr lang="en-US" altLang="zh-CN" sz="1200" dirty="0" smtClean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endParaRPr lang="en-US" altLang="zh-CN" sz="1200" dirty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en-US" sz="1200" b="1" dirty="0">
                <a:cs typeface="+mn-ea"/>
                <a:sym typeface="+mn-lt"/>
              </a:rPr>
              <a:t>Easy maintenance, lightweight, plug-in edge framework, offline autonomy, and automatic DR</a:t>
            </a:r>
            <a:endParaRPr lang="en-US" altLang="zh-CN" sz="1200" dirty="0" smtClean="0">
              <a:cs typeface="+mn-ea"/>
              <a:sym typeface="+mn-lt"/>
            </a:endParaRPr>
          </a:p>
          <a:p>
            <a:pPr marL="341237" lvl="1">
              <a:lnSpc>
                <a:spcPct val="120000"/>
              </a:lnSpc>
            </a:pPr>
            <a:endParaRPr lang="en-US" altLang="zh-CN" sz="1050" dirty="0">
              <a:cs typeface="+mn-ea"/>
              <a:sym typeface="+mn-lt"/>
            </a:endParaRPr>
          </a:p>
          <a:p>
            <a:pPr marL="626901" lvl="1" indent="-285664">
              <a:lnSpc>
                <a:spcPct val="120000"/>
              </a:lnSpc>
              <a:buFont typeface="Wingdings" pitchFamily="2" charset="2"/>
              <a:buChar char="q"/>
            </a:pPr>
            <a:r>
              <a:rPr lang="zh-CN" altLang="en-US" sz="1200" dirty="0">
                <a:cs typeface="+mn-ea"/>
                <a:sym typeface="+mn-lt"/>
              </a:rPr>
              <a:t>Heterogeneous hardware is supported and decoupled from hardware.</a:t>
            </a:r>
            <a:endParaRPr lang="en-US" altLang="zh-CN" sz="1200" dirty="0">
              <a:cs typeface="+mn-ea"/>
              <a:sym typeface="+mn-lt"/>
            </a:endParaRPr>
          </a:p>
          <a:p>
            <a:pPr marL="341237" lvl="1">
              <a:lnSpc>
                <a:spcPct val="120000"/>
              </a:lnSpc>
            </a:pPr>
            <a:endParaRPr lang="en-US" altLang="zh-CN" sz="1200" dirty="0"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24375" y="4676827"/>
            <a:ext cx="5084834" cy="568065"/>
          </a:xfrm>
          <a:prstGeom prst="rect">
            <a:avLst/>
          </a:prstGeom>
          <a:solidFill>
            <a:srgbClr val="1D78C8"/>
          </a:solidFill>
          <a:ln w="1905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lIns="35999" tIns="35999" rIns="35999" bIns="35999" rtlCol="0" anchor="ctr">
            <a:noAutofit/>
          </a:bodyPr>
          <a:lstStyle/>
          <a:p>
            <a:pPr algn="ctr" defTabSz="914126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 b="1" kern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0785" y="2734444"/>
            <a:ext cx="4733922" cy="782180"/>
          </a:xfrm>
          <a:prstGeom prst="rect">
            <a:avLst/>
          </a:prstGeom>
          <a:solidFill>
            <a:srgbClr val="1D78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endParaRPr lang="zh-CN" altLang="en-US" sz="10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1" name="Freeform 14"/>
          <p:cNvSpPr/>
          <p:nvPr/>
        </p:nvSpPr>
        <p:spPr bwMode="auto">
          <a:xfrm>
            <a:off x="558447" y="1047106"/>
            <a:ext cx="5455358" cy="2612251"/>
          </a:xfrm>
          <a:custGeom>
            <a:avLst/>
            <a:gdLst/>
            <a:ahLst/>
            <a:cxnLst>
              <a:cxn ang="0">
                <a:pos x="2259" y="452"/>
              </a:cxn>
              <a:cxn ang="0">
                <a:pos x="2271" y="390"/>
              </a:cxn>
              <a:cxn ang="0">
                <a:pos x="2269" y="365"/>
              </a:cxn>
              <a:cxn ang="0">
                <a:pos x="2259" y="329"/>
              </a:cxn>
              <a:cxn ang="0">
                <a:pos x="2224" y="274"/>
              </a:cxn>
              <a:cxn ang="0">
                <a:pos x="2157" y="218"/>
              </a:cxn>
              <a:cxn ang="0">
                <a:pos x="2066" y="177"/>
              </a:cxn>
              <a:cxn ang="0">
                <a:pos x="1958" y="151"/>
              </a:cxn>
              <a:cxn ang="0">
                <a:pos x="1879" y="147"/>
              </a:cxn>
              <a:cxn ang="0">
                <a:pos x="1777" y="156"/>
              </a:cxn>
              <a:cxn ang="0">
                <a:pos x="1686" y="178"/>
              </a:cxn>
              <a:cxn ang="0">
                <a:pos x="1632" y="202"/>
              </a:cxn>
              <a:cxn ang="0">
                <a:pos x="1556" y="138"/>
              </a:cxn>
              <a:cxn ang="0">
                <a:pos x="1460" y="85"/>
              </a:cxn>
              <a:cxn ang="0">
                <a:pos x="1349" y="43"/>
              </a:cxn>
              <a:cxn ang="0">
                <a:pos x="1222" y="13"/>
              </a:cxn>
              <a:cxn ang="0">
                <a:pos x="1086" y="0"/>
              </a:cxn>
              <a:cxn ang="0">
                <a:pos x="1005" y="0"/>
              </a:cxn>
              <a:cxn ang="0">
                <a:pos x="908" y="6"/>
              </a:cxn>
              <a:cxn ang="0">
                <a:pos x="730" y="42"/>
              </a:cxn>
              <a:cxn ang="0">
                <a:pos x="651" y="70"/>
              </a:cxn>
              <a:cxn ang="0">
                <a:pos x="578" y="103"/>
              </a:cxn>
              <a:cxn ang="0">
                <a:pos x="515" y="142"/>
              </a:cxn>
              <a:cxn ang="0">
                <a:pos x="461" y="185"/>
              </a:cxn>
              <a:cxn ang="0">
                <a:pos x="419" y="233"/>
              </a:cxn>
              <a:cxn ang="0">
                <a:pos x="388" y="284"/>
              </a:cxn>
              <a:cxn ang="0">
                <a:pos x="368" y="338"/>
              </a:cxn>
              <a:cxn ang="0">
                <a:pos x="328" y="360"/>
              </a:cxn>
              <a:cxn ang="0">
                <a:pos x="222" y="381"/>
              </a:cxn>
              <a:cxn ang="0">
                <a:pos x="132" y="419"/>
              </a:cxn>
              <a:cxn ang="0">
                <a:pos x="62" y="471"/>
              </a:cxn>
              <a:cxn ang="0">
                <a:pos x="17" y="534"/>
              </a:cxn>
              <a:cxn ang="0">
                <a:pos x="3" y="580"/>
              </a:cxn>
              <a:cxn ang="0">
                <a:pos x="0" y="604"/>
              </a:cxn>
              <a:cxn ang="0">
                <a:pos x="15" y="670"/>
              </a:cxn>
              <a:cxn ang="0">
                <a:pos x="54" y="730"/>
              </a:cxn>
              <a:cxn ang="0">
                <a:pos x="117" y="779"/>
              </a:cxn>
              <a:cxn ang="0">
                <a:pos x="196" y="818"/>
              </a:cxn>
              <a:cxn ang="0">
                <a:pos x="290" y="844"/>
              </a:cxn>
              <a:cxn ang="0">
                <a:pos x="2124" y="851"/>
              </a:cxn>
              <a:cxn ang="0">
                <a:pos x="2157" y="851"/>
              </a:cxn>
              <a:cxn ang="0">
                <a:pos x="2248" y="836"/>
              </a:cxn>
              <a:cxn ang="0">
                <a:pos x="2328" y="806"/>
              </a:cxn>
              <a:cxn ang="0">
                <a:pos x="2389" y="764"/>
              </a:cxn>
              <a:cxn ang="0">
                <a:pos x="2429" y="712"/>
              </a:cxn>
              <a:cxn ang="0">
                <a:pos x="2444" y="654"/>
              </a:cxn>
              <a:cxn ang="0">
                <a:pos x="2440" y="622"/>
              </a:cxn>
              <a:cxn ang="0">
                <a:pos x="2422" y="580"/>
              </a:cxn>
              <a:cxn ang="0">
                <a:pos x="2389" y="543"/>
              </a:cxn>
              <a:cxn ang="0">
                <a:pos x="2346" y="510"/>
              </a:cxn>
              <a:cxn ang="0">
                <a:pos x="2290" y="483"/>
              </a:cxn>
              <a:cxn ang="0">
                <a:pos x="2250" y="470"/>
              </a:cxn>
            </a:cxnLst>
            <a:rect l="0" t="0" r="r" b="b"/>
            <a:pathLst>
              <a:path w="2444" h="851">
                <a:moveTo>
                  <a:pt x="2250" y="470"/>
                </a:moveTo>
                <a:lnTo>
                  <a:pt x="2250" y="470"/>
                </a:lnTo>
                <a:lnTo>
                  <a:pt x="2259" y="452"/>
                </a:lnTo>
                <a:lnTo>
                  <a:pt x="2266" y="431"/>
                </a:lnTo>
                <a:lnTo>
                  <a:pt x="2269" y="411"/>
                </a:lnTo>
                <a:lnTo>
                  <a:pt x="2271" y="390"/>
                </a:lnTo>
                <a:lnTo>
                  <a:pt x="2271" y="390"/>
                </a:lnTo>
                <a:lnTo>
                  <a:pt x="2271" y="378"/>
                </a:lnTo>
                <a:lnTo>
                  <a:pt x="2269" y="365"/>
                </a:lnTo>
                <a:lnTo>
                  <a:pt x="2266" y="353"/>
                </a:lnTo>
                <a:lnTo>
                  <a:pt x="2263" y="341"/>
                </a:lnTo>
                <a:lnTo>
                  <a:pt x="2259" y="329"/>
                </a:lnTo>
                <a:lnTo>
                  <a:pt x="2254" y="319"/>
                </a:lnTo>
                <a:lnTo>
                  <a:pt x="2241" y="296"/>
                </a:lnTo>
                <a:lnTo>
                  <a:pt x="2224" y="274"/>
                </a:lnTo>
                <a:lnTo>
                  <a:pt x="2205" y="254"/>
                </a:lnTo>
                <a:lnTo>
                  <a:pt x="2181" y="235"/>
                </a:lnTo>
                <a:lnTo>
                  <a:pt x="2157" y="218"/>
                </a:lnTo>
                <a:lnTo>
                  <a:pt x="2129" y="202"/>
                </a:lnTo>
                <a:lnTo>
                  <a:pt x="2099" y="188"/>
                </a:lnTo>
                <a:lnTo>
                  <a:pt x="2066" y="177"/>
                </a:lnTo>
                <a:lnTo>
                  <a:pt x="2032" y="166"/>
                </a:lnTo>
                <a:lnTo>
                  <a:pt x="1996" y="157"/>
                </a:lnTo>
                <a:lnTo>
                  <a:pt x="1958" y="151"/>
                </a:lnTo>
                <a:lnTo>
                  <a:pt x="1919" y="148"/>
                </a:lnTo>
                <a:lnTo>
                  <a:pt x="1879" y="147"/>
                </a:lnTo>
                <a:lnTo>
                  <a:pt x="1879" y="147"/>
                </a:lnTo>
                <a:lnTo>
                  <a:pt x="1845" y="148"/>
                </a:lnTo>
                <a:lnTo>
                  <a:pt x="1810" y="151"/>
                </a:lnTo>
                <a:lnTo>
                  <a:pt x="1777" y="156"/>
                </a:lnTo>
                <a:lnTo>
                  <a:pt x="1746" y="162"/>
                </a:lnTo>
                <a:lnTo>
                  <a:pt x="1714" y="169"/>
                </a:lnTo>
                <a:lnTo>
                  <a:pt x="1686" y="178"/>
                </a:lnTo>
                <a:lnTo>
                  <a:pt x="1658" y="190"/>
                </a:lnTo>
                <a:lnTo>
                  <a:pt x="1632" y="202"/>
                </a:lnTo>
                <a:lnTo>
                  <a:pt x="1632" y="202"/>
                </a:lnTo>
                <a:lnTo>
                  <a:pt x="1608" y="180"/>
                </a:lnTo>
                <a:lnTo>
                  <a:pt x="1583" y="159"/>
                </a:lnTo>
                <a:lnTo>
                  <a:pt x="1556" y="138"/>
                </a:lnTo>
                <a:lnTo>
                  <a:pt x="1526" y="120"/>
                </a:lnTo>
                <a:lnTo>
                  <a:pt x="1495" y="102"/>
                </a:lnTo>
                <a:lnTo>
                  <a:pt x="1460" y="85"/>
                </a:lnTo>
                <a:lnTo>
                  <a:pt x="1426" y="69"/>
                </a:lnTo>
                <a:lnTo>
                  <a:pt x="1388" y="55"/>
                </a:lnTo>
                <a:lnTo>
                  <a:pt x="1349" y="43"/>
                </a:lnTo>
                <a:lnTo>
                  <a:pt x="1308" y="31"/>
                </a:lnTo>
                <a:lnTo>
                  <a:pt x="1266" y="22"/>
                </a:lnTo>
                <a:lnTo>
                  <a:pt x="1222" y="13"/>
                </a:lnTo>
                <a:lnTo>
                  <a:pt x="1177" y="8"/>
                </a:lnTo>
                <a:lnTo>
                  <a:pt x="1133" y="3"/>
                </a:lnTo>
                <a:lnTo>
                  <a:pt x="1086" y="0"/>
                </a:lnTo>
                <a:lnTo>
                  <a:pt x="1038" y="0"/>
                </a:lnTo>
                <a:lnTo>
                  <a:pt x="1038" y="0"/>
                </a:lnTo>
                <a:lnTo>
                  <a:pt x="1005" y="0"/>
                </a:lnTo>
                <a:lnTo>
                  <a:pt x="973" y="2"/>
                </a:lnTo>
                <a:lnTo>
                  <a:pt x="940" y="3"/>
                </a:lnTo>
                <a:lnTo>
                  <a:pt x="908" y="6"/>
                </a:lnTo>
                <a:lnTo>
                  <a:pt x="847" y="15"/>
                </a:lnTo>
                <a:lnTo>
                  <a:pt x="787" y="27"/>
                </a:lnTo>
                <a:lnTo>
                  <a:pt x="730" y="42"/>
                </a:lnTo>
                <a:lnTo>
                  <a:pt x="703" y="51"/>
                </a:lnTo>
                <a:lnTo>
                  <a:pt x="676" y="60"/>
                </a:lnTo>
                <a:lnTo>
                  <a:pt x="651" y="70"/>
                </a:lnTo>
                <a:lnTo>
                  <a:pt x="626" y="81"/>
                </a:lnTo>
                <a:lnTo>
                  <a:pt x="602" y="91"/>
                </a:lnTo>
                <a:lnTo>
                  <a:pt x="578" y="103"/>
                </a:lnTo>
                <a:lnTo>
                  <a:pt x="557" y="115"/>
                </a:lnTo>
                <a:lnTo>
                  <a:pt x="536" y="129"/>
                </a:lnTo>
                <a:lnTo>
                  <a:pt x="515" y="142"/>
                </a:lnTo>
                <a:lnTo>
                  <a:pt x="495" y="156"/>
                </a:lnTo>
                <a:lnTo>
                  <a:pt x="477" y="171"/>
                </a:lnTo>
                <a:lnTo>
                  <a:pt x="461" y="185"/>
                </a:lnTo>
                <a:lnTo>
                  <a:pt x="446" y="200"/>
                </a:lnTo>
                <a:lnTo>
                  <a:pt x="431" y="217"/>
                </a:lnTo>
                <a:lnTo>
                  <a:pt x="419" y="233"/>
                </a:lnTo>
                <a:lnTo>
                  <a:pt x="407" y="250"/>
                </a:lnTo>
                <a:lnTo>
                  <a:pt x="397" y="268"/>
                </a:lnTo>
                <a:lnTo>
                  <a:pt x="388" y="284"/>
                </a:lnTo>
                <a:lnTo>
                  <a:pt x="379" y="302"/>
                </a:lnTo>
                <a:lnTo>
                  <a:pt x="373" y="320"/>
                </a:lnTo>
                <a:lnTo>
                  <a:pt x="368" y="338"/>
                </a:lnTo>
                <a:lnTo>
                  <a:pt x="365" y="357"/>
                </a:lnTo>
                <a:lnTo>
                  <a:pt x="365" y="357"/>
                </a:lnTo>
                <a:lnTo>
                  <a:pt x="328" y="360"/>
                </a:lnTo>
                <a:lnTo>
                  <a:pt x="290" y="365"/>
                </a:lnTo>
                <a:lnTo>
                  <a:pt x="256" y="372"/>
                </a:lnTo>
                <a:lnTo>
                  <a:pt x="222" y="381"/>
                </a:lnTo>
                <a:lnTo>
                  <a:pt x="190" y="392"/>
                </a:lnTo>
                <a:lnTo>
                  <a:pt x="160" y="405"/>
                </a:lnTo>
                <a:lnTo>
                  <a:pt x="132" y="419"/>
                </a:lnTo>
                <a:lnTo>
                  <a:pt x="106" y="435"/>
                </a:lnTo>
                <a:lnTo>
                  <a:pt x="83" y="452"/>
                </a:lnTo>
                <a:lnTo>
                  <a:pt x="62" y="471"/>
                </a:lnTo>
                <a:lnTo>
                  <a:pt x="44" y="491"/>
                </a:lnTo>
                <a:lnTo>
                  <a:pt x="29" y="512"/>
                </a:lnTo>
                <a:lnTo>
                  <a:pt x="17" y="534"/>
                </a:lnTo>
                <a:lnTo>
                  <a:pt x="8" y="556"/>
                </a:lnTo>
                <a:lnTo>
                  <a:pt x="5" y="568"/>
                </a:lnTo>
                <a:lnTo>
                  <a:pt x="3" y="580"/>
                </a:lnTo>
                <a:lnTo>
                  <a:pt x="2" y="592"/>
                </a:lnTo>
                <a:lnTo>
                  <a:pt x="0" y="604"/>
                </a:lnTo>
                <a:lnTo>
                  <a:pt x="0" y="604"/>
                </a:lnTo>
                <a:lnTo>
                  <a:pt x="2" y="627"/>
                </a:lnTo>
                <a:lnTo>
                  <a:pt x="8" y="649"/>
                </a:lnTo>
                <a:lnTo>
                  <a:pt x="15" y="670"/>
                </a:lnTo>
                <a:lnTo>
                  <a:pt x="26" y="691"/>
                </a:lnTo>
                <a:lnTo>
                  <a:pt x="39" y="710"/>
                </a:lnTo>
                <a:lnTo>
                  <a:pt x="54" y="730"/>
                </a:lnTo>
                <a:lnTo>
                  <a:pt x="74" y="748"/>
                </a:lnTo>
                <a:lnTo>
                  <a:pt x="93" y="764"/>
                </a:lnTo>
                <a:lnTo>
                  <a:pt x="117" y="779"/>
                </a:lnTo>
                <a:lnTo>
                  <a:pt x="141" y="794"/>
                </a:lnTo>
                <a:lnTo>
                  <a:pt x="168" y="808"/>
                </a:lnTo>
                <a:lnTo>
                  <a:pt x="196" y="818"/>
                </a:lnTo>
                <a:lnTo>
                  <a:pt x="226" y="829"/>
                </a:lnTo>
                <a:lnTo>
                  <a:pt x="258" y="836"/>
                </a:lnTo>
                <a:lnTo>
                  <a:pt x="290" y="844"/>
                </a:lnTo>
                <a:lnTo>
                  <a:pt x="325" y="848"/>
                </a:lnTo>
                <a:lnTo>
                  <a:pt x="2124" y="851"/>
                </a:lnTo>
                <a:lnTo>
                  <a:pt x="2124" y="851"/>
                </a:lnTo>
                <a:lnTo>
                  <a:pt x="2124" y="851"/>
                </a:lnTo>
                <a:lnTo>
                  <a:pt x="2124" y="851"/>
                </a:lnTo>
                <a:lnTo>
                  <a:pt x="2157" y="851"/>
                </a:lnTo>
                <a:lnTo>
                  <a:pt x="2189" y="848"/>
                </a:lnTo>
                <a:lnTo>
                  <a:pt x="2219" y="842"/>
                </a:lnTo>
                <a:lnTo>
                  <a:pt x="2248" y="836"/>
                </a:lnTo>
                <a:lnTo>
                  <a:pt x="2277" y="827"/>
                </a:lnTo>
                <a:lnTo>
                  <a:pt x="2302" y="818"/>
                </a:lnTo>
                <a:lnTo>
                  <a:pt x="2328" y="806"/>
                </a:lnTo>
                <a:lnTo>
                  <a:pt x="2350" y="794"/>
                </a:lnTo>
                <a:lnTo>
                  <a:pt x="2371" y="779"/>
                </a:lnTo>
                <a:lnTo>
                  <a:pt x="2389" y="764"/>
                </a:lnTo>
                <a:lnTo>
                  <a:pt x="2405" y="748"/>
                </a:lnTo>
                <a:lnTo>
                  <a:pt x="2419" y="730"/>
                </a:lnTo>
                <a:lnTo>
                  <a:pt x="2429" y="712"/>
                </a:lnTo>
                <a:lnTo>
                  <a:pt x="2437" y="692"/>
                </a:lnTo>
                <a:lnTo>
                  <a:pt x="2443" y="673"/>
                </a:lnTo>
                <a:lnTo>
                  <a:pt x="2444" y="654"/>
                </a:lnTo>
                <a:lnTo>
                  <a:pt x="2444" y="654"/>
                </a:lnTo>
                <a:lnTo>
                  <a:pt x="2443" y="637"/>
                </a:lnTo>
                <a:lnTo>
                  <a:pt x="2440" y="622"/>
                </a:lnTo>
                <a:lnTo>
                  <a:pt x="2435" y="609"/>
                </a:lnTo>
                <a:lnTo>
                  <a:pt x="2429" y="594"/>
                </a:lnTo>
                <a:lnTo>
                  <a:pt x="2422" y="580"/>
                </a:lnTo>
                <a:lnTo>
                  <a:pt x="2413" y="567"/>
                </a:lnTo>
                <a:lnTo>
                  <a:pt x="2402" y="555"/>
                </a:lnTo>
                <a:lnTo>
                  <a:pt x="2389" y="543"/>
                </a:lnTo>
                <a:lnTo>
                  <a:pt x="2376" y="531"/>
                </a:lnTo>
                <a:lnTo>
                  <a:pt x="2361" y="520"/>
                </a:lnTo>
                <a:lnTo>
                  <a:pt x="2346" y="510"/>
                </a:lnTo>
                <a:lnTo>
                  <a:pt x="2328" y="500"/>
                </a:lnTo>
                <a:lnTo>
                  <a:pt x="2310" y="492"/>
                </a:lnTo>
                <a:lnTo>
                  <a:pt x="2290" y="483"/>
                </a:lnTo>
                <a:lnTo>
                  <a:pt x="2271" y="477"/>
                </a:lnTo>
                <a:lnTo>
                  <a:pt x="2250" y="470"/>
                </a:lnTo>
                <a:lnTo>
                  <a:pt x="2250" y="470"/>
                </a:lnTo>
                <a:close/>
              </a:path>
            </a:pathLst>
          </a:custGeom>
          <a:noFill/>
          <a:ln w="12700" cap="rnd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852" eaLnBrk="0" hangingPunct="0">
              <a:lnSpc>
                <a:spcPct val="120000"/>
              </a:lnSpc>
              <a:defRPr/>
            </a:pPr>
            <a:endParaRPr lang="zh-CN" altLang="en-US" sz="6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499382" y="1677129"/>
            <a:ext cx="1470274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100" dirty="0" smtClean="0">
                <a:cs typeface="+mn-ea"/>
                <a:sym typeface="+mn-lt"/>
              </a:rPr>
              <a:t>Public/Private/Telco</a:t>
            </a:r>
          </a:p>
          <a:p>
            <a:pPr>
              <a:lnSpc>
                <a:spcPct val="120000"/>
              </a:lnSpc>
            </a:pPr>
            <a:r>
              <a:rPr kumimoji="1" lang="zh-CN" altLang="en-US" sz="1100" dirty="0" smtClean="0">
                <a:cs typeface="+mn-ea"/>
                <a:sym typeface="+mn-lt"/>
              </a:rPr>
              <a:t>Cloud </a:t>
            </a:r>
            <a:r>
              <a:rPr kumimoji="1" lang="zh-CN" altLang="en-US" sz="1100" dirty="0">
                <a:cs typeface="+mn-ea"/>
                <a:sym typeface="+mn-lt"/>
              </a:rPr>
              <a:t>Center</a:t>
            </a:r>
          </a:p>
        </p:txBody>
      </p:sp>
      <p:sp>
        <p:nvSpPr>
          <p:cNvPr id="81" name="矩形 80"/>
          <p:cNvSpPr/>
          <p:nvPr/>
        </p:nvSpPr>
        <p:spPr>
          <a:xfrm>
            <a:off x="1468967" y="1269323"/>
            <a:ext cx="588502" cy="78648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800" kern="0" dirty="0" smtClean="0">
                <a:solidFill>
                  <a:srgbClr val="1D1D1A"/>
                </a:solidFill>
                <a:cs typeface="+mn-ea"/>
                <a:sym typeface="+mn-lt"/>
              </a:rPr>
              <a:t>Smart Campus</a:t>
            </a:r>
            <a:endParaRPr lang="zh-CN" altLang="en-US" sz="8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115920" y="1269323"/>
            <a:ext cx="588502" cy="78648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800" kern="0" dirty="0" smtClean="0">
                <a:solidFill>
                  <a:srgbClr val="1D1D1A"/>
                </a:solidFill>
                <a:cs typeface="+mn-ea"/>
                <a:sym typeface="+mn-lt"/>
              </a:rPr>
              <a:t>Smart City</a:t>
            </a:r>
            <a:endParaRPr lang="zh-CN" altLang="en-US" sz="8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770474" y="1269323"/>
            <a:ext cx="588502" cy="78648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800" kern="0" dirty="0" smtClean="0">
                <a:solidFill>
                  <a:srgbClr val="1D1D1A"/>
                </a:solidFill>
                <a:cs typeface="+mn-ea"/>
                <a:sym typeface="+mn-lt"/>
              </a:rPr>
              <a:t>Smart Transport</a:t>
            </a:r>
            <a:endParaRPr lang="en-US" altLang="zh-CN" sz="8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3425029" y="1269323"/>
            <a:ext cx="588502" cy="78648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en-US" altLang="zh-CN" sz="800" kern="0" dirty="0" smtClean="0">
                <a:solidFill>
                  <a:srgbClr val="1D1D1A"/>
                </a:solidFill>
                <a:cs typeface="+mn-ea"/>
                <a:sym typeface="+mn-lt"/>
              </a:rPr>
              <a:t>Industry 4.0</a:t>
            </a:r>
            <a:endParaRPr lang="zh-CN" altLang="en-US" sz="800" kern="0" dirty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4098631" y="1280970"/>
            <a:ext cx="287103" cy="78648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800" kern="0">
                <a:solidFill>
                  <a:srgbClr val="1D1D1A"/>
                </a:solidFill>
                <a:cs typeface="+mn-ea"/>
                <a:sym typeface="+mn-lt"/>
              </a:rPr>
              <a:t>...</a:t>
            </a:r>
            <a:endParaRPr lang="zh-CN" altLang="en-US" sz="800" kern="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8" name="上下箭头 87"/>
          <p:cNvSpPr/>
          <p:nvPr/>
        </p:nvSpPr>
        <p:spPr>
          <a:xfrm>
            <a:off x="3035435" y="3659356"/>
            <a:ext cx="373157" cy="561612"/>
          </a:xfrm>
          <a:prstGeom prst="up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6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444833" y="3799977"/>
            <a:ext cx="172996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b="1">
                <a:cs typeface="+mn-ea"/>
                <a:sym typeface="+mn-lt"/>
              </a:rPr>
              <a:t>Internet/Direct Connect/VPN</a:t>
            </a:r>
            <a:endParaRPr lang="zh-CN" altLang="en-US" sz="900" b="1">
              <a:cs typeface="+mn-ea"/>
              <a:sym typeface="+mn-lt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878783" y="4739891"/>
            <a:ext cx="785523" cy="39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 dirty="0">
                <a:cs typeface="+mn-ea"/>
                <a:sym typeface="+mn-lt"/>
              </a:rPr>
              <a:t>Node management</a:t>
            </a:r>
          </a:p>
        </p:txBody>
      </p:sp>
      <p:sp>
        <p:nvSpPr>
          <p:cNvPr id="91" name="矩形 90"/>
          <p:cNvSpPr/>
          <p:nvPr/>
        </p:nvSpPr>
        <p:spPr>
          <a:xfrm>
            <a:off x="1718713" y="4750909"/>
            <a:ext cx="785523" cy="39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Container management</a:t>
            </a:r>
          </a:p>
        </p:txBody>
      </p:sp>
      <p:sp>
        <p:nvSpPr>
          <p:cNvPr id="92" name="矩形 91"/>
          <p:cNvSpPr/>
          <p:nvPr/>
        </p:nvSpPr>
        <p:spPr>
          <a:xfrm>
            <a:off x="2550137" y="4750909"/>
            <a:ext cx="785523" cy="39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Monitoring and O&amp;M</a:t>
            </a:r>
          </a:p>
        </p:txBody>
      </p:sp>
      <p:sp>
        <p:nvSpPr>
          <p:cNvPr id="93" name="矩形 92"/>
          <p:cNvSpPr/>
          <p:nvPr/>
        </p:nvSpPr>
        <p:spPr>
          <a:xfrm>
            <a:off x="3397330" y="4750909"/>
            <a:ext cx="785523" cy="39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Edge-cloud communication</a:t>
            </a:r>
          </a:p>
        </p:txBody>
      </p:sp>
      <p:sp>
        <p:nvSpPr>
          <p:cNvPr id="94" name="矩形 93"/>
          <p:cNvSpPr/>
          <p:nvPr/>
        </p:nvSpPr>
        <p:spPr>
          <a:xfrm>
            <a:off x="4246999" y="4743184"/>
            <a:ext cx="785523" cy="39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Security authentication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4434177" y="2915637"/>
            <a:ext cx="1268485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000" b="1" kern="0" dirty="0" err="1" smtClean="0">
                <a:solidFill>
                  <a:schemeClr val="bg1"/>
                </a:solidFill>
                <a:cs typeface="+mn-ea"/>
                <a:sym typeface="+mn-lt"/>
              </a:rPr>
              <a:t>KubeEdge</a:t>
            </a:r>
            <a:endParaRPr lang="en-US" altLang="zh-CN" sz="1000" b="1" kern="0" dirty="0" smtClean="0">
              <a:solidFill>
                <a:schemeClr val="bg1"/>
              </a:solidFill>
              <a:cs typeface="+mn-ea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en-US" altLang="zh-CN" sz="900" b="1" kern="0" dirty="0" err="1">
                <a:solidFill>
                  <a:schemeClr val="bg1"/>
                </a:solidFill>
                <a:cs typeface="+mn-ea"/>
                <a:sym typeface="+mn-lt"/>
              </a:rPr>
              <a:t>CloudCore</a:t>
            </a:r>
            <a:endParaRPr lang="en-US" altLang="zh-CN" sz="9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937203" y="2817823"/>
            <a:ext cx="1205108" cy="2706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Application Lifecycle Management</a:t>
            </a:r>
          </a:p>
        </p:txBody>
      </p:sp>
      <p:sp>
        <p:nvSpPr>
          <p:cNvPr id="97" name="矩形 96"/>
          <p:cNvSpPr/>
          <p:nvPr/>
        </p:nvSpPr>
        <p:spPr>
          <a:xfrm>
            <a:off x="932011" y="3145256"/>
            <a:ext cx="1205108" cy="26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Edge Node Management</a:t>
            </a:r>
          </a:p>
        </p:txBody>
      </p:sp>
      <p:sp>
        <p:nvSpPr>
          <p:cNvPr id="98" name="矩形 97"/>
          <p:cNvSpPr/>
          <p:nvPr/>
        </p:nvSpPr>
        <p:spPr>
          <a:xfrm>
            <a:off x="2211794" y="3143557"/>
            <a:ext cx="1205108" cy="26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Edge-cloud communication</a:t>
            </a:r>
          </a:p>
        </p:txBody>
      </p:sp>
      <p:sp>
        <p:nvSpPr>
          <p:cNvPr id="99" name="矩形 98"/>
          <p:cNvSpPr/>
          <p:nvPr/>
        </p:nvSpPr>
        <p:spPr>
          <a:xfrm>
            <a:off x="2211794" y="2817824"/>
            <a:ext cx="1205108" cy="2638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zh-CN" altLang="en-US" sz="700" kern="0">
                <a:cs typeface="+mn-ea"/>
                <a:sym typeface="+mn-lt"/>
              </a:rPr>
              <a:t>Unified monitoring and O&amp;M</a:t>
            </a:r>
          </a:p>
        </p:txBody>
      </p:sp>
      <p:sp>
        <p:nvSpPr>
          <p:cNvPr id="100" name="矩形 99"/>
          <p:cNvSpPr/>
          <p:nvPr/>
        </p:nvSpPr>
        <p:spPr>
          <a:xfrm>
            <a:off x="835053" y="4243780"/>
            <a:ext cx="846505" cy="36452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r>
              <a:rPr lang="en-US" altLang="zh-CN" sz="900" kern="0" err="1">
                <a:solidFill>
                  <a:srgbClr val="666666"/>
                </a:solidFill>
                <a:cs typeface="+mn-ea"/>
                <a:sym typeface="+mn-lt"/>
              </a:rPr>
              <a:t>IoT</a:t>
            </a:r>
            <a:endParaRPr lang="zh-CN" altLang="en-US" sz="9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729471" y="4240187"/>
            <a:ext cx="655995" cy="36452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zh-CN" altLang="en-US" sz="900" kern="0">
                <a:solidFill>
                  <a:srgbClr val="666666"/>
                </a:solidFill>
                <a:cs typeface="+mn-ea"/>
                <a:sym typeface="+mn-lt"/>
              </a:rPr>
              <a:t>Edge AI</a:t>
            </a:r>
          </a:p>
        </p:txBody>
      </p:sp>
      <p:sp>
        <p:nvSpPr>
          <p:cNvPr id="102" name="矩形 101"/>
          <p:cNvSpPr/>
          <p:nvPr/>
        </p:nvSpPr>
        <p:spPr>
          <a:xfrm>
            <a:off x="2446767" y="4240391"/>
            <a:ext cx="1100977" cy="36452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zh-CN" altLang="en-US" sz="900" kern="0" smtClean="0">
                <a:solidFill>
                  <a:srgbClr val="666666"/>
                </a:solidFill>
                <a:cs typeface="+mn-ea"/>
                <a:sym typeface="+mn-lt"/>
              </a:rPr>
              <a:t>Edge timing DB</a:t>
            </a:r>
            <a:endParaRPr lang="zh-CN" altLang="en-US" sz="9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3606461" y="4249897"/>
            <a:ext cx="1143802" cy="36452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zh-CN" altLang="en-US" sz="900" kern="0" smtClean="0">
                <a:solidFill>
                  <a:srgbClr val="666666"/>
                </a:solidFill>
                <a:cs typeface="+mn-ea"/>
                <a:sym typeface="+mn-lt"/>
              </a:rPr>
              <a:t>Edge flow calculation</a:t>
            </a:r>
          </a:p>
        </p:txBody>
      </p:sp>
      <p:sp>
        <p:nvSpPr>
          <p:cNvPr id="104" name="矩形 103"/>
          <p:cNvSpPr/>
          <p:nvPr/>
        </p:nvSpPr>
        <p:spPr>
          <a:xfrm>
            <a:off x="823241" y="5305378"/>
            <a:ext cx="5085967" cy="36403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35">
              <a:lnSpc>
                <a:spcPct val="120000"/>
              </a:lnSpc>
            </a:pPr>
            <a:r>
              <a:rPr lang="zh-CN" altLang="en-US" sz="900" kern="0">
                <a:cs typeface="+mn-ea"/>
                <a:sym typeface="+mn-lt"/>
              </a:rPr>
              <a:t>Lightweight container engine</a:t>
            </a:r>
          </a:p>
        </p:txBody>
      </p:sp>
      <p:pic>
        <p:nvPicPr>
          <p:cNvPr id="105" name="图片 104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0666" y="5363398"/>
            <a:ext cx="331314" cy="27492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6" name="图片 105"/>
          <p:cNvPicPr>
            <a:picLocks noChangeAspect="1"/>
          </p:cNvPicPr>
          <p:nvPr/>
        </p:nvPicPr>
        <p:blipFill>
          <a:blip r:embed="rId4">
            <a:clrChange>
              <a:clrFrom>
                <a:srgbClr val="575757"/>
              </a:clrFrom>
              <a:clrTo>
                <a:srgbClr val="57575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6461" y="5412550"/>
            <a:ext cx="703807" cy="176624"/>
          </a:xfrm>
          <a:prstGeom prst="rect">
            <a:avLst/>
          </a:prstGeom>
        </p:spPr>
      </p:pic>
      <p:sp>
        <p:nvSpPr>
          <p:cNvPr id="108" name="矩形 107"/>
          <p:cNvSpPr/>
          <p:nvPr/>
        </p:nvSpPr>
        <p:spPr>
          <a:xfrm>
            <a:off x="823242" y="5739671"/>
            <a:ext cx="5088144" cy="619884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  <a:defRPr/>
            </a:pPr>
            <a:endParaRPr lang="zh-CN" altLang="en-US" sz="3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pic>
        <p:nvPicPr>
          <p:cNvPr id="109" name="图片 10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39" y="5729903"/>
            <a:ext cx="551034" cy="55103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14" y="5819636"/>
            <a:ext cx="606679" cy="4613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</p:pic>
      <p:sp>
        <p:nvSpPr>
          <p:cNvPr id="111" name="Text"/>
          <p:cNvSpPr txBox="1"/>
          <p:nvPr/>
        </p:nvSpPr>
        <p:spPr>
          <a:xfrm>
            <a:off x="2945769" y="5852460"/>
            <a:ext cx="1294295" cy="39656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="" xmlns:ma14="http://schemas.microsoft.com/office/mac/drawingml/2011/main" val="1"/>
            </a:ext>
          </a:extLst>
        </p:spPr>
        <p:txBody>
          <a:bodyPr wrap="square" lIns="100353" tIns="100353" rIns="100353" bIns="100353" numCol="1" anchor="t">
            <a:spAutoFit/>
          </a:bodyPr>
          <a:lstStyle>
            <a:lvl1pPr defTabSz="4205523">
              <a:defRPr sz="4400">
                <a:solidFill>
                  <a:srgbClr val="01A2FF"/>
                </a:solidFill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ctr" defTabSz="2238338">
              <a:lnSpc>
                <a:spcPct val="120000"/>
              </a:lnSpc>
              <a:spcBef>
                <a:spcPct val="0"/>
              </a:spcBef>
              <a:buClr>
                <a:srgbClr val="00BEF3"/>
              </a:buClr>
              <a:defRPr/>
            </a:pPr>
            <a:r>
              <a:rPr lang="en-US" altLang="zh-CN" sz="1050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X86</a:t>
            </a:r>
          </a:p>
        </p:txBody>
      </p:sp>
      <p:sp>
        <p:nvSpPr>
          <p:cNvPr id="112" name="Text"/>
          <p:cNvSpPr txBox="1"/>
          <p:nvPr/>
        </p:nvSpPr>
        <p:spPr>
          <a:xfrm>
            <a:off x="3886569" y="5869039"/>
            <a:ext cx="964864" cy="396565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="" xmlns:ma14="http://schemas.microsoft.com/office/mac/drawingml/2011/main" val="1"/>
            </a:ext>
          </a:extLst>
        </p:spPr>
        <p:txBody>
          <a:bodyPr wrap="square" lIns="100353" tIns="100353" rIns="100353" bIns="100353" numCol="1" anchor="t">
            <a:spAutoFit/>
          </a:bodyPr>
          <a:lstStyle>
            <a:lvl1pPr defTabSz="4205523">
              <a:defRPr sz="4400">
                <a:solidFill>
                  <a:srgbClr val="01A2FF"/>
                </a:solidFill>
                <a:latin typeface="Akkurat Pro"/>
                <a:ea typeface="Akkurat Pro"/>
                <a:cs typeface="Akkurat Pro"/>
                <a:sym typeface="Akkurat Pro"/>
              </a:defRPr>
            </a:lvl1pPr>
          </a:lstStyle>
          <a:p>
            <a:pPr algn="ctr" defTabSz="2238338">
              <a:lnSpc>
                <a:spcPct val="120000"/>
              </a:lnSpc>
              <a:spcBef>
                <a:spcPct val="0"/>
              </a:spcBef>
              <a:buClr>
                <a:srgbClr val="00BEF3"/>
              </a:buClr>
              <a:defRPr/>
            </a:pPr>
            <a:r>
              <a:rPr lang="en-US" altLang="zh-CN" sz="1050" b="1">
                <a:solidFill>
                  <a:srgbClr val="FFFFFF"/>
                </a:solidFill>
                <a:latin typeface="+mn-lt"/>
                <a:ea typeface="+mn-ea"/>
                <a:cs typeface="+mn-ea"/>
                <a:sym typeface="+mn-lt"/>
              </a:rPr>
              <a:t>GPU</a:t>
            </a:r>
          </a:p>
        </p:txBody>
      </p:sp>
      <p:sp>
        <p:nvSpPr>
          <p:cNvPr id="116" name="矩形 115"/>
          <p:cNvSpPr/>
          <p:nvPr/>
        </p:nvSpPr>
        <p:spPr>
          <a:xfrm>
            <a:off x="918018" y="2315620"/>
            <a:ext cx="859071" cy="32829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900" kern="0" err="1">
                <a:solidFill>
                  <a:srgbClr val="666666"/>
                </a:solidFill>
                <a:cs typeface="+mn-ea"/>
                <a:sym typeface="+mn-lt"/>
              </a:rPr>
              <a:t>IoT applications</a:t>
            </a:r>
          </a:p>
        </p:txBody>
      </p:sp>
      <p:sp>
        <p:nvSpPr>
          <p:cNvPr id="117" name="矩形 116"/>
          <p:cNvSpPr/>
          <p:nvPr/>
        </p:nvSpPr>
        <p:spPr>
          <a:xfrm>
            <a:off x="1829801" y="2309799"/>
            <a:ext cx="859071" cy="32829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900" kern="0">
                <a:solidFill>
                  <a:srgbClr val="666666"/>
                </a:solidFill>
                <a:cs typeface="+mn-ea"/>
                <a:sym typeface="+mn-lt"/>
              </a:rPr>
              <a:t>AI application</a:t>
            </a:r>
          </a:p>
        </p:txBody>
      </p:sp>
      <p:sp>
        <p:nvSpPr>
          <p:cNvPr id="118" name="矩形 117"/>
          <p:cNvSpPr/>
          <p:nvPr/>
        </p:nvSpPr>
        <p:spPr>
          <a:xfrm>
            <a:off x="2747391" y="2315620"/>
            <a:ext cx="859071" cy="32829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zh-CN" altLang="en-US" sz="900" kern="0">
                <a:solidFill>
                  <a:srgbClr val="666666"/>
                </a:solidFill>
                <a:cs typeface="+mn-ea"/>
                <a:sym typeface="+mn-lt"/>
              </a:rPr>
              <a:t>Big data</a:t>
            </a:r>
          </a:p>
        </p:txBody>
      </p:sp>
      <p:sp>
        <p:nvSpPr>
          <p:cNvPr id="119" name="矩形 118"/>
          <p:cNvSpPr/>
          <p:nvPr/>
        </p:nvSpPr>
        <p:spPr>
          <a:xfrm>
            <a:off x="3684702" y="2297392"/>
            <a:ext cx="1065561" cy="346912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900" kern="0">
                <a:solidFill>
                  <a:srgbClr val="666666"/>
                </a:solidFill>
                <a:cs typeface="+mn-ea"/>
                <a:sym typeface="+mn-lt"/>
              </a:rPr>
              <a:t>......</a:t>
            </a:r>
            <a:endParaRPr lang="zh-CN" altLang="en-US" sz="9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956000" y="4817375"/>
            <a:ext cx="1013656" cy="243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b="1" kern="0" err="1" smtClean="0">
                <a:solidFill>
                  <a:schemeClr val="bg1"/>
                </a:solidFill>
                <a:cs typeface="+mn-ea"/>
                <a:sym typeface="+mn-lt"/>
              </a:rPr>
              <a:t>EdgeCore</a:t>
            </a:r>
            <a:endParaRPr lang="zh-CN" altLang="en-US" sz="1000" b="1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895917" y="4249897"/>
            <a:ext cx="1013291" cy="364524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900" kern="0" smtClean="0">
                <a:solidFill>
                  <a:srgbClr val="666666"/>
                </a:solidFill>
                <a:cs typeface="+mn-ea"/>
                <a:sym typeface="+mn-lt"/>
              </a:rPr>
              <a:t>......</a:t>
            </a:r>
            <a:endParaRPr lang="zh-CN" altLang="en-US" sz="9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" name="AutoShape 2" descr="Why OVH Managed Kubernetes? | OVHcloud Blo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24690" t="3500" r="25141" b="3724"/>
          <a:stretch/>
        </p:blipFill>
        <p:spPr>
          <a:xfrm>
            <a:off x="3780354" y="2808008"/>
            <a:ext cx="685359" cy="6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81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967" y="141188"/>
            <a:ext cx="10005683" cy="5788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Centralized management of massive edge sites, improving O&amp;M efficiency</a:t>
            </a:r>
            <a:endParaRPr lang="zh-CN" altLang="en-US" sz="2400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273179" y="0"/>
            <a:ext cx="1919780" cy="563744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kumimoji="1" sz="1600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Easy deployment and maintenance</a:t>
            </a:r>
          </a:p>
        </p:txBody>
      </p:sp>
      <p:sp>
        <p:nvSpPr>
          <p:cNvPr id="118" name="内容占位符 2"/>
          <p:cNvSpPr txBox="1"/>
          <p:nvPr/>
        </p:nvSpPr>
        <p:spPr>
          <a:xfrm>
            <a:off x="7892691" y="1066935"/>
            <a:ext cx="3941018" cy="5002495"/>
          </a:xfrm>
          <a:prstGeom prst="rect">
            <a:avLst/>
          </a:prstGeom>
        </p:spPr>
        <p:txBody>
          <a:bodyPr/>
          <a:lstStyle>
            <a:lvl1pPr marL="296950" indent="-296950" algn="l" defTabSz="1187798" rtl="0" eaLnBrk="1" latinLnBrk="0" hangingPunct="1">
              <a:lnSpc>
                <a:spcPct val="90000"/>
              </a:lnSpc>
              <a:spcBef>
                <a:spcPts val="1299"/>
              </a:spcBef>
              <a:buFont typeface="Arial" panose="020B0604020202020204" pitchFamily="34" charset="0"/>
              <a:buChar char="•"/>
              <a:defRPr sz="36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849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1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4748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8648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25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200" b="1" dirty="0" smtClean="0">
                <a:cs typeface="+mn-ea"/>
                <a:sym typeface="+mn-lt"/>
              </a:rPr>
              <a:t>Key capabilities: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b="1" dirty="0"/>
              <a:t>Multi-cloud management: </a:t>
            </a:r>
            <a:r>
              <a:rPr lang="en-US" altLang="zh-CN" sz="1200" dirty="0"/>
              <a:t>Centrally configures and manages edge resources in different locations, improving deployment and O&amp;M </a:t>
            </a:r>
            <a:r>
              <a:rPr lang="en-US" altLang="zh-CN" sz="1200" dirty="0" smtClean="0"/>
              <a:t>efficiency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zh-CN" sz="1200" b="1" dirty="0" smtClean="0"/>
              <a:t>Multi-cluster </a:t>
            </a:r>
            <a:r>
              <a:rPr lang="en-US" altLang="zh-CN" sz="1200" b="1" dirty="0"/>
              <a:t>scheduling, automatic </a:t>
            </a:r>
            <a:r>
              <a:rPr lang="en-US" altLang="zh-CN" sz="1200" b="1" dirty="0" err="1"/>
              <a:t>autoscaling</a:t>
            </a:r>
            <a:r>
              <a:rPr lang="en-US" altLang="zh-CN" sz="1200" b="1" dirty="0"/>
              <a:t> and disaster recovery</a:t>
            </a:r>
            <a:r>
              <a:rPr lang="en-US" altLang="zh-CN" sz="1200" dirty="0"/>
              <a:t> of applications between </a:t>
            </a:r>
            <a:r>
              <a:rPr lang="en-US" altLang="zh-CN" sz="1200" dirty="0" smtClean="0"/>
              <a:t>clusters</a:t>
            </a: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b="1" dirty="0" smtClean="0">
                <a:cs typeface="+mn-ea"/>
                <a:sym typeface="+mn-lt"/>
              </a:rPr>
              <a:t>Edge</a:t>
            </a:r>
            <a:r>
              <a:rPr lang="zh-CN" altLang="en-US" sz="1200" b="1" dirty="0">
                <a:cs typeface="+mn-ea"/>
                <a:sym typeface="+mn-lt"/>
              </a:rPr>
              <a:t>-cloud message channel optimization, </a:t>
            </a:r>
            <a:r>
              <a:rPr lang="zh-CN" altLang="en-US" sz="1200" dirty="0">
                <a:cs typeface="+mn-ea"/>
                <a:sym typeface="+mn-lt"/>
              </a:rPr>
              <a:t>reducing edge-cloud network bandwidth consumption and avoiding network congestion in large-scale scenarios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200" b="1" dirty="0" smtClean="0">
                <a:cs typeface="+mn-ea"/>
                <a:sym typeface="+mn-lt"/>
              </a:rPr>
              <a:t>Edge autonomy: </a:t>
            </a:r>
            <a:r>
              <a:rPr lang="zh-CN" altLang="en-US" sz="1200" dirty="0" smtClean="0">
                <a:cs typeface="+mn-ea"/>
                <a:sym typeface="+mn-lt"/>
              </a:rPr>
              <a:t>When an edge node is faulty, applications are automatically scheduled in the edge cluster, quickly migrated, and recovered in seconds.</a:t>
            </a:r>
            <a:endParaRPr lang="en-US" altLang="zh-CN" sz="1200" dirty="0">
              <a:solidFill>
                <a:srgbClr val="1D1D1A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sz="1200" dirty="0"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48620" y="1023042"/>
            <a:ext cx="7710502" cy="5559488"/>
            <a:chOff x="248620" y="1023042"/>
            <a:chExt cx="7710502" cy="5559488"/>
          </a:xfrm>
        </p:grpSpPr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643136" y="1023042"/>
              <a:ext cx="4177832" cy="2446049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2700" cap="rnd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52" eaLnBrk="0" hangingPunct="0">
                <a:defRPr/>
              </a:pPr>
              <a:endParaRPr lang="zh-CN" altLang="en-US" sz="1050" kern="0" dirty="0">
                <a:solidFill>
                  <a:srgbClr val="1D1D1A"/>
                </a:solidFill>
                <a:ea typeface="宋体" panose="02010600030101010101" pitchFamily="2" charset="-122"/>
                <a:sym typeface="FrutigerNext LT Regular" charset="0"/>
              </a:endParaRPr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4987265" y="1086416"/>
              <a:ext cx="2971857" cy="2395457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2700" cap="rnd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52" eaLnBrk="0" hangingPunct="0">
                <a:defRPr/>
              </a:pPr>
              <a:endParaRPr lang="zh-CN" altLang="en-US" sz="1050" kern="0" dirty="0">
                <a:solidFill>
                  <a:srgbClr val="1D1D1A"/>
                </a:solidFill>
                <a:ea typeface="宋体" panose="02010600030101010101" pitchFamily="2" charset="-122"/>
                <a:sym typeface="FrutigerNext LT Regular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093463" y="3480938"/>
              <a:ext cx="1242237" cy="241936"/>
            </a:xfrm>
            <a:prstGeom prst="rect">
              <a:avLst/>
            </a:prstGeom>
            <a:noFill/>
          </p:spPr>
          <p:txBody>
            <a:bodyPr wrap="square" lIns="35978" tIns="35978" rIns="35978" bIns="35978" rtlCol="0">
              <a:spAutoFit/>
            </a:bodyPr>
            <a:lstStyle/>
            <a:p>
              <a:pPr>
                <a:spcAft>
                  <a:spcPts val="2399"/>
                </a:spcAft>
                <a:buClr>
                  <a:srgbClr val="FFFFFF"/>
                </a:buClr>
                <a:buSzPct val="75000"/>
              </a:pPr>
              <a:r>
                <a:rPr lang="en-US" altLang="zh-CN" sz="1100" dirty="0" err="1" smtClean="0">
                  <a:solidFill>
                    <a:srgbClr val="1D1D1A"/>
                  </a:solidFill>
                  <a:latin typeface="微软雅黑" pitchFamily="34" charset="-122"/>
                  <a:ea typeface="微软雅黑" pitchFamily="34" charset="-122"/>
                </a:rPr>
                <a:t>Teleco</a:t>
              </a:r>
              <a:r>
                <a:rPr lang="en-US" altLang="zh-CN" sz="1100" dirty="0" smtClean="0">
                  <a:solidFill>
                    <a:srgbClr val="1D1D1A"/>
                  </a:solidFill>
                  <a:latin typeface="微软雅黑" pitchFamily="34" charset="-122"/>
                  <a:ea typeface="微软雅黑" pitchFamily="34" charset="-122"/>
                </a:rPr>
                <a:t> cloud</a:t>
              </a:r>
              <a:endParaRPr lang="zh-CN" altLang="en-US" sz="11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563177" y="2434073"/>
              <a:ext cx="263091" cy="386258"/>
            </a:xfrm>
            <a:prstGeom prst="rect">
              <a:avLst/>
            </a:prstGeom>
            <a:noFill/>
          </p:spPr>
          <p:txBody>
            <a:bodyPr wrap="square" lIns="35978" tIns="35978" rIns="35978" bIns="35978" rtlCol="0">
              <a:spAutoFit/>
            </a:bodyPr>
            <a:lstStyle/>
            <a:p>
              <a:pPr>
                <a:spcAft>
                  <a:spcPts val="2399"/>
                </a:spcAft>
                <a:buClr>
                  <a:srgbClr val="FFFFFF"/>
                </a:buClr>
                <a:buSzPct val="75000"/>
              </a:pPr>
              <a:r>
                <a:rPr lang="en-US" altLang="zh-CN" sz="1999" b="1" dirty="0">
                  <a:solidFill>
                    <a:srgbClr val="1D1D1A"/>
                  </a:solidFill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en-US" sz="1999" b="1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190582" y="1270759"/>
              <a:ext cx="5992151" cy="396657"/>
            </a:xfrm>
            <a:prstGeom prst="rect">
              <a:avLst/>
            </a:prstGeom>
            <a:solidFill>
              <a:srgbClr val="1D78C8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8712"/>
              <a:r>
                <a:rPr lang="en-US" altLang="zh-CN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Global Manager &amp; Scheduler &amp; </a:t>
              </a:r>
              <a:r>
                <a:rPr lang="en-US" altLang="zh-CN" sz="1100" b="1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Config</a:t>
              </a:r>
              <a:endParaRPr lang="zh-CN" altLang="en-US" sz="11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2989159" y="1986804"/>
              <a:ext cx="1218311" cy="1400716"/>
              <a:chOff x="4015804" y="2130684"/>
              <a:chExt cx="934200" cy="1400716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4015804" y="2130684"/>
                <a:ext cx="934200" cy="1400716"/>
              </a:xfrm>
              <a:prstGeom prst="rect">
                <a:avLst/>
              </a:prstGeom>
              <a:solidFill>
                <a:srgbClr val="8ABDB6"/>
              </a:solidFill>
              <a:ln w="127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defTabSz="1218712"/>
                <a:r>
                  <a:rPr lang="en-US" altLang="zh-CN" sz="1100" b="1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Cluster N</a:t>
                </a:r>
                <a:endParaRPr lang="zh-CN" altLang="en-US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087174" y="2988406"/>
                <a:ext cx="790713" cy="287888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100" b="1" kern="0" dirty="0" err="1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CloudCore</a:t>
                </a:r>
                <a:endParaRPr lang="en-US" altLang="zh-CN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4087174" y="2387173"/>
                <a:ext cx="790713" cy="257563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100" b="1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 master</a:t>
                </a:r>
                <a:endParaRPr lang="zh-CN" altLang="en-US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190581" y="1940901"/>
              <a:ext cx="1279521" cy="1400716"/>
              <a:chOff x="4015803" y="2130684"/>
              <a:chExt cx="1077411" cy="1400716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4015803" y="2130684"/>
                <a:ext cx="1077411" cy="1400716"/>
              </a:xfrm>
              <a:prstGeom prst="rect">
                <a:avLst/>
              </a:prstGeom>
              <a:solidFill>
                <a:srgbClr val="8ABDB6"/>
              </a:solidFill>
              <a:ln w="127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defTabSz="1218712"/>
                <a:r>
                  <a:rPr lang="en-US" altLang="zh-CN" sz="1100" b="1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Cluster 1</a:t>
                </a:r>
                <a:endParaRPr lang="zh-CN" altLang="en-US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087174" y="2988406"/>
                <a:ext cx="867503" cy="287888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050" b="1" kern="0" dirty="0" err="1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CloudCore</a:t>
                </a:r>
                <a:endParaRPr lang="en-US" altLang="zh-CN" sz="105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087174" y="2387173"/>
                <a:ext cx="867503" cy="257563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100" b="1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 master</a:t>
                </a:r>
                <a:endParaRPr lang="zh-CN" altLang="en-US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3" name="Freeform 339"/>
            <p:cNvSpPr>
              <a:spLocks noChangeAspect="1"/>
            </p:cNvSpPr>
            <p:nvPr/>
          </p:nvSpPr>
          <p:spPr bwMode="auto">
            <a:xfrm>
              <a:off x="248620" y="4402238"/>
              <a:ext cx="2081745" cy="1326211"/>
            </a:xfrm>
            <a:custGeom>
              <a:avLst/>
              <a:gdLst>
                <a:gd name="T0" fmla="*/ 210 w 449"/>
                <a:gd name="T1" fmla="*/ 0 h 298"/>
                <a:gd name="T2" fmla="*/ 232 w 449"/>
                <a:gd name="T3" fmla="*/ 2 h 298"/>
                <a:gd name="T4" fmla="*/ 251 w 449"/>
                <a:gd name="T5" fmla="*/ 7 h 298"/>
                <a:gd name="T6" fmla="*/ 270 w 449"/>
                <a:gd name="T7" fmla="*/ 14 h 298"/>
                <a:gd name="T8" fmla="*/ 287 w 449"/>
                <a:gd name="T9" fmla="*/ 23 h 298"/>
                <a:gd name="T10" fmla="*/ 303 w 449"/>
                <a:gd name="T11" fmla="*/ 36 h 298"/>
                <a:gd name="T12" fmla="*/ 317 w 449"/>
                <a:gd name="T13" fmla="*/ 51 h 298"/>
                <a:gd name="T14" fmla="*/ 328 w 449"/>
                <a:gd name="T15" fmla="*/ 68 h 298"/>
                <a:gd name="T16" fmla="*/ 337 w 449"/>
                <a:gd name="T17" fmla="*/ 86 h 298"/>
                <a:gd name="T18" fmla="*/ 343 w 449"/>
                <a:gd name="T19" fmla="*/ 86 h 298"/>
                <a:gd name="T20" fmla="*/ 353 w 449"/>
                <a:gd name="T21" fmla="*/ 86 h 298"/>
                <a:gd name="T22" fmla="*/ 374 w 449"/>
                <a:gd name="T23" fmla="*/ 90 h 298"/>
                <a:gd name="T24" fmla="*/ 394 w 449"/>
                <a:gd name="T25" fmla="*/ 98 h 298"/>
                <a:gd name="T26" fmla="*/ 411 w 449"/>
                <a:gd name="T27" fmla="*/ 109 h 298"/>
                <a:gd name="T28" fmla="*/ 425 w 449"/>
                <a:gd name="T29" fmla="*/ 124 h 298"/>
                <a:gd name="T30" fmla="*/ 437 w 449"/>
                <a:gd name="T31" fmla="*/ 141 h 298"/>
                <a:gd name="T32" fmla="*/ 444 w 449"/>
                <a:gd name="T33" fmla="*/ 160 h 298"/>
                <a:gd name="T34" fmla="*/ 449 w 449"/>
                <a:gd name="T35" fmla="*/ 181 h 298"/>
                <a:gd name="T36" fmla="*/ 449 w 449"/>
                <a:gd name="T37" fmla="*/ 192 h 298"/>
                <a:gd name="T38" fmla="*/ 447 w 449"/>
                <a:gd name="T39" fmla="*/ 214 h 298"/>
                <a:gd name="T40" fmla="*/ 441 w 449"/>
                <a:gd name="T41" fmla="*/ 234 h 298"/>
                <a:gd name="T42" fmla="*/ 431 w 449"/>
                <a:gd name="T43" fmla="*/ 252 h 298"/>
                <a:gd name="T44" fmla="*/ 417 w 449"/>
                <a:gd name="T45" fmla="*/ 268 h 298"/>
                <a:gd name="T46" fmla="*/ 401 w 449"/>
                <a:gd name="T47" fmla="*/ 280 h 298"/>
                <a:gd name="T48" fmla="*/ 383 w 449"/>
                <a:gd name="T49" fmla="*/ 291 h 298"/>
                <a:gd name="T50" fmla="*/ 364 w 449"/>
                <a:gd name="T51" fmla="*/ 297 h 298"/>
                <a:gd name="T52" fmla="*/ 343 w 449"/>
                <a:gd name="T53" fmla="*/ 298 h 298"/>
                <a:gd name="T54" fmla="*/ 88 w 449"/>
                <a:gd name="T55" fmla="*/ 298 h 298"/>
                <a:gd name="T56" fmla="*/ 71 w 449"/>
                <a:gd name="T57" fmla="*/ 297 h 298"/>
                <a:gd name="T58" fmla="*/ 54 w 449"/>
                <a:gd name="T59" fmla="*/ 292 h 298"/>
                <a:gd name="T60" fmla="*/ 39 w 449"/>
                <a:gd name="T61" fmla="*/ 284 h 298"/>
                <a:gd name="T62" fmla="*/ 26 w 449"/>
                <a:gd name="T63" fmla="*/ 272 h 298"/>
                <a:gd name="T64" fmla="*/ 14 w 449"/>
                <a:gd name="T65" fmla="*/ 260 h 298"/>
                <a:gd name="T66" fmla="*/ 7 w 449"/>
                <a:gd name="T67" fmla="*/ 244 h 298"/>
                <a:gd name="T68" fmla="*/ 2 w 449"/>
                <a:gd name="T69" fmla="*/ 228 h 298"/>
                <a:gd name="T70" fmla="*/ 0 w 449"/>
                <a:gd name="T71" fmla="*/ 210 h 298"/>
                <a:gd name="T72" fmla="*/ 0 w 449"/>
                <a:gd name="T73" fmla="*/ 202 h 298"/>
                <a:gd name="T74" fmla="*/ 3 w 449"/>
                <a:gd name="T75" fmla="*/ 186 h 298"/>
                <a:gd name="T76" fmla="*/ 9 w 449"/>
                <a:gd name="T77" fmla="*/ 172 h 298"/>
                <a:gd name="T78" fmla="*/ 21 w 449"/>
                <a:gd name="T79" fmla="*/ 152 h 298"/>
                <a:gd name="T80" fmla="*/ 45 w 449"/>
                <a:gd name="T81" fmla="*/ 133 h 298"/>
                <a:gd name="T82" fmla="*/ 59 w 449"/>
                <a:gd name="T83" fmla="*/ 126 h 298"/>
                <a:gd name="T84" fmla="*/ 74 w 449"/>
                <a:gd name="T85" fmla="*/ 122 h 298"/>
                <a:gd name="T86" fmla="*/ 76 w 449"/>
                <a:gd name="T87" fmla="*/ 109 h 298"/>
                <a:gd name="T88" fmla="*/ 83 w 449"/>
                <a:gd name="T89" fmla="*/ 86 h 298"/>
                <a:gd name="T90" fmla="*/ 95 w 449"/>
                <a:gd name="T91" fmla="*/ 63 h 298"/>
                <a:gd name="T92" fmla="*/ 110 w 449"/>
                <a:gd name="T93" fmla="*/ 44 h 298"/>
                <a:gd name="T94" fmla="*/ 128 w 449"/>
                <a:gd name="T95" fmla="*/ 28 h 298"/>
                <a:gd name="T96" fmla="*/ 149 w 449"/>
                <a:gd name="T97" fmla="*/ 14 h 298"/>
                <a:gd name="T98" fmla="*/ 172 w 449"/>
                <a:gd name="T99" fmla="*/ 5 h 298"/>
                <a:gd name="T100" fmla="*/ 197 w 449"/>
                <a:gd name="T101" fmla="*/ 1 h 298"/>
                <a:gd name="T102" fmla="*/ 210 w 449"/>
                <a:gd name="T10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9" h="298">
                  <a:moveTo>
                    <a:pt x="210" y="0"/>
                  </a:moveTo>
                  <a:lnTo>
                    <a:pt x="210" y="0"/>
                  </a:lnTo>
                  <a:lnTo>
                    <a:pt x="220" y="1"/>
                  </a:lnTo>
                  <a:lnTo>
                    <a:pt x="232" y="2"/>
                  </a:lnTo>
                  <a:lnTo>
                    <a:pt x="242" y="4"/>
                  </a:lnTo>
                  <a:lnTo>
                    <a:pt x="251" y="7"/>
                  </a:lnTo>
                  <a:lnTo>
                    <a:pt x="261" y="10"/>
                  </a:lnTo>
                  <a:lnTo>
                    <a:pt x="270" y="14"/>
                  </a:lnTo>
                  <a:lnTo>
                    <a:pt x="279" y="19"/>
                  </a:lnTo>
                  <a:lnTo>
                    <a:pt x="287" y="23"/>
                  </a:lnTo>
                  <a:lnTo>
                    <a:pt x="295" y="30"/>
                  </a:lnTo>
                  <a:lnTo>
                    <a:pt x="303" y="36"/>
                  </a:lnTo>
                  <a:lnTo>
                    <a:pt x="310" y="44"/>
                  </a:lnTo>
                  <a:lnTo>
                    <a:pt x="317" y="51"/>
                  </a:lnTo>
                  <a:lnTo>
                    <a:pt x="322" y="59"/>
                  </a:lnTo>
                  <a:lnTo>
                    <a:pt x="328" y="68"/>
                  </a:lnTo>
                  <a:lnTo>
                    <a:pt x="332" y="77"/>
                  </a:lnTo>
                  <a:lnTo>
                    <a:pt x="337" y="86"/>
                  </a:lnTo>
                  <a:lnTo>
                    <a:pt x="337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53" y="86"/>
                  </a:lnTo>
                  <a:lnTo>
                    <a:pt x="364" y="88"/>
                  </a:lnTo>
                  <a:lnTo>
                    <a:pt x="374" y="90"/>
                  </a:lnTo>
                  <a:lnTo>
                    <a:pt x="383" y="94"/>
                  </a:lnTo>
                  <a:lnTo>
                    <a:pt x="394" y="98"/>
                  </a:lnTo>
                  <a:lnTo>
                    <a:pt x="401" y="104"/>
                  </a:lnTo>
                  <a:lnTo>
                    <a:pt x="411" y="109"/>
                  </a:lnTo>
                  <a:lnTo>
                    <a:pt x="417" y="116"/>
                  </a:lnTo>
                  <a:lnTo>
                    <a:pt x="425" y="124"/>
                  </a:lnTo>
                  <a:lnTo>
                    <a:pt x="431" y="132"/>
                  </a:lnTo>
                  <a:lnTo>
                    <a:pt x="437" y="141"/>
                  </a:lnTo>
                  <a:lnTo>
                    <a:pt x="441" y="150"/>
                  </a:lnTo>
                  <a:lnTo>
                    <a:pt x="444" y="160"/>
                  </a:lnTo>
                  <a:lnTo>
                    <a:pt x="447" y="171"/>
                  </a:lnTo>
                  <a:lnTo>
                    <a:pt x="449" y="181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9" y="203"/>
                  </a:lnTo>
                  <a:lnTo>
                    <a:pt x="447" y="214"/>
                  </a:lnTo>
                  <a:lnTo>
                    <a:pt x="444" y="224"/>
                  </a:lnTo>
                  <a:lnTo>
                    <a:pt x="441" y="234"/>
                  </a:lnTo>
                  <a:lnTo>
                    <a:pt x="437" y="243"/>
                  </a:lnTo>
                  <a:lnTo>
                    <a:pt x="431" y="252"/>
                  </a:lnTo>
                  <a:lnTo>
                    <a:pt x="425" y="260"/>
                  </a:lnTo>
                  <a:lnTo>
                    <a:pt x="417" y="268"/>
                  </a:lnTo>
                  <a:lnTo>
                    <a:pt x="411" y="275"/>
                  </a:lnTo>
                  <a:lnTo>
                    <a:pt x="401" y="280"/>
                  </a:lnTo>
                  <a:lnTo>
                    <a:pt x="394" y="286"/>
                  </a:lnTo>
                  <a:lnTo>
                    <a:pt x="383" y="291"/>
                  </a:lnTo>
                  <a:lnTo>
                    <a:pt x="374" y="294"/>
                  </a:lnTo>
                  <a:lnTo>
                    <a:pt x="364" y="297"/>
                  </a:lnTo>
                  <a:lnTo>
                    <a:pt x="353" y="298"/>
                  </a:lnTo>
                  <a:lnTo>
                    <a:pt x="343" y="298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79" y="298"/>
                  </a:lnTo>
                  <a:lnTo>
                    <a:pt x="71" y="297"/>
                  </a:lnTo>
                  <a:lnTo>
                    <a:pt x="62" y="295"/>
                  </a:lnTo>
                  <a:lnTo>
                    <a:pt x="54" y="292"/>
                  </a:lnTo>
                  <a:lnTo>
                    <a:pt x="46" y="288"/>
                  </a:lnTo>
                  <a:lnTo>
                    <a:pt x="39" y="284"/>
                  </a:lnTo>
                  <a:lnTo>
                    <a:pt x="33" y="279"/>
                  </a:lnTo>
                  <a:lnTo>
                    <a:pt x="26" y="272"/>
                  </a:lnTo>
                  <a:lnTo>
                    <a:pt x="20" y="267"/>
                  </a:lnTo>
                  <a:lnTo>
                    <a:pt x="14" y="260"/>
                  </a:lnTo>
                  <a:lnTo>
                    <a:pt x="10" y="252"/>
                  </a:lnTo>
                  <a:lnTo>
                    <a:pt x="7" y="244"/>
                  </a:lnTo>
                  <a:lnTo>
                    <a:pt x="3" y="236"/>
                  </a:lnTo>
                  <a:lnTo>
                    <a:pt x="2" y="228"/>
                  </a:lnTo>
                  <a:lnTo>
                    <a:pt x="0" y="21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02"/>
                  </a:lnTo>
                  <a:lnTo>
                    <a:pt x="1" y="194"/>
                  </a:lnTo>
                  <a:lnTo>
                    <a:pt x="3" y="186"/>
                  </a:lnTo>
                  <a:lnTo>
                    <a:pt x="5" y="179"/>
                  </a:lnTo>
                  <a:lnTo>
                    <a:pt x="9" y="172"/>
                  </a:lnTo>
                  <a:lnTo>
                    <a:pt x="12" y="165"/>
                  </a:lnTo>
                  <a:lnTo>
                    <a:pt x="21" y="152"/>
                  </a:lnTo>
                  <a:lnTo>
                    <a:pt x="31" y="141"/>
                  </a:lnTo>
                  <a:lnTo>
                    <a:pt x="45" y="133"/>
                  </a:lnTo>
                  <a:lnTo>
                    <a:pt x="52" y="129"/>
                  </a:lnTo>
                  <a:lnTo>
                    <a:pt x="59" y="126"/>
                  </a:lnTo>
                  <a:lnTo>
                    <a:pt x="67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6" y="109"/>
                  </a:lnTo>
                  <a:lnTo>
                    <a:pt x="79" y="97"/>
                  </a:lnTo>
                  <a:lnTo>
                    <a:pt x="83" y="86"/>
                  </a:lnTo>
                  <a:lnTo>
                    <a:pt x="88" y="74"/>
                  </a:lnTo>
                  <a:lnTo>
                    <a:pt x="95" y="63"/>
                  </a:lnTo>
                  <a:lnTo>
                    <a:pt x="102" y="53"/>
                  </a:lnTo>
                  <a:lnTo>
                    <a:pt x="110" y="44"/>
                  </a:lnTo>
                  <a:lnTo>
                    <a:pt x="119" y="36"/>
                  </a:lnTo>
                  <a:lnTo>
                    <a:pt x="128" y="28"/>
                  </a:lnTo>
                  <a:lnTo>
                    <a:pt x="138" y="20"/>
                  </a:lnTo>
                  <a:lnTo>
                    <a:pt x="149" y="14"/>
                  </a:lnTo>
                  <a:lnTo>
                    <a:pt x="160" y="10"/>
                  </a:lnTo>
                  <a:lnTo>
                    <a:pt x="172" y="5"/>
                  </a:lnTo>
                  <a:lnTo>
                    <a:pt x="184" y="2"/>
                  </a:lnTo>
                  <a:lnTo>
                    <a:pt x="197" y="1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noFill/>
            <a:ln w="12700">
              <a:solidFill>
                <a:srgbClr val="A6A6A6"/>
              </a:solidFill>
            </a:ln>
            <a:extLst/>
          </p:spPr>
          <p:txBody>
            <a:bodyPr vert="horz" wrap="square" lIns="65256" tIns="32627" rIns="65256" bIns="32627" numCol="1" anchor="ctr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/>
              <a:endParaRPr lang="zh-CN" altLang="en-US" sz="1200" dirty="0">
                <a:latin typeface="微软雅黑"/>
                <a:ea typeface="微软雅黑"/>
                <a:cs typeface="Arial" pitchFamily="34" charset="0"/>
                <a:sym typeface="Lucida Grande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02408" y="5361916"/>
              <a:ext cx="1126391" cy="334962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en-US" altLang="zh-CN" sz="1100" kern="0" dirty="0" smtClean="0">
                  <a:solidFill>
                    <a:schemeClr val="tx2"/>
                  </a:solidFill>
                  <a:latin typeface="微软雅黑"/>
                  <a:ea typeface="微软雅黑"/>
                </a:rPr>
                <a:t>MEP</a:t>
              </a:r>
              <a:endParaRPr lang="zh-CN" altLang="en-US" sz="1100" kern="0" dirty="0">
                <a:solidFill>
                  <a:schemeClr val="tx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03274" y="4555368"/>
              <a:ext cx="1125525" cy="334962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en-US" altLang="zh-CN" sz="1100" kern="0" dirty="0" smtClean="0">
                  <a:latin typeface="微软雅黑"/>
                  <a:ea typeface="微软雅黑"/>
                </a:rPr>
                <a:t>APP</a:t>
              </a:r>
              <a:endParaRPr lang="zh-CN" altLang="en-US" sz="1100" kern="0" dirty="0">
                <a:latin typeface="微软雅黑"/>
                <a:ea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91156" y="4969102"/>
              <a:ext cx="1126391" cy="334962"/>
            </a:xfrm>
            <a:prstGeom prst="rect">
              <a:avLst/>
            </a:prstGeom>
            <a:solidFill>
              <a:srgbClr val="1D78C8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712"/>
              <a:r>
                <a:rPr lang="en-US" altLang="zh-CN" sz="1100" b="1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EdgeCore</a:t>
              </a:r>
              <a:endParaRPr lang="zh-CN" altLang="en-US" sz="11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339"/>
            <p:cNvSpPr>
              <a:spLocks noChangeAspect="1"/>
            </p:cNvSpPr>
            <p:nvPr/>
          </p:nvSpPr>
          <p:spPr bwMode="auto">
            <a:xfrm>
              <a:off x="2826166" y="4405553"/>
              <a:ext cx="2081745" cy="1326211"/>
            </a:xfrm>
            <a:custGeom>
              <a:avLst/>
              <a:gdLst>
                <a:gd name="T0" fmla="*/ 210 w 449"/>
                <a:gd name="T1" fmla="*/ 0 h 298"/>
                <a:gd name="T2" fmla="*/ 232 w 449"/>
                <a:gd name="T3" fmla="*/ 2 h 298"/>
                <a:gd name="T4" fmla="*/ 251 w 449"/>
                <a:gd name="T5" fmla="*/ 7 h 298"/>
                <a:gd name="T6" fmla="*/ 270 w 449"/>
                <a:gd name="T7" fmla="*/ 14 h 298"/>
                <a:gd name="T8" fmla="*/ 287 w 449"/>
                <a:gd name="T9" fmla="*/ 23 h 298"/>
                <a:gd name="T10" fmla="*/ 303 w 449"/>
                <a:gd name="T11" fmla="*/ 36 h 298"/>
                <a:gd name="T12" fmla="*/ 317 w 449"/>
                <a:gd name="T13" fmla="*/ 51 h 298"/>
                <a:gd name="T14" fmla="*/ 328 w 449"/>
                <a:gd name="T15" fmla="*/ 68 h 298"/>
                <a:gd name="T16" fmla="*/ 337 w 449"/>
                <a:gd name="T17" fmla="*/ 86 h 298"/>
                <a:gd name="T18" fmla="*/ 343 w 449"/>
                <a:gd name="T19" fmla="*/ 86 h 298"/>
                <a:gd name="T20" fmla="*/ 353 w 449"/>
                <a:gd name="T21" fmla="*/ 86 h 298"/>
                <a:gd name="T22" fmla="*/ 374 w 449"/>
                <a:gd name="T23" fmla="*/ 90 h 298"/>
                <a:gd name="T24" fmla="*/ 394 w 449"/>
                <a:gd name="T25" fmla="*/ 98 h 298"/>
                <a:gd name="T26" fmla="*/ 411 w 449"/>
                <a:gd name="T27" fmla="*/ 109 h 298"/>
                <a:gd name="T28" fmla="*/ 425 w 449"/>
                <a:gd name="T29" fmla="*/ 124 h 298"/>
                <a:gd name="T30" fmla="*/ 437 w 449"/>
                <a:gd name="T31" fmla="*/ 141 h 298"/>
                <a:gd name="T32" fmla="*/ 444 w 449"/>
                <a:gd name="T33" fmla="*/ 160 h 298"/>
                <a:gd name="T34" fmla="*/ 449 w 449"/>
                <a:gd name="T35" fmla="*/ 181 h 298"/>
                <a:gd name="T36" fmla="*/ 449 w 449"/>
                <a:gd name="T37" fmla="*/ 192 h 298"/>
                <a:gd name="T38" fmla="*/ 447 w 449"/>
                <a:gd name="T39" fmla="*/ 214 h 298"/>
                <a:gd name="T40" fmla="*/ 441 w 449"/>
                <a:gd name="T41" fmla="*/ 234 h 298"/>
                <a:gd name="T42" fmla="*/ 431 w 449"/>
                <a:gd name="T43" fmla="*/ 252 h 298"/>
                <a:gd name="T44" fmla="*/ 417 w 449"/>
                <a:gd name="T45" fmla="*/ 268 h 298"/>
                <a:gd name="T46" fmla="*/ 401 w 449"/>
                <a:gd name="T47" fmla="*/ 280 h 298"/>
                <a:gd name="T48" fmla="*/ 383 w 449"/>
                <a:gd name="T49" fmla="*/ 291 h 298"/>
                <a:gd name="T50" fmla="*/ 364 w 449"/>
                <a:gd name="T51" fmla="*/ 297 h 298"/>
                <a:gd name="T52" fmla="*/ 343 w 449"/>
                <a:gd name="T53" fmla="*/ 298 h 298"/>
                <a:gd name="T54" fmla="*/ 88 w 449"/>
                <a:gd name="T55" fmla="*/ 298 h 298"/>
                <a:gd name="T56" fmla="*/ 71 w 449"/>
                <a:gd name="T57" fmla="*/ 297 h 298"/>
                <a:gd name="T58" fmla="*/ 54 w 449"/>
                <a:gd name="T59" fmla="*/ 292 h 298"/>
                <a:gd name="T60" fmla="*/ 39 w 449"/>
                <a:gd name="T61" fmla="*/ 284 h 298"/>
                <a:gd name="T62" fmla="*/ 26 w 449"/>
                <a:gd name="T63" fmla="*/ 272 h 298"/>
                <a:gd name="T64" fmla="*/ 14 w 449"/>
                <a:gd name="T65" fmla="*/ 260 h 298"/>
                <a:gd name="T66" fmla="*/ 7 w 449"/>
                <a:gd name="T67" fmla="*/ 244 h 298"/>
                <a:gd name="T68" fmla="*/ 2 w 449"/>
                <a:gd name="T69" fmla="*/ 228 h 298"/>
                <a:gd name="T70" fmla="*/ 0 w 449"/>
                <a:gd name="T71" fmla="*/ 210 h 298"/>
                <a:gd name="T72" fmla="*/ 0 w 449"/>
                <a:gd name="T73" fmla="*/ 202 h 298"/>
                <a:gd name="T74" fmla="*/ 3 w 449"/>
                <a:gd name="T75" fmla="*/ 186 h 298"/>
                <a:gd name="T76" fmla="*/ 9 w 449"/>
                <a:gd name="T77" fmla="*/ 172 h 298"/>
                <a:gd name="T78" fmla="*/ 21 w 449"/>
                <a:gd name="T79" fmla="*/ 152 h 298"/>
                <a:gd name="T80" fmla="*/ 45 w 449"/>
                <a:gd name="T81" fmla="*/ 133 h 298"/>
                <a:gd name="T82" fmla="*/ 59 w 449"/>
                <a:gd name="T83" fmla="*/ 126 h 298"/>
                <a:gd name="T84" fmla="*/ 74 w 449"/>
                <a:gd name="T85" fmla="*/ 122 h 298"/>
                <a:gd name="T86" fmla="*/ 76 w 449"/>
                <a:gd name="T87" fmla="*/ 109 h 298"/>
                <a:gd name="T88" fmla="*/ 83 w 449"/>
                <a:gd name="T89" fmla="*/ 86 h 298"/>
                <a:gd name="T90" fmla="*/ 95 w 449"/>
                <a:gd name="T91" fmla="*/ 63 h 298"/>
                <a:gd name="T92" fmla="*/ 110 w 449"/>
                <a:gd name="T93" fmla="*/ 44 h 298"/>
                <a:gd name="T94" fmla="*/ 128 w 449"/>
                <a:gd name="T95" fmla="*/ 28 h 298"/>
                <a:gd name="T96" fmla="*/ 149 w 449"/>
                <a:gd name="T97" fmla="*/ 14 h 298"/>
                <a:gd name="T98" fmla="*/ 172 w 449"/>
                <a:gd name="T99" fmla="*/ 5 h 298"/>
                <a:gd name="T100" fmla="*/ 197 w 449"/>
                <a:gd name="T101" fmla="*/ 1 h 298"/>
                <a:gd name="T102" fmla="*/ 210 w 449"/>
                <a:gd name="T10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9" h="298">
                  <a:moveTo>
                    <a:pt x="210" y="0"/>
                  </a:moveTo>
                  <a:lnTo>
                    <a:pt x="210" y="0"/>
                  </a:lnTo>
                  <a:lnTo>
                    <a:pt x="220" y="1"/>
                  </a:lnTo>
                  <a:lnTo>
                    <a:pt x="232" y="2"/>
                  </a:lnTo>
                  <a:lnTo>
                    <a:pt x="242" y="4"/>
                  </a:lnTo>
                  <a:lnTo>
                    <a:pt x="251" y="7"/>
                  </a:lnTo>
                  <a:lnTo>
                    <a:pt x="261" y="10"/>
                  </a:lnTo>
                  <a:lnTo>
                    <a:pt x="270" y="14"/>
                  </a:lnTo>
                  <a:lnTo>
                    <a:pt x="279" y="19"/>
                  </a:lnTo>
                  <a:lnTo>
                    <a:pt x="287" y="23"/>
                  </a:lnTo>
                  <a:lnTo>
                    <a:pt x="295" y="30"/>
                  </a:lnTo>
                  <a:lnTo>
                    <a:pt x="303" y="36"/>
                  </a:lnTo>
                  <a:lnTo>
                    <a:pt x="310" y="44"/>
                  </a:lnTo>
                  <a:lnTo>
                    <a:pt x="317" y="51"/>
                  </a:lnTo>
                  <a:lnTo>
                    <a:pt x="322" y="59"/>
                  </a:lnTo>
                  <a:lnTo>
                    <a:pt x="328" y="68"/>
                  </a:lnTo>
                  <a:lnTo>
                    <a:pt x="332" y="77"/>
                  </a:lnTo>
                  <a:lnTo>
                    <a:pt x="337" y="86"/>
                  </a:lnTo>
                  <a:lnTo>
                    <a:pt x="337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53" y="86"/>
                  </a:lnTo>
                  <a:lnTo>
                    <a:pt x="364" y="88"/>
                  </a:lnTo>
                  <a:lnTo>
                    <a:pt x="374" y="90"/>
                  </a:lnTo>
                  <a:lnTo>
                    <a:pt x="383" y="94"/>
                  </a:lnTo>
                  <a:lnTo>
                    <a:pt x="394" y="98"/>
                  </a:lnTo>
                  <a:lnTo>
                    <a:pt x="401" y="104"/>
                  </a:lnTo>
                  <a:lnTo>
                    <a:pt x="411" y="109"/>
                  </a:lnTo>
                  <a:lnTo>
                    <a:pt x="417" y="116"/>
                  </a:lnTo>
                  <a:lnTo>
                    <a:pt x="425" y="124"/>
                  </a:lnTo>
                  <a:lnTo>
                    <a:pt x="431" y="132"/>
                  </a:lnTo>
                  <a:lnTo>
                    <a:pt x="437" y="141"/>
                  </a:lnTo>
                  <a:lnTo>
                    <a:pt x="441" y="150"/>
                  </a:lnTo>
                  <a:lnTo>
                    <a:pt x="444" y="160"/>
                  </a:lnTo>
                  <a:lnTo>
                    <a:pt x="447" y="171"/>
                  </a:lnTo>
                  <a:lnTo>
                    <a:pt x="449" y="181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9" y="203"/>
                  </a:lnTo>
                  <a:lnTo>
                    <a:pt x="447" y="214"/>
                  </a:lnTo>
                  <a:lnTo>
                    <a:pt x="444" y="224"/>
                  </a:lnTo>
                  <a:lnTo>
                    <a:pt x="441" y="234"/>
                  </a:lnTo>
                  <a:lnTo>
                    <a:pt x="437" y="243"/>
                  </a:lnTo>
                  <a:lnTo>
                    <a:pt x="431" y="252"/>
                  </a:lnTo>
                  <a:lnTo>
                    <a:pt x="425" y="260"/>
                  </a:lnTo>
                  <a:lnTo>
                    <a:pt x="417" y="268"/>
                  </a:lnTo>
                  <a:lnTo>
                    <a:pt x="411" y="275"/>
                  </a:lnTo>
                  <a:lnTo>
                    <a:pt x="401" y="280"/>
                  </a:lnTo>
                  <a:lnTo>
                    <a:pt x="394" y="286"/>
                  </a:lnTo>
                  <a:lnTo>
                    <a:pt x="383" y="291"/>
                  </a:lnTo>
                  <a:lnTo>
                    <a:pt x="374" y="294"/>
                  </a:lnTo>
                  <a:lnTo>
                    <a:pt x="364" y="297"/>
                  </a:lnTo>
                  <a:lnTo>
                    <a:pt x="353" y="298"/>
                  </a:lnTo>
                  <a:lnTo>
                    <a:pt x="343" y="298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79" y="298"/>
                  </a:lnTo>
                  <a:lnTo>
                    <a:pt x="71" y="297"/>
                  </a:lnTo>
                  <a:lnTo>
                    <a:pt x="62" y="295"/>
                  </a:lnTo>
                  <a:lnTo>
                    <a:pt x="54" y="292"/>
                  </a:lnTo>
                  <a:lnTo>
                    <a:pt x="46" y="288"/>
                  </a:lnTo>
                  <a:lnTo>
                    <a:pt x="39" y="284"/>
                  </a:lnTo>
                  <a:lnTo>
                    <a:pt x="33" y="279"/>
                  </a:lnTo>
                  <a:lnTo>
                    <a:pt x="26" y="272"/>
                  </a:lnTo>
                  <a:lnTo>
                    <a:pt x="20" y="267"/>
                  </a:lnTo>
                  <a:lnTo>
                    <a:pt x="14" y="260"/>
                  </a:lnTo>
                  <a:lnTo>
                    <a:pt x="10" y="252"/>
                  </a:lnTo>
                  <a:lnTo>
                    <a:pt x="7" y="244"/>
                  </a:lnTo>
                  <a:lnTo>
                    <a:pt x="3" y="236"/>
                  </a:lnTo>
                  <a:lnTo>
                    <a:pt x="2" y="228"/>
                  </a:lnTo>
                  <a:lnTo>
                    <a:pt x="0" y="21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02"/>
                  </a:lnTo>
                  <a:lnTo>
                    <a:pt x="1" y="194"/>
                  </a:lnTo>
                  <a:lnTo>
                    <a:pt x="3" y="186"/>
                  </a:lnTo>
                  <a:lnTo>
                    <a:pt x="5" y="179"/>
                  </a:lnTo>
                  <a:lnTo>
                    <a:pt x="9" y="172"/>
                  </a:lnTo>
                  <a:lnTo>
                    <a:pt x="12" y="165"/>
                  </a:lnTo>
                  <a:lnTo>
                    <a:pt x="21" y="152"/>
                  </a:lnTo>
                  <a:lnTo>
                    <a:pt x="31" y="141"/>
                  </a:lnTo>
                  <a:lnTo>
                    <a:pt x="45" y="133"/>
                  </a:lnTo>
                  <a:lnTo>
                    <a:pt x="52" y="129"/>
                  </a:lnTo>
                  <a:lnTo>
                    <a:pt x="59" y="126"/>
                  </a:lnTo>
                  <a:lnTo>
                    <a:pt x="67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6" y="109"/>
                  </a:lnTo>
                  <a:lnTo>
                    <a:pt x="79" y="97"/>
                  </a:lnTo>
                  <a:lnTo>
                    <a:pt x="83" y="86"/>
                  </a:lnTo>
                  <a:lnTo>
                    <a:pt x="88" y="74"/>
                  </a:lnTo>
                  <a:lnTo>
                    <a:pt x="95" y="63"/>
                  </a:lnTo>
                  <a:lnTo>
                    <a:pt x="102" y="53"/>
                  </a:lnTo>
                  <a:lnTo>
                    <a:pt x="110" y="44"/>
                  </a:lnTo>
                  <a:lnTo>
                    <a:pt x="119" y="36"/>
                  </a:lnTo>
                  <a:lnTo>
                    <a:pt x="128" y="28"/>
                  </a:lnTo>
                  <a:lnTo>
                    <a:pt x="138" y="20"/>
                  </a:lnTo>
                  <a:lnTo>
                    <a:pt x="149" y="14"/>
                  </a:lnTo>
                  <a:lnTo>
                    <a:pt x="160" y="10"/>
                  </a:lnTo>
                  <a:lnTo>
                    <a:pt x="172" y="5"/>
                  </a:lnTo>
                  <a:lnTo>
                    <a:pt x="184" y="2"/>
                  </a:lnTo>
                  <a:lnTo>
                    <a:pt x="197" y="1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noFill/>
            <a:ln w="12700">
              <a:solidFill>
                <a:srgbClr val="A6A6A6"/>
              </a:solidFill>
            </a:ln>
            <a:extLst/>
          </p:spPr>
          <p:txBody>
            <a:bodyPr vert="horz" wrap="square" lIns="65256" tIns="32627" rIns="65256" bIns="32627" numCol="1" anchor="ctr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/>
              <a:endParaRPr lang="zh-CN" altLang="en-US" sz="1200" dirty="0">
                <a:latin typeface="微软雅黑"/>
                <a:ea typeface="微软雅黑"/>
                <a:cs typeface="Arial" pitchFamily="34" charset="0"/>
                <a:sym typeface="Lucida Grande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279954" y="5365231"/>
              <a:ext cx="1126391" cy="334962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/>
              <a:r>
                <a:rPr lang="en-US" altLang="zh-CN" sz="1100" kern="0" dirty="0">
                  <a:solidFill>
                    <a:schemeClr val="tx2"/>
                  </a:solidFill>
                  <a:latin typeface="微软雅黑"/>
                  <a:ea typeface="微软雅黑"/>
                </a:rPr>
                <a:t>MEP</a:t>
              </a:r>
              <a:endParaRPr lang="zh-CN" altLang="en-US" sz="1100" kern="0" dirty="0">
                <a:solidFill>
                  <a:schemeClr val="tx2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80820" y="4558683"/>
              <a:ext cx="1125525" cy="334962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en-US" altLang="zh-CN" sz="1100" kern="0" dirty="0" smtClean="0">
                  <a:latin typeface="微软雅黑"/>
                  <a:ea typeface="微软雅黑"/>
                </a:rPr>
                <a:t>APP</a:t>
              </a:r>
              <a:endParaRPr lang="zh-CN" altLang="en-US" sz="1100" kern="0" dirty="0">
                <a:latin typeface="微软雅黑"/>
                <a:ea typeface="微软雅黑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268702" y="4972417"/>
              <a:ext cx="1126391" cy="334962"/>
            </a:xfrm>
            <a:prstGeom prst="rect">
              <a:avLst/>
            </a:prstGeom>
            <a:solidFill>
              <a:srgbClr val="1D78C8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712"/>
              <a:r>
                <a:rPr lang="en-US" altLang="zh-CN" sz="1100" b="1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EdgeCore</a:t>
              </a:r>
              <a:endParaRPr lang="zh-CN" altLang="en-US" sz="11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339"/>
            <p:cNvSpPr>
              <a:spLocks noChangeAspect="1"/>
            </p:cNvSpPr>
            <p:nvPr/>
          </p:nvSpPr>
          <p:spPr bwMode="auto">
            <a:xfrm>
              <a:off x="5423589" y="4379051"/>
              <a:ext cx="2081745" cy="1326211"/>
            </a:xfrm>
            <a:custGeom>
              <a:avLst/>
              <a:gdLst>
                <a:gd name="T0" fmla="*/ 210 w 449"/>
                <a:gd name="T1" fmla="*/ 0 h 298"/>
                <a:gd name="T2" fmla="*/ 232 w 449"/>
                <a:gd name="T3" fmla="*/ 2 h 298"/>
                <a:gd name="T4" fmla="*/ 251 w 449"/>
                <a:gd name="T5" fmla="*/ 7 h 298"/>
                <a:gd name="T6" fmla="*/ 270 w 449"/>
                <a:gd name="T7" fmla="*/ 14 h 298"/>
                <a:gd name="T8" fmla="*/ 287 w 449"/>
                <a:gd name="T9" fmla="*/ 23 h 298"/>
                <a:gd name="T10" fmla="*/ 303 w 449"/>
                <a:gd name="T11" fmla="*/ 36 h 298"/>
                <a:gd name="T12" fmla="*/ 317 w 449"/>
                <a:gd name="T13" fmla="*/ 51 h 298"/>
                <a:gd name="T14" fmla="*/ 328 w 449"/>
                <a:gd name="T15" fmla="*/ 68 h 298"/>
                <a:gd name="T16" fmla="*/ 337 w 449"/>
                <a:gd name="T17" fmla="*/ 86 h 298"/>
                <a:gd name="T18" fmla="*/ 343 w 449"/>
                <a:gd name="T19" fmla="*/ 86 h 298"/>
                <a:gd name="T20" fmla="*/ 353 w 449"/>
                <a:gd name="T21" fmla="*/ 86 h 298"/>
                <a:gd name="T22" fmla="*/ 374 w 449"/>
                <a:gd name="T23" fmla="*/ 90 h 298"/>
                <a:gd name="T24" fmla="*/ 394 w 449"/>
                <a:gd name="T25" fmla="*/ 98 h 298"/>
                <a:gd name="T26" fmla="*/ 411 w 449"/>
                <a:gd name="T27" fmla="*/ 109 h 298"/>
                <a:gd name="T28" fmla="*/ 425 w 449"/>
                <a:gd name="T29" fmla="*/ 124 h 298"/>
                <a:gd name="T30" fmla="*/ 437 w 449"/>
                <a:gd name="T31" fmla="*/ 141 h 298"/>
                <a:gd name="T32" fmla="*/ 444 w 449"/>
                <a:gd name="T33" fmla="*/ 160 h 298"/>
                <a:gd name="T34" fmla="*/ 449 w 449"/>
                <a:gd name="T35" fmla="*/ 181 h 298"/>
                <a:gd name="T36" fmla="*/ 449 w 449"/>
                <a:gd name="T37" fmla="*/ 192 h 298"/>
                <a:gd name="T38" fmla="*/ 447 w 449"/>
                <a:gd name="T39" fmla="*/ 214 h 298"/>
                <a:gd name="T40" fmla="*/ 441 w 449"/>
                <a:gd name="T41" fmla="*/ 234 h 298"/>
                <a:gd name="T42" fmla="*/ 431 w 449"/>
                <a:gd name="T43" fmla="*/ 252 h 298"/>
                <a:gd name="T44" fmla="*/ 417 w 449"/>
                <a:gd name="T45" fmla="*/ 268 h 298"/>
                <a:gd name="T46" fmla="*/ 401 w 449"/>
                <a:gd name="T47" fmla="*/ 280 h 298"/>
                <a:gd name="T48" fmla="*/ 383 w 449"/>
                <a:gd name="T49" fmla="*/ 291 h 298"/>
                <a:gd name="T50" fmla="*/ 364 w 449"/>
                <a:gd name="T51" fmla="*/ 297 h 298"/>
                <a:gd name="T52" fmla="*/ 343 w 449"/>
                <a:gd name="T53" fmla="*/ 298 h 298"/>
                <a:gd name="T54" fmla="*/ 88 w 449"/>
                <a:gd name="T55" fmla="*/ 298 h 298"/>
                <a:gd name="T56" fmla="*/ 71 w 449"/>
                <a:gd name="T57" fmla="*/ 297 h 298"/>
                <a:gd name="T58" fmla="*/ 54 w 449"/>
                <a:gd name="T59" fmla="*/ 292 h 298"/>
                <a:gd name="T60" fmla="*/ 39 w 449"/>
                <a:gd name="T61" fmla="*/ 284 h 298"/>
                <a:gd name="T62" fmla="*/ 26 w 449"/>
                <a:gd name="T63" fmla="*/ 272 h 298"/>
                <a:gd name="T64" fmla="*/ 14 w 449"/>
                <a:gd name="T65" fmla="*/ 260 h 298"/>
                <a:gd name="T66" fmla="*/ 7 w 449"/>
                <a:gd name="T67" fmla="*/ 244 h 298"/>
                <a:gd name="T68" fmla="*/ 2 w 449"/>
                <a:gd name="T69" fmla="*/ 228 h 298"/>
                <a:gd name="T70" fmla="*/ 0 w 449"/>
                <a:gd name="T71" fmla="*/ 210 h 298"/>
                <a:gd name="T72" fmla="*/ 0 w 449"/>
                <a:gd name="T73" fmla="*/ 202 h 298"/>
                <a:gd name="T74" fmla="*/ 3 w 449"/>
                <a:gd name="T75" fmla="*/ 186 h 298"/>
                <a:gd name="T76" fmla="*/ 9 w 449"/>
                <a:gd name="T77" fmla="*/ 172 h 298"/>
                <a:gd name="T78" fmla="*/ 21 w 449"/>
                <a:gd name="T79" fmla="*/ 152 h 298"/>
                <a:gd name="T80" fmla="*/ 45 w 449"/>
                <a:gd name="T81" fmla="*/ 133 h 298"/>
                <a:gd name="T82" fmla="*/ 59 w 449"/>
                <a:gd name="T83" fmla="*/ 126 h 298"/>
                <a:gd name="T84" fmla="*/ 74 w 449"/>
                <a:gd name="T85" fmla="*/ 122 h 298"/>
                <a:gd name="T86" fmla="*/ 76 w 449"/>
                <a:gd name="T87" fmla="*/ 109 h 298"/>
                <a:gd name="T88" fmla="*/ 83 w 449"/>
                <a:gd name="T89" fmla="*/ 86 h 298"/>
                <a:gd name="T90" fmla="*/ 95 w 449"/>
                <a:gd name="T91" fmla="*/ 63 h 298"/>
                <a:gd name="T92" fmla="*/ 110 w 449"/>
                <a:gd name="T93" fmla="*/ 44 h 298"/>
                <a:gd name="T94" fmla="*/ 128 w 449"/>
                <a:gd name="T95" fmla="*/ 28 h 298"/>
                <a:gd name="T96" fmla="*/ 149 w 449"/>
                <a:gd name="T97" fmla="*/ 14 h 298"/>
                <a:gd name="T98" fmla="*/ 172 w 449"/>
                <a:gd name="T99" fmla="*/ 5 h 298"/>
                <a:gd name="T100" fmla="*/ 197 w 449"/>
                <a:gd name="T101" fmla="*/ 1 h 298"/>
                <a:gd name="T102" fmla="*/ 210 w 449"/>
                <a:gd name="T10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49" h="298">
                  <a:moveTo>
                    <a:pt x="210" y="0"/>
                  </a:moveTo>
                  <a:lnTo>
                    <a:pt x="210" y="0"/>
                  </a:lnTo>
                  <a:lnTo>
                    <a:pt x="220" y="1"/>
                  </a:lnTo>
                  <a:lnTo>
                    <a:pt x="232" y="2"/>
                  </a:lnTo>
                  <a:lnTo>
                    <a:pt x="242" y="4"/>
                  </a:lnTo>
                  <a:lnTo>
                    <a:pt x="251" y="7"/>
                  </a:lnTo>
                  <a:lnTo>
                    <a:pt x="261" y="10"/>
                  </a:lnTo>
                  <a:lnTo>
                    <a:pt x="270" y="14"/>
                  </a:lnTo>
                  <a:lnTo>
                    <a:pt x="279" y="19"/>
                  </a:lnTo>
                  <a:lnTo>
                    <a:pt x="287" y="23"/>
                  </a:lnTo>
                  <a:lnTo>
                    <a:pt x="295" y="30"/>
                  </a:lnTo>
                  <a:lnTo>
                    <a:pt x="303" y="36"/>
                  </a:lnTo>
                  <a:lnTo>
                    <a:pt x="310" y="44"/>
                  </a:lnTo>
                  <a:lnTo>
                    <a:pt x="317" y="51"/>
                  </a:lnTo>
                  <a:lnTo>
                    <a:pt x="322" y="59"/>
                  </a:lnTo>
                  <a:lnTo>
                    <a:pt x="328" y="68"/>
                  </a:lnTo>
                  <a:lnTo>
                    <a:pt x="332" y="77"/>
                  </a:lnTo>
                  <a:lnTo>
                    <a:pt x="337" y="86"/>
                  </a:lnTo>
                  <a:lnTo>
                    <a:pt x="337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53" y="86"/>
                  </a:lnTo>
                  <a:lnTo>
                    <a:pt x="364" y="88"/>
                  </a:lnTo>
                  <a:lnTo>
                    <a:pt x="374" y="90"/>
                  </a:lnTo>
                  <a:lnTo>
                    <a:pt x="383" y="94"/>
                  </a:lnTo>
                  <a:lnTo>
                    <a:pt x="394" y="98"/>
                  </a:lnTo>
                  <a:lnTo>
                    <a:pt x="401" y="104"/>
                  </a:lnTo>
                  <a:lnTo>
                    <a:pt x="411" y="109"/>
                  </a:lnTo>
                  <a:lnTo>
                    <a:pt x="417" y="116"/>
                  </a:lnTo>
                  <a:lnTo>
                    <a:pt x="425" y="124"/>
                  </a:lnTo>
                  <a:lnTo>
                    <a:pt x="431" y="132"/>
                  </a:lnTo>
                  <a:lnTo>
                    <a:pt x="437" y="141"/>
                  </a:lnTo>
                  <a:lnTo>
                    <a:pt x="441" y="150"/>
                  </a:lnTo>
                  <a:lnTo>
                    <a:pt x="444" y="160"/>
                  </a:lnTo>
                  <a:lnTo>
                    <a:pt x="447" y="171"/>
                  </a:lnTo>
                  <a:lnTo>
                    <a:pt x="449" y="181"/>
                  </a:lnTo>
                  <a:lnTo>
                    <a:pt x="449" y="192"/>
                  </a:lnTo>
                  <a:lnTo>
                    <a:pt x="449" y="192"/>
                  </a:lnTo>
                  <a:lnTo>
                    <a:pt x="449" y="203"/>
                  </a:lnTo>
                  <a:lnTo>
                    <a:pt x="447" y="214"/>
                  </a:lnTo>
                  <a:lnTo>
                    <a:pt x="444" y="224"/>
                  </a:lnTo>
                  <a:lnTo>
                    <a:pt x="441" y="234"/>
                  </a:lnTo>
                  <a:lnTo>
                    <a:pt x="437" y="243"/>
                  </a:lnTo>
                  <a:lnTo>
                    <a:pt x="431" y="252"/>
                  </a:lnTo>
                  <a:lnTo>
                    <a:pt x="425" y="260"/>
                  </a:lnTo>
                  <a:lnTo>
                    <a:pt x="417" y="268"/>
                  </a:lnTo>
                  <a:lnTo>
                    <a:pt x="411" y="275"/>
                  </a:lnTo>
                  <a:lnTo>
                    <a:pt x="401" y="280"/>
                  </a:lnTo>
                  <a:lnTo>
                    <a:pt x="394" y="286"/>
                  </a:lnTo>
                  <a:lnTo>
                    <a:pt x="383" y="291"/>
                  </a:lnTo>
                  <a:lnTo>
                    <a:pt x="374" y="294"/>
                  </a:lnTo>
                  <a:lnTo>
                    <a:pt x="364" y="297"/>
                  </a:lnTo>
                  <a:lnTo>
                    <a:pt x="353" y="298"/>
                  </a:lnTo>
                  <a:lnTo>
                    <a:pt x="343" y="298"/>
                  </a:lnTo>
                  <a:lnTo>
                    <a:pt x="88" y="298"/>
                  </a:lnTo>
                  <a:lnTo>
                    <a:pt x="88" y="298"/>
                  </a:lnTo>
                  <a:lnTo>
                    <a:pt x="79" y="298"/>
                  </a:lnTo>
                  <a:lnTo>
                    <a:pt x="71" y="297"/>
                  </a:lnTo>
                  <a:lnTo>
                    <a:pt x="62" y="295"/>
                  </a:lnTo>
                  <a:lnTo>
                    <a:pt x="54" y="292"/>
                  </a:lnTo>
                  <a:lnTo>
                    <a:pt x="46" y="288"/>
                  </a:lnTo>
                  <a:lnTo>
                    <a:pt x="39" y="284"/>
                  </a:lnTo>
                  <a:lnTo>
                    <a:pt x="33" y="279"/>
                  </a:lnTo>
                  <a:lnTo>
                    <a:pt x="26" y="272"/>
                  </a:lnTo>
                  <a:lnTo>
                    <a:pt x="20" y="267"/>
                  </a:lnTo>
                  <a:lnTo>
                    <a:pt x="14" y="260"/>
                  </a:lnTo>
                  <a:lnTo>
                    <a:pt x="10" y="252"/>
                  </a:lnTo>
                  <a:lnTo>
                    <a:pt x="7" y="244"/>
                  </a:lnTo>
                  <a:lnTo>
                    <a:pt x="3" y="236"/>
                  </a:lnTo>
                  <a:lnTo>
                    <a:pt x="2" y="228"/>
                  </a:lnTo>
                  <a:lnTo>
                    <a:pt x="0" y="219"/>
                  </a:lnTo>
                  <a:lnTo>
                    <a:pt x="0" y="210"/>
                  </a:lnTo>
                  <a:lnTo>
                    <a:pt x="0" y="210"/>
                  </a:lnTo>
                  <a:lnTo>
                    <a:pt x="0" y="202"/>
                  </a:lnTo>
                  <a:lnTo>
                    <a:pt x="1" y="194"/>
                  </a:lnTo>
                  <a:lnTo>
                    <a:pt x="3" y="186"/>
                  </a:lnTo>
                  <a:lnTo>
                    <a:pt x="5" y="179"/>
                  </a:lnTo>
                  <a:lnTo>
                    <a:pt x="9" y="172"/>
                  </a:lnTo>
                  <a:lnTo>
                    <a:pt x="12" y="165"/>
                  </a:lnTo>
                  <a:lnTo>
                    <a:pt x="21" y="152"/>
                  </a:lnTo>
                  <a:lnTo>
                    <a:pt x="31" y="141"/>
                  </a:lnTo>
                  <a:lnTo>
                    <a:pt x="45" y="133"/>
                  </a:lnTo>
                  <a:lnTo>
                    <a:pt x="52" y="129"/>
                  </a:lnTo>
                  <a:lnTo>
                    <a:pt x="59" y="126"/>
                  </a:lnTo>
                  <a:lnTo>
                    <a:pt x="67" y="124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6" y="109"/>
                  </a:lnTo>
                  <a:lnTo>
                    <a:pt x="79" y="97"/>
                  </a:lnTo>
                  <a:lnTo>
                    <a:pt x="83" y="86"/>
                  </a:lnTo>
                  <a:lnTo>
                    <a:pt x="88" y="74"/>
                  </a:lnTo>
                  <a:lnTo>
                    <a:pt x="95" y="63"/>
                  </a:lnTo>
                  <a:lnTo>
                    <a:pt x="102" y="53"/>
                  </a:lnTo>
                  <a:lnTo>
                    <a:pt x="110" y="44"/>
                  </a:lnTo>
                  <a:lnTo>
                    <a:pt x="119" y="36"/>
                  </a:lnTo>
                  <a:lnTo>
                    <a:pt x="128" y="28"/>
                  </a:lnTo>
                  <a:lnTo>
                    <a:pt x="138" y="20"/>
                  </a:lnTo>
                  <a:lnTo>
                    <a:pt x="149" y="14"/>
                  </a:lnTo>
                  <a:lnTo>
                    <a:pt x="160" y="10"/>
                  </a:lnTo>
                  <a:lnTo>
                    <a:pt x="172" y="5"/>
                  </a:lnTo>
                  <a:lnTo>
                    <a:pt x="184" y="2"/>
                  </a:lnTo>
                  <a:lnTo>
                    <a:pt x="197" y="1"/>
                  </a:lnTo>
                  <a:lnTo>
                    <a:pt x="210" y="0"/>
                  </a:lnTo>
                  <a:lnTo>
                    <a:pt x="210" y="0"/>
                  </a:lnTo>
                  <a:close/>
                </a:path>
              </a:pathLst>
            </a:custGeom>
            <a:noFill/>
            <a:ln w="12700">
              <a:solidFill>
                <a:srgbClr val="A6A6A6"/>
              </a:solidFill>
            </a:ln>
            <a:extLst/>
          </p:spPr>
          <p:txBody>
            <a:bodyPr vert="horz" wrap="square" lIns="65256" tIns="32627" rIns="65256" bIns="32627" numCol="1" anchor="ctr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/>
              <a:endParaRPr lang="zh-CN" altLang="en-US" sz="1200" dirty="0">
                <a:latin typeface="微软雅黑"/>
                <a:ea typeface="微软雅黑"/>
                <a:cs typeface="Arial" pitchFamily="34" charset="0"/>
                <a:sym typeface="Lucida Grande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877377" y="5338729"/>
              <a:ext cx="1126391" cy="334962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/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Edge Cloud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878243" y="4532181"/>
              <a:ext cx="1125525" cy="334962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34">
                <a:defRPr/>
              </a:pPr>
              <a:r>
                <a:rPr lang="en-US" altLang="zh-CN" sz="1100" kern="0" dirty="0" smtClean="0">
                  <a:latin typeface="微软雅黑"/>
                  <a:ea typeface="微软雅黑"/>
                </a:rPr>
                <a:t>APP</a:t>
              </a:r>
              <a:endParaRPr lang="zh-CN" altLang="en-US" sz="1100" kern="0" dirty="0">
                <a:latin typeface="微软雅黑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875552" y="4936488"/>
              <a:ext cx="1126391" cy="334962"/>
            </a:xfrm>
            <a:prstGeom prst="rect">
              <a:avLst/>
            </a:prstGeom>
            <a:solidFill>
              <a:srgbClr val="1D78C8"/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218712"/>
              <a:r>
                <a:rPr lang="en-US" altLang="zh-CN" sz="1100" b="1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EdgeCore</a:t>
              </a:r>
              <a:endParaRPr lang="zh-CN" altLang="en-US" sz="11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98524" y="5905276"/>
              <a:ext cx="1238917" cy="515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Onsite/Access edge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227663" y="5845725"/>
              <a:ext cx="1167430" cy="73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Municipal core/aggregation edge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91750" y="5841104"/>
              <a:ext cx="10336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region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左右箭头 57"/>
            <p:cNvSpPr/>
            <p:nvPr/>
          </p:nvSpPr>
          <p:spPr>
            <a:xfrm rot="7699333">
              <a:off x="728046" y="3821520"/>
              <a:ext cx="1588535" cy="169210"/>
            </a:xfrm>
            <a:prstGeom prst="left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左右箭头 58"/>
            <p:cNvSpPr/>
            <p:nvPr/>
          </p:nvSpPr>
          <p:spPr>
            <a:xfrm rot="4108528">
              <a:off x="3058137" y="3847495"/>
              <a:ext cx="1406362" cy="167498"/>
            </a:xfrm>
            <a:prstGeom prst="left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0" name="左右箭头 59"/>
            <p:cNvSpPr/>
            <p:nvPr/>
          </p:nvSpPr>
          <p:spPr>
            <a:xfrm rot="5400000">
              <a:off x="6165024" y="3815268"/>
              <a:ext cx="994052" cy="194418"/>
            </a:xfrm>
            <a:prstGeom prst="left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964422" y="1974847"/>
              <a:ext cx="1218311" cy="1400716"/>
              <a:chOff x="4015804" y="2130684"/>
              <a:chExt cx="934200" cy="1400716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4015804" y="2130684"/>
                <a:ext cx="934200" cy="1400716"/>
              </a:xfrm>
              <a:prstGeom prst="rect">
                <a:avLst/>
              </a:prstGeom>
              <a:solidFill>
                <a:srgbClr val="8ABDB6"/>
              </a:solidFill>
              <a:ln w="12700" cap="flat" cmpd="sng" algn="ctr">
                <a:solidFill>
                  <a:srgbClr val="4F81BD"/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defTabSz="1218712"/>
                <a:r>
                  <a:rPr lang="en-US" altLang="zh-CN" sz="1100" b="1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Cluster N</a:t>
                </a:r>
                <a:endParaRPr lang="zh-CN" altLang="en-US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087174" y="2988406"/>
                <a:ext cx="790713" cy="287888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100" b="1" kern="0" dirty="0" err="1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CloudCore</a:t>
                </a:r>
                <a:endParaRPr lang="en-US" altLang="zh-CN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087174" y="2387173"/>
                <a:ext cx="790713" cy="257563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8712"/>
                <a:r>
                  <a:rPr lang="en-US" altLang="zh-CN" sz="1100" b="1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 master</a:t>
                </a:r>
                <a:endParaRPr lang="zh-CN" altLang="en-US" sz="11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文本框 61"/>
            <p:cNvSpPr txBox="1"/>
            <p:nvPr/>
          </p:nvSpPr>
          <p:spPr>
            <a:xfrm>
              <a:off x="6105480" y="3511084"/>
              <a:ext cx="976965" cy="241936"/>
            </a:xfrm>
            <a:prstGeom prst="rect">
              <a:avLst/>
            </a:prstGeom>
            <a:noFill/>
          </p:spPr>
          <p:txBody>
            <a:bodyPr wrap="square" lIns="35978" tIns="35978" rIns="35978" bIns="35978" rtlCol="0">
              <a:spAutoFit/>
            </a:bodyPr>
            <a:lstStyle/>
            <a:p>
              <a:pPr>
                <a:spcAft>
                  <a:spcPts val="2399"/>
                </a:spcAft>
                <a:buClr>
                  <a:srgbClr val="FFFFFF"/>
                </a:buClr>
                <a:buSzPct val="75000"/>
              </a:pPr>
              <a:r>
                <a:rPr lang="en-US" altLang="zh-CN" sz="1100" dirty="0" smtClean="0">
                  <a:solidFill>
                    <a:srgbClr val="1D1D1A"/>
                  </a:solidFill>
                  <a:latin typeface="微软雅黑" pitchFamily="34" charset="-122"/>
                  <a:ea typeface="微软雅黑" pitchFamily="34" charset="-122"/>
                </a:rPr>
                <a:t>Public cloud</a:t>
              </a:r>
              <a:endParaRPr lang="zh-CN" altLang="en-US" sz="1100" dirty="0">
                <a:solidFill>
                  <a:srgbClr val="1D1D1A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75055" y="3809872"/>
              <a:ext cx="129073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cs typeface="+mn-ea"/>
                  <a:sym typeface="+mn-lt"/>
                </a:rPr>
                <a:t>message channel</a:t>
              </a:r>
              <a:endParaRPr lang="zh-CN" altLang="en-US" sz="11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3176930" y="3817210"/>
              <a:ext cx="129073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cs typeface="+mn-ea"/>
                  <a:sym typeface="+mn-lt"/>
                </a:rPr>
                <a:t>message channel</a:t>
              </a:r>
              <a:endParaRPr lang="zh-CN" altLang="en-US" sz="11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6099820" y="3874602"/>
              <a:ext cx="129073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cs typeface="+mn-ea"/>
                  <a:sym typeface="+mn-lt"/>
                </a:rPr>
                <a:t>message channel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39350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60704" y="457020"/>
            <a:ext cx="10077450" cy="6350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zh-CN" altLang="en-US" sz="3200" b="1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Cross-edge cloud traffic </a:t>
            </a:r>
            <a:r>
              <a:rPr lang="en-US" altLang="zh-CN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management,</a:t>
            </a:r>
            <a:r>
              <a:rPr lang="zh-CN" altLang="en-US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 simplif</a:t>
            </a:r>
            <a:r>
              <a:rPr lang="en-US" altLang="zh-CN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y</a:t>
            </a:r>
            <a:r>
              <a:rPr lang="zh-CN" altLang="en-US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3200" b="1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application development and ensures application </a:t>
            </a:r>
            <a:r>
              <a:rPr lang="zh-CN" altLang="en-US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stability </a:t>
            </a:r>
            <a:endParaRPr lang="zh-CN" altLang="en-US" sz="3200" b="1" dirty="0">
              <a:solidFill>
                <a:srgbClr val="99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4" name="矩形 173"/>
          <p:cNvSpPr/>
          <p:nvPr/>
        </p:nvSpPr>
        <p:spPr>
          <a:xfrm>
            <a:off x="7205513" y="1707775"/>
            <a:ext cx="4598434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cs typeface="+mn-ea"/>
                <a:sym typeface="+mn-lt"/>
              </a:rPr>
              <a:t>Key capabilities:</a:t>
            </a:r>
            <a:endParaRPr lang="en-US" altLang="zh-CN" sz="1400" b="1" dirty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cs typeface="+mn-ea"/>
                <a:sym typeface="+mn-lt"/>
              </a:rPr>
              <a:t>Unified microservice management, </a:t>
            </a:r>
            <a:r>
              <a:rPr lang="zh-CN" altLang="en-US" sz="1400" dirty="0" smtClean="0">
                <a:cs typeface="+mn-ea"/>
                <a:sym typeface="+mn-lt"/>
              </a:rPr>
              <a:t>cross-edge microservice discovery and mutual access, improving microservice development efficiency, agile development, and fast iteration</a:t>
            </a:r>
            <a:endParaRPr lang="en-US" altLang="zh-CN" sz="1400" dirty="0" smtClean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 smtClean="0">
                <a:cs typeface="+mn-ea"/>
                <a:sym typeface="+mn-lt"/>
              </a:rPr>
              <a:t>Traffic management between edge- edge and </a:t>
            </a:r>
            <a:r>
              <a:rPr lang="zh-CN" altLang="en-US" sz="1400" b="1" dirty="0" smtClean="0">
                <a:cs typeface="+mn-ea"/>
                <a:sym typeface="+mn-lt"/>
              </a:rPr>
              <a:t>edge</a:t>
            </a:r>
            <a:r>
              <a:rPr lang="en-US" altLang="zh-CN" sz="1400" b="1" dirty="0" smtClean="0">
                <a:cs typeface="+mn-ea"/>
                <a:sym typeface="+mn-lt"/>
              </a:rPr>
              <a:t>-</a:t>
            </a:r>
            <a:r>
              <a:rPr lang="zh-CN" altLang="en-US" sz="1400" b="1" dirty="0" smtClean="0">
                <a:cs typeface="+mn-ea"/>
                <a:sym typeface="+mn-lt"/>
              </a:rPr>
              <a:t>cloud, </a:t>
            </a:r>
            <a:r>
              <a:rPr lang="zh-CN" altLang="en-US" sz="1400" dirty="0">
                <a:cs typeface="+mn-ea"/>
                <a:sym typeface="+mn-lt"/>
              </a:rPr>
              <a:t>providing governance capabilities such as traffic routing, traffic limiting, and circuit breaker, improving service system </a:t>
            </a:r>
            <a:r>
              <a:rPr lang="zh-CN" altLang="en-US" sz="1400" dirty="0" smtClean="0">
                <a:cs typeface="+mn-ea"/>
                <a:sym typeface="+mn-lt"/>
              </a:rPr>
              <a:t>stability</a:t>
            </a:r>
            <a:endParaRPr lang="en-US" altLang="zh-CN" sz="1400" dirty="0" smtClean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cs typeface="+mn-ea"/>
                <a:sym typeface="+mn-lt"/>
              </a:rPr>
              <a:t>Continuous online, edge gray release, and typical release processes such as canary and blue-green release, reducing service downtime</a:t>
            </a:r>
            <a:endParaRPr lang="en-US" altLang="zh-CN" sz="1400" dirty="0">
              <a:cs typeface="+mn-ea"/>
              <a:sym typeface="+mn-lt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10273179" y="0"/>
            <a:ext cx="1919780" cy="563744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kumimoji="1" sz="1600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Easy deployment and maintenance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24511" y="1731073"/>
            <a:ext cx="6492710" cy="4199275"/>
            <a:chOff x="70015" y="1001375"/>
            <a:chExt cx="7533420" cy="4752686"/>
          </a:xfrm>
        </p:grpSpPr>
        <p:grpSp>
          <p:nvGrpSpPr>
            <p:cNvPr id="3" name="组合 2"/>
            <p:cNvGrpSpPr/>
            <p:nvPr/>
          </p:nvGrpSpPr>
          <p:grpSpPr>
            <a:xfrm>
              <a:off x="288235" y="1383763"/>
              <a:ext cx="7315200" cy="4370298"/>
              <a:chOff x="665718" y="1512020"/>
              <a:chExt cx="6618645" cy="4242040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665718" y="3865189"/>
                <a:ext cx="2964643" cy="1888871"/>
              </a:xfrm>
              <a:prstGeom prst="rect">
                <a:avLst/>
              </a:prstGeom>
              <a:solidFill>
                <a:srgbClr val="E7E6E6"/>
              </a:solidFill>
              <a:ln w="6350">
                <a:solidFill>
                  <a:srgbClr val="000000"/>
                </a:solidFill>
              </a:ln>
              <a:effectLst/>
            </p:spPr>
            <p:txBody>
              <a:bodyPr rot="0" spcFirstLastPara="0" vertOverflow="overflow" horzOverflow="overflow" vert="horz" wrap="square" lIns="87015" tIns="43506" rIns="87015" bIns="435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601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圆角矩形 96"/>
              <p:cNvSpPr/>
              <p:nvPr/>
            </p:nvSpPr>
            <p:spPr>
              <a:xfrm>
                <a:off x="976703" y="2167851"/>
                <a:ext cx="967588" cy="442330"/>
              </a:xfrm>
              <a:prstGeom prst="roundRect">
                <a:avLst/>
              </a:prstGeom>
              <a:solidFill>
                <a:srgbClr val="1D78C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KubeEdge</a:t>
                </a: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圆角矩形 97"/>
              <p:cNvSpPr/>
              <p:nvPr/>
            </p:nvSpPr>
            <p:spPr>
              <a:xfrm>
                <a:off x="2427375" y="2174008"/>
                <a:ext cx="1176305" cy="439575"/>
              </a:xfrm>
              <a:prstGeom prst="roundRect">
                <a:avLst/>
              </a:prstGeom>
              <a:solidFill>
                <a:srgbClr val="9D9D9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685252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0" cap="none" spc="0" normalizeH="0" baseline="0" noProof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Istio</a:t>
                </a:r>
                <a:endPara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2433" y="2223992"/>
                <a:ext cx="208884" cy="311395"/>
              </a:xfrm>
              <a:prstGeom prst="rect">
                <a:avLst/>
              </a:prstGeom>
              <a:solidFill>
                <a:srgbClr val="5B9BD5"/>
              </a:solidFill>
            </p:spPr>
          </p:pic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7014" y="2254336"/>
                <a:ext cx="324988" cy="299568"/>
              </a:xfrm>
              <a:prstGeom prst="rect">
                <a:avLst/>
              </a:prstGeom>
            </p:spPr>
          </p:pic>
          <p:sp>
            <p:nvSpPr>
              <p:cNvPr id="101" name="文本框 100"/>
              <p:cNvSpPr txBox="1"/>
              <p:nvPr/>
            </p:nvSpPr>
            <p:spPr>
              <a:xfrm>
                <a:off x="1606507" y="1512020"/>
                <a:ext cx="1288905" cy="359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400" smtClean="0">
                    <a:solidFill>
                      <a:prstClr val="black"/>
                    </a:solidFill>
                    <a:cs typeface="+mn-ea"/>
                    <a:sym typeface="+mn-lt"/>
                  </a:rPr>
                  <a:t>Cloud</a:t>
                </a:r>
                <a:endParaRPr lang="en-US" sz="14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709383" y="3884795"/>
                <a:ext cx="1625454" cy="527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b="1">
                    <a:solidFill>
                      <a:prstClr val="black"/>
                    </a:solidFill>
                    <a:cs typeface="+mn-ea"/>
                    <a:sym typeface="+mn-lt"/>
                  </a:rPr>
                  <a:t>Edge private network</a:t>
                </a:r>
                <a:endParaRPr lang="zh-CN" altLang="en-US" sz="600" b="1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右箭头 102"/>
              <p:cNvSpPr/>
              <p:nvPr/>
            </p:nvSpPr>
            <p:spPr>
              <a:xfrm rot="16200000">
                <a:off x="913776" y="3149286"/>
                <a:ext cx="1283365" cy="187653"/>
              </a:xfrm>
              <a:prstGeom prst="rightArrow">
                <a:avLst>
                  <a:gd name="adj1" fmla="val 50000"/>
                  <a:gd name="adj2" fmla="val 85644"/>
                </a:avLst>
              </a:prstGeom>
              <a:solidFill>
                <a:srgbClr val="D51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4246652" y="1567511"/>
                <a:ext cx="3037711" cy="1888871"/>
              </a:xfrm>
              <a:prstGeom prst="rect">
                <a:avLst/>
              </a:prstGeom>
              <a:solidFill>
                <a:srgbClr val="E7E6E6"/>
              </a:solidFill>
              <a:ln w="6350">
                <a:solidFill>
                  <a:srgbClr val="000000"/>
                </a:solidFill>
              </a:ln>
              <a:effectLst/>
            </p:spPr>
            <p:txBody>
              <a:bodyPr rot="0" spcFirstLastPara="0" vertOverflow="overflow" horzOverflow="overflow" vert="horz" wrap="square" lIns="87015" tIns="43506" rIns="87015" bIns="435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601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5" name="圆角矩形 104"/>
              <p:cNvSpPr/>
              <p:nvPr/>
            </p:nvSpPr>
            <p:spPr>
              <a:xfrm>
                <a:off x="4398335" y="1911474"/>
                <a:ext cx="2831491" cy="1434828"/>
              </a:xfrm>
              <a:prstGeom prst="roundRect">
                <a:avLst/>
              </a:prstGeom>
              <a:solidFill>
                <a:srgbClr val="9F9F9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6" name="圆角矩形 105"/>
              <p:cNvSpPr/>
              <p:nvPr/>
            </p:nvSpPr>
            <p:spPr>
              <a:xfrm>
                <a:off x="4772673" y="2271242"/>
                <a:ext cx="917426" cy="869504"/>
              </a:xfrm>
              <a:prstGeom prst="roundRect">
                <a:avLst/>
              </a:prstGeom>
              <a:solidFill>
                <a:srgbClr val="E7E6E6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252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7" name="圆角矩形 106"/>
              <p:cNvSpPr/>
              <p:nvPr/>
            </p:nvSpPr>
            <p:spPr>
              <a:xfrm>
                <a:off x="4658458" y="2334424"/>
                <a:ext cx="917426" cy="860289"/>
              </a:xfrm>
              <a:prstGeom prst="roundRect">
                <a:avLst/>
              </a:prstGeom>
              <a:solidFill>
                <a:srgbClr val="E7E6E6"/>
              </a:solidFill>
              <a:ln w="635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252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4766393" y="2535071"/>
                <a:ext cx="647594" cy="198355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Envoy</a:t>
                </a:r>
                <a:endParaRPr kumimoji="0" lang="zh-CN" altLang="en-US" sz="1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4766113" y="2291613"/>
                <a:ext cx="647594" cy="29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50">
                    <a:solidFill>
                      <a:prstClr val="black"/>
                    </a:solidFill>
                    <a:cs typeface="+mn-ea"/>
                    <a:sym typeface="+mn-lt"/>
                  </a:rPr>
                  <a:t>Pod</a:t>
                </a:r>
                <a:endParaRPr lang="zh-CN" altLang="en-US" sz="105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5348902" y="1884279"/>
                <a:ext cx="1134150" cy="29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050">
                    <a:solidFill>
                      <a:prstClr val="black"/>
                    </a:solidFill>
                    <a:cs typeface="+mn-ea"/>
                    <a:sym typeface="+mn-lt"/>
                  </a:rPr>
                  <a:t>Cloud node</a:t>
                </a: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6061578" y="2264724"/>
                <a:ext cx="917426" cy="891909"/>
              </a:xfrm>
              <a:prstGeom prst="roundRect">
                <a:avLst/>
              </a:prstGeom>
              <a:solidFill>
                <a:srgbClr val="E7E6E6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252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5947363" y="2329402"/>
                <a:ext cx="917426" cy="881197"/>
              </a:xfrm>
              <a:prstGeom prst="roundRect">
                <a:avLst/>
              </a:prstGeom>
              <a:solidFill>
                <a:srgbClr val="E7E6E6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252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6055297" y="2537826"/>
                <a:ext cx="647594" cy="190370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Envoy</a:t>
                </a:r>
                <a:endParaRPr kumimoji="0" lang="zh-CN" altLang="en-US" sz="105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4" name="文本框 113"/>
              <p:cNvSpPr txBox="1"/>
              <p:nvPr/>
            </p:nvSpPr>
            <p:spPr>
              <a:xfrm>
                <a:off x="6109430" y="2289301"/>
                <a:ext cx="647594" cy="29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050">
                    <a:solidFill>
                      <a:prstClr val="black"/>
                    </a:solidFill>
                    <a:cs typeface="+mn-ea"/>
                    <a:sym typeface="+mn-lt"/>
                  </a:rPr>
                  <a:t>Pod</a:t>
                </a:r>
                <a:endParaRPr lang="zh-CN" altLang="en-US" sz="110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115" name="直接箭头连接符 114"/>
              <p:cNvCxnSpPr/>
              <p:nvPr/>
            </p:nvCxnSpPr>
            <p:spPr>
              <a:xfrm flipV="1">
                <a:off x="6379092" y="2739241"/>
                <a:ext cx="2" cy="20482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E2B8">
                    <a:lumMod val="50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16" name="直接箭头连接符 115"/>
              <p:cNvCxnSpPr/>
              <p:nvPr/>
            </p:nvCxnSpPr>
            <p:spPr>
              <a:xfrm>
                <a:off x="5413985" y="2640740"/>
                <a:ext cx="63051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7" name="文本框 116"/>
              <p:cNvSpPr txBox="1"/>
              <p:nvPr/>
            </p:nvSpPr>
            <p:spPr>
              <a:xfrm>
                <a:off x="4487640" y="1584383"/>
                <a:ext cx="1172020" cy="527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b="1">
                    <a:solidFill>
                      <a:prstClr val="black"/>
                    </a:solidFill>
                    <a:cs typeface="+mn-ea"/>
                    <a:sym typeface="+mn-lt"/>
                  </a:rPr>
                  <a:t>Public cloud VPC</a:t>
                </a:r>
                <a:endParaRPr lang="zh-CN" altLang="en-US" sz="600" b="1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4212966" y="3853092"/>
                <a:ext cx="2912801" cy="1888871"/>
              </a:xfrm>
              <a:prstGeom prst="rect">
                <a:avLst/>
              </a:prstGeom>
              <a:solidFill>
                <a:srgbClr val="E7E6E6"/>
              </a:solidFill>
              <a:ln w="6350">
                <a:solidFill>
                  <a:srgbClr val="000000"/>
                </a:solidFill>
              </a:ln>
              <a:effectLst/>
            </p:spPr>
            <p:txBody>
              <a:bodyPr rot="0" spcFirstLastPara="0" vertOverflow="overflow" horzOverflow="overflow" vert="horz" wrap="square" lIns="87015" tIns="43506" rIns="87015" bIns="4350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601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Tx/>
                  <a:buNone/>
                  <a:defRPr/>
                </a:pPr>
                <a:endParaRPr kumimoji="0" lang="en-US" sz="1100" b="1" i="0" u="none" strike="noStrike" kern="0" cap="none" spc="0" normalizeH="0" baseline="0" noProof="0" smtClean="0">
                  <a:ln>
                    <a:noFill/>
                  </a:ln>
                  <a:solidFill>
                    <a:srgbClr val="E7E6E6">
                      <a:lumMod val="10000"/>
                    </a:srgb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4313387" y="3837804"/>
                <a:ext cx="1365567" cy="658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1100" b="1">
                    <a:solidFill>
                      <a:prstClr val="black"/>
                    </a:solidFill>
                    <a:cs typeface="+mn-ea"/>
                    <a:sym typeface="+mn-lt"/>
                  </a:rPr>
                  <a:t>Edge private network</a:t>
                </a:r>
              </a:p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600" b="1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右箭头 119"/>
              <p:cNvSpPr/>
              <p:nvPr/>
            </p:nvSpPr>
            <p:spPr>
              <a:xfrm rot="10800000">
                <a:off x="3625580" y="2381980"/>
                <a:ext cx="755313" cy="220344"/>
              </a:xfrm>
              <a:prstGeom prst="rightArrow">
                <a:avLst>
                  <a:gd name="adj1" fmla="val 50000"/>
                  <a:gd name="adj2" fmla="val 85644"/>
                </a:avLst>
              </a:prstGeom>
              <a:solidFill>
                <a:srgbClr val="D51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1" name="左右箭头 120"/>
              <p:cNvSpPr/>
              <p:nvPr/>
            </p:nvSpPr>
            <p:spPr>
              <a:xfrm rot="16200000">
                <a:off x="5305400" y="3543152"/>
                <a:ext cx="836672" cy="215937"/>
              </a:xfrm>
              <a:prstGeom prst="leftRightArrow">
                <a:avLst/>
              </a:prstGeom>
              <a:solidFill>
                <a:srgbClr val="D51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796878" y="4206437"/>
                <a:ext cx="1248923" cy="1387965"/>
                <a:chOff x="797188" y="4107217"/>
                <a:chExt cx="1249411" cy="1388507"/>
              </a:xfrm>
            </p:grpSpPr>
            <p:cxnSp>
              <p:nvCxnSpPr>
                <p:cNvPr id="124" name="直接箭头连接符 123"/>
                <p:cNvCxnSpPr/>
                <p:nvPr/>
              </p:nvCxnSpPr>
              <p:spPr>
                <a:xfrm flipH="1" flipV="1">
                  <a:off x="1380791" y="4839247"/>
                  <a:ext cx="0" cy="14052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25" name="圆角矩形 124"/>
                <p:cNvSpPr/>
                <p:nvPr/>
              </p:nvSpPr>
              <p:spPr>
                <a:xfrm>
                  <a:off x="797188" y="4137124"/>
                  <a:ext cx="1249411" cy="13586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546A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6" name="文本框 125"/>
                <p:cNvSpPr txBox="1"/>
                <p:nvPr/>
              </p:nvSpPr>
              <p:spPr>
                <a:xfrm>
                  <a:off x="977083" y="4107217"/>
                  <a:ext cx="836598" cy="285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Edge node</a:t>
                  </a:r>
                  <a:endParaRPr kumimoji="0" lang="zh-CN" altLang="en-US" sz="1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127" name="直接箭头连接符 126"/>
                <p:cNvCxnSpPr/>
                <p:nvPr/>
              </p:nvCxnSpPr>
              <p:spPr>
                <a:xfrm flipH="1" flipV="1">
                  <a:off x="1444975" y="4859368"/>
                  <a:ext cx="0" cy="21594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28" name="圆角矩形 127"/>
                <p:cNvSpPr/>
                <p:nvPr/>
              </p:nvSpPr>
              <p:spPr>
                <a:xfrm>
                  <a:off x="1228478" y="5058013"/>
                  <a:ext cx="491415" cy="300841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9" name="圆角矩形 128"/>
                <p:cNvSpPr/>
                <p:nvPr/>
              </p:nvSpPr>
              <p:spPr>
                <a:xfrm>
                  <a:off x="1155309" y="5102847"/>
                  <a:ext cx="491415" cy="317830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30" name="组合 129"/>
                <p:cNvGrpSpPr/>
                <p:nvPr/>
              </p:nvGrpSpPr>
              <p:grpSpPr>
                <a:xfrm>
                  <a:off x="1073314" y="5151540"/>
                  <a:ext cx="491415" cy="300841"/>
                  <a:chOff x="1159433" y="5119323"/>
                  <a:chExt cx="491415" cy="300841"/>
                </a:xfrm>
              </p:grpSpPr>
              <p:sp>
                <p:nvSpPr>
                  <p:cNvPr id="131" name="圆角矩形 130"/>
                  <p:cNvSpPr/>
                  <p:nvPr/>
                </p:nvSpPr>
                <p:spPr>
                  <a:xfrm>
                    <a:off x="1159433" y="5119323"/>
                    <a:ext cx="491415" cy="300841"/>
                  </a:xfrm>
                  <a:prstGeom prst="round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32" name="文本框 131"/>
                  <p:cNvSpPr txBox="1"/>
                  <p:nvPr/>
                </p:nvSpPr>
                <p:spPr>
                  <a:xfrm>
                    <a:off x="1179425" y="5152501"/>
                    <a:ext cx="437506" cy="248892"/>
                  </a:xfrm>
                  <a:prstGeom prst="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ea"/>
                        <a:sym typeface="+mn-lt"/>
                      </a:rPr>
                      <a:t>Pod</a:t>
                    </a:r>
                    <a:endParaRPr kumimoji="0" lang="zh-CN" altLang="en-US" sz="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33" name="左右箭头 132"/>
              <p:cNvSpPr/>
              <p:nvPr/>
            </p:nvSpPr>
            <p:spPr>
              <a:xfrm>
                <a:off x="3487055" y="4799639"/>
                <a:ext cx="836672" cy="253798"/>
              </a:xfrm>
              <a:prstGeom prst="leftRightArrow">
                <a:avLst/>
              </a:prstGeom>
              <a:solidFill>
                <a:srgbClr val="D51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4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766393" y="2868179"/>
                <a:ext cx="647594" cy="226391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7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Service container</a:t>
                </a:r>
                <a:endParaRPr kumimoji="0" lang="zh-CN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35" name="组合 134"/>
              <p:cNvGrpSpPr/>
              <p:nvPr/>
            </p:nvGrpSpPr>
            <p:grpSpPr>
              <a:xfrm>
                <a:off x="2187920" y="4206437"/>
                <a:ext cx="1248923" cy="1387965"/>
                <a:chOff x="797188" y="4107217"/>
                <a:chExt cx="1249411" cy="1388507"/>
              </a:xfrm>
            </p:grpSpPr>
            <p:cxnSp>
              <p:nvCxnSpPr>
                <p:cNvPr id="136" name="直接箭头连接符 135"/>
                <p:cNvCxnSpPr/>
                <p:nvPr/>
              </p:nvCxnSpPr>
              <p:spPr>
                <a:xfrm flipH="1" flipV="1">
                  <a:off x="1380791" y="4839247"/>
                  <a:ext cx="0" cy="14052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37" name="圆角矩形 136"/>
                <p:cNvSpPr/>
                <p:nvPr/>
              </p:nvSpPr>
              <p:spPr>
                <a:xfrm>
                  <a:off x="797188" y="4137124"/>
                  <a:ext cx="1249411" cy="13586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546A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文本框 137"/>
                <p:cNvSpPr txBox="1"/>
                <p:nvPr/>
              </p:nvSpPr>
              <p:spPr>
                <a:xfrm>
                  <a:off x="977083" y="4107217"/>
                  <a:ext cx="836598" cy="285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Edge node</a:t>
                  </a:r>
                  <a:endParaRPr kumimoji="0" lang="zh-CN" altLang="en-US" sz="1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139" name="直接箭头连接符 138"/>
                <p:cNvCxnSpPr/>
                <p:nvPr/>
              </p:nvCxnSpPr>
              <p:spPr>
                <a:xfrm flipH="1" flipV="1">
                  <a:off x="1444975" y="4859368"/>
                  <a:ext cx="0" cy="21594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40" name="圆角矩形 139"/>
                <p:cNvSpPr/>
                <p:nvPr/>
              </p:nvSpPr>
              <p:spPr>
                <a:xfrm>
                  <a:off x="1228478" y="5058013"/>
                  <a:ext cx="491415" cy="300841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1" name="圆角矩形 140"/>
                <p:cNvSpPr/>
                <p:nvPr/>
              </p:nvSpPr>
              <p:spPr>
                <a:xfrm>
                  <a:off x="1155309" y="5102847"/>
                  <a:ext cx="491415" cy="317830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42" name="组合 141"/>
                <p:cNvGrpSpPr/>
                <p:nvPr/>
              </p:nvGrpSpPr>
              <p:grpSpPr>
                <a:xfrm>
                  <a:off x="1073314" y="5151540"/>
                  <a:ext cx="491415" cy="300841"/>
                  <a:chOff x="1159433" y="5119323"/>
                  <a:chExt cx="491415" cy="300841"/>
                </a:xfrm>
              </p:grpSpPr>
              <p:sp>
                <p:nvSpPr>
                  <p:cNvPr id="143" name="圆角矩形 142"/>
                  <p:cNvSpPr/>
                  <p:nvPr/>
                </p:nvSpPr>
                <p:spPr>
                  <a:xfrm>
                    <a:off x="1159433" y="5119323"/>
                    <a:ext cx="491415" cy="300841"/>
                  </a:xfrm>
                  <a:prstGeom prst="round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44" name="文本框 143"/>
                  <p:cNvSpPr txBox="1"/>
                  <p:nvPr/>
                </p:nvSpPr>
                <p:spPr>
                  <a:xfrm>
                    <a:off x="1179425" y="5152501"/>
                    <a:ext cx="437506" cy="248892"/>
                  </a:xfrm>
                  <a:prstGeom prst="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ea"/>
                        <a:sym typeface="+mn-lt"/>
                      </a:rPr>
                      <a:t>Pod</a:t>
                    </a:r>
                    <a:endParaRPr kumimoji="0" lang="zh-CN" altLang="en-US" sz="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45" name="组合 144"/>
              <p:cNvGrpSpPr/>
              <p:nvPr/>
            </p:nvGrpSpPr>
            <p:grpSpPr>
              <a:xfrm>
                <a:off x="4420443" y="4216705"/>
                <a:ext cx="1248923" cy="1387964"/>
                <a:chOff x="797188" y="4107218"/>
                <a:chExt cx="1249411" cy="1388506"/>
              </a:xfrm>
            </p:grpSpPr>
            <p:cxnSp>
              <p:nvCxnSpPr>
                <p:cNvPr id="146" name="直接箭头连接符 145"/>
                <p:cNvCxnSpPr/>
                <p:nvPr/>
              </p:nvCxnSpPr>
              <p:spPr>
                <a:xfrm flipH="1" flipV="1">
                  <a:off x="1380791" y="4839247"/>
                  <a:ext cx="0" cy="14052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47" name="圆角矩形 146"/>
                <p:cNvSpPr/>
                <p:nvPr/>
              </p:nvSpPr>
              <p:spPr>
                <a:xfrm>
                  <a:off x="797188" y="4137124"/>
                  <a:ext cx="1249411" cy="13586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546A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48" name="文本框 147"/>
                <p:cNvSpPr txBox="1"/>
                <p:nvPr/>
              </p:nvSpPr>
              <p:spPr>
                <a:xfrm>
                  <a:off x="977083" y="4107218"/>
                  <a:ext cx="836598" cy="285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Edge node</a:t>
                  </a:r>
                  <a:endParaRPr kumimoji="0" lang="zh-CN" altLang="en-US" sz="1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149" name="直接箭头连接符 148"/>
                <p:cNvCxnSpPr/>
                <p:nvPr/>
              </p:nvCxnSpPr>
              <p:spPr>
                <a:xfrm flipH="1" flipV="1">
                  <a:off x="1444975" y="4859368"/>
                  <a:ext cx="0" cy="21594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50" name="矩形 149"/>
                <p:cNvSpPr/>
                <p:nvPr/>
              </p:nvSpPr>
              <p:spPr>
                <a:xfrm>
                  <a:off x="893613" y="4368767"/>
                  <a:ext cx="1069584" cy="506989"/>
                </a:xfrm>
                <a:prstGeom prst="rect">
                  <a:avLst/>
                </a:prstGeom>
                <a:solidFill>
                  <a:srgbClr val="1D78C8"/>
                </a:solidFill>
                <a:ln w="12700" cap="flat" cmpd="sng" algn="ctr">
                  <a:solidFill>
                    <a:srgbClr val="44546A">
                      <a:lumMod val="9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700" b="0" i="0" u="none" strike="noStrike" kern="0" cap="none" spc="0" normalizeH="0" baseline="0" noProof="0" err="1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EdgeMesh</a:t>
                  </a:r>
                  <a:endParaRPr kumimoji="0" lang="zh-CN" altLang="en-US" sz="7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1" name="矩形 150"/>
                <p:cNvSpPr/>
                <p:nvPr/>
              </p:nvSpPr>
              <p:spPr>
                <a:xfrm>
                  <a:off x="893503" y="4576063"/>
                  <a:ext cx="359552" cy="299693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546A">
                      <a:lumMod val="9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5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DNS</a:t>
                  </a:r>
                  <a:endParaRPr kumimoji="0" lang="zh-CN" altLang="en-US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2" name="矩形 151"/>
                <p:cNvSpPr/>
                <p:nvPr/>
              </p:nvSpPr>
              <p:spPr>
                <a:xfrm>
                  <a:off x="1214820" y="4576063"/>
                  <a:ext cx="435109" cy="299693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546A">
                      <a:lumMod val="9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5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Proxy/LB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5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/...</a:t>
                  </a:r>
                  <a:endParaRPr kumimoji="0" lang="zh-CN" altLang="en-US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3" name="矩形 152"/>
                <p:cNvSpPr/>
                <p:nvPr/>
              </p:nvSpPr>
              <p:spPr>
                <a:xfrm>
                  <a:off x="1655429" y="4576063"/>
                  <a:ext cx="307768" cy="299693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4546A">
                      <a:lumMod val="9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5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HTTP, TCP, ...</a:t>
                  </a:r>
                  <a:endParaRPr kumimoji="0" lang="zh-CN" altLang="en-US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4" name="圆角矩形 153"/>
                <p:cNvSpPr/>
                <p:nvPr/>
              </p:nvSpPr>
              <p:spPr>
                <a:xfrm>
                  <a:off x="1228478" y="5058013"/>
                  <a:ext cx="491415" cy="300841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55" name="圆角矩形 154"/>
                <p:cNvSpPr/>
                <p:nvPr/>
              </p:nvSpPr>
              <p:spPr>
                <a:xfrm>
                  <a:off x="1155309" y="5102847"/>
                  <a:ext cx="491415" cy="317830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56" name="组合 155"/>
                <p:cNvGrpSpPr/>
                <p:nvPr/>
              </p:nvGrpSpPr>
              <p:grpSpPr>
                <a:xfrm>
                  <a:off x="1073314" y="5151540"/>
                  <a:ext cx="491415" cy="300841"/>
                  <a:chOff x="1159433" y="5119323"/>
                  <a:chExt cx="491415" cy="300841"/>
                </a:xfrm>
              </p:grpSpPr>
              <p:sp>
                <p:nvSpPr>
                  <p:cNvPr id="157" name="圆角矩形 156"/>
                  <p:cNvSpPr/>
                  <p:nvPr/>
                </p:nvSpPr>
                <p:spPr>
                  <a:xfrm>
                    <a:off x="1159433" y="5119323"/>
                    <a:ext cx="491415" cy="300841"/>
                  </a:xfrm>
                  <a:prstGeom prst="round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58" name="文本框 157"/>
                  <p:cNvSpPr txBox="1"/>
                  <p:nvPr/>
                </p:nvSpPr>
                <p:spPr>
                  <a:xfrm>
                    <a:off x="1179425" y="5152501"/>
                    <a:ext cx="437506" cy="248892"/>
                  </a:xfrm>
                  <a:prstGeom prst="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ea"/>
                        <a:sym typeface="+mn-lt"/>
                      </a:rPr>
                      <a:t>Pod</a:t>
                    </a:r>
                    <a:endParaRPr kumimoji="0" lang="zh-CN" altLang="en-US" sz="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59" name="组合 158"/>
              <p:cNvGrpSpPr/>
              <p:nvPr/>
            </p:nvGrpSpPr>
            <p:grpSpPr>
              <a:xfrm>
                <a:off x="5735586" y="4206437"/>
                <a:ext cx="1248923" cy="1387965"/>
                <a:chOff x="797188" y="4107217"/>
                <a:chExt cx="1249411" cy="1388507"/>
              </a:xfrm>
            </p:grpSpPr>
            <p:cxnSp>
              <p:nvCxnSpPr>
                <p:cNvPr id="160" name="直接箭头连接符 159"/>
                <p:cNvCxnSpPr/>
                <p:nvPr/>
              </p:nvCxnSpPr>
              <p:spPr>
                <a:xfrm flipH="1" flipV="1">
                  <a:off x="1380791" y="4839247"/>
                  <a:ext cx="0" cy="140526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61" name="圆角矩形 160"/>
                <p:cNvSpPr/>
                <p:nvPr/>
              </p:nvSpPr>
              <p:spPr>
                <a:xfrm>
                  <a:off x="797188" y="4137124"/>
                  <a:ext cx="1249411" cy="1358600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 cap="flat" cmpd="sng" algn="ctr">
                  <a:solidFill>
                    <a:srgbClr val="44546A">
                      <a:lumMod val="40000"/>
                      <a:lumOff val="6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2" name="文本框 161"/>
                <p:cNvSpPr txBox="1"/>
                <p:nvPr/>
              </p:nvSpPr>
              <p:spPr>
                <a:xfrm>
                  <a:off x="977083" y="4107217"/>
                  <a:ext cx="836597" cy="285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Edge node</a:t>
                  </a:r>
                  <a:endParaRPr kumimoji="0" lang="zh-CN" altLang="en-US" sz="11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cxnSp>
              <p:nvCxnSpPr>
                <p:cNvPr id="163" name="直接箭头连接符 162"/>
                <p:cNvCxnSpPr/>
                <p:nvPr/>
              </p:nvCxnSpPr>
              <p:spPr>
                <a:xfrm flipH="1" flipV="1">
                  <a:off x="1444975" y="4859368"/>
                  <a:ext cx="0" cy="21594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rgbClr val="FFE2B8">
                      <a:lumMod val="50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164" name="圆角矩形 163"/>
                <p:cNvSpPr/>
                <p:nvPr/>
              </p:nvSpPr>
              <p:spPr>
                <a:xfrm>
                  <a:off x="1228478" y="5058013"/>
                  <a:ext cx="491415" cy="300841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5" name="圆角矩形 164"/>
                <p:cNvSpPr/>
                <p:nvPr/>
              </p:nvSpPr>
              <p:spPr>
                <a:xfrm>
                  <a:off x="1155309" y="5102847"/>
                  <a:ext cx="491415" cy="317830"/>
                </a:xfrm>
                <a:prstGeom prst="roundRect">
                  <a:avLst/>
                </a:prstGeom>
                <a:solidFill>
                  <a:sysClr val="windowText" lastClr="000000">
                    <a:lumMod val="10000"/>
                    <a:lumOff val="90000"/>
                  </a:sys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252" eaLnBrk="1" fontAlgn="base" latinLnBrk="0" hangingPunct="1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grpSp>
              <p:nvGrpSpPr>
                <p:cNvPr id="166" name="组合 165"/>
                <p:cNvGrpSpPr/>
                <p:nvPr/>
              </p:nvGrpSpPr>
              <p:grpSpPr>
                <a:xfrm>
                  <a:off x="1073314" y="5151540"/>
                  <a:ext cx="491415" cy="300841"/>
                  <a:chOff x="1159433" y="5119323"/>
                  <a:chExt cx="491415" cy="300841"/>
                </a:xfrm>
              </p:grpSpPr>
              <p:sp>
                <p:nvSpPr>
                  <p:cNvPr id="167" name="圆角矩形 166"/>
                  <p:cNvSpPr/>
                  <p:nvPr/>
                </p:nvSpPr>
                <p:spPr>
                  <a:xfrm>
                    <a:off x="1159433" y="5119323"/>
                    <a:ext cx="491415" cy="300841"/>
                  </a:xfrm>
                  <a:prstGeom prst="round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68" name="文本框 167"/>
                  <p:cNvSpPr txBox="1"/>
                  <p:nvPr/>
                </p:nvSpPr>
                <p:spPr>
                  <a:xfrm>
                    <a:off x="1179425" y="5152501"/>
                    <a:ext cx="437506" cy="248892"/>
                  </a:xfrm>
                  <a:prstGeom prst="rect">
                    <a:avLst/>
                  </a:prstGeom>
                  <a:solidFill>
                    <a:sysClr val="windowText" lastClr="000000">
                      <a:lumMod val="10000"/>
                      <a:lumOff val="90000"/>
                    </a:sysClr>
                  </a:solidFill>
                </p:spPr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defTabSz="685252" eaLnBrk="1" fontAlgn="base" latinLnBrk="0" hangingPunct="1">
                      <a:lnSpc>
                        <a:spcPct val="12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kumimoji="0" lang="en-US" altLang="zh-CN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cs typeface="+mn-ea"/>
                        <a:sym typeface="+mn-lt"/>
                      </a:rPr>
                      <a:t>Pod</a:t>
                    </a:r>
                    <a:endParaRPr kumimoji="0" lang="zh-CN" altLang="en-US" sz="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169" name="矩形 168"/>
              <p:cNvSpPr/>
              <p:nvPr/>
            </p:nvSpPr>
            <p:spPr>
              <a:xfrm>
                <a:off x="4277895" y="5105848"/>
                <a:ext cx="2623244" cy="509366"/>
              </a:xfrm>
              <a:prstGeom prst="rect">
                <a:avLst/>
              </a:prstGeom>
              <a:noFill/>
              <a:ln w="28575" cap="flat" cmpd="sng" algn="ctr">
                <a:solidFill>
                  <a:srgbClr val="FF6666"/>
                </a:solidFill>
                <a:prstDash val="sys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700" b="1" kern="0">
                    <a:solidFill>
                      <a:srgbClr val="022698"/>
                    </a:solidFill>
                    <a:cs typeface="+mn-ea"/>
                    <a:sym typeface="+mn-lt"/>
                  </a:rPr>
                  <a:t>SVC2</a:t>
                </a:r>
                <a:endParaRPr lang="zh-CN" altLang="en-US" sz="1100" b="1" kern="0">
                  <a:solidFill>
                    <a:srgbClr val="02269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709384" y="5087587"/>
                <a:ext cx="2530806" cy="509366"/>
              </a:xfrm>
              <a:prstGeom prst="rect">
                <a:avLst/>
              </a:prstGeom>
              <a:noFill/>
              <a:ln w="28575" cap="flat" cmpd="sng" algn="ctr">
                <a:solidFill>
                  <a:srgbClr val="FF6666"/>
                </a:solidFill>
                <a:prstDash val="sys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700" b="1" kern="0">
                    <a:solidFill>
                      <a:srgbClr val="022698"/>
                    </a:solidFill>
                    <a:cs typeface="+mn-ea"/>
                    <a:sym typeface="+mn-lt"/>
                  </a:rPr>
                  <a:t>SVC3</a:t>
                </a:r>
                <a:endParaRPr lang="zh-CN" altLang="en-US" sz="1100" b="1" kern="0">
                  <a:solidFill>
                    <a:srgbClr val="02269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6082279" y="2886801"/>
                <a:ext cx="647594" cy="226391"/>
              </a:xfrm>
              <a:prstGeom prst="rect">
                <a:avLst/>
              </a:prstGeom>
              <a:solidFill>
                <a:srgbClr val="E7E6E6">
                  <a:lumMod val="75000"/>
                </a:srgbClr>
              </a:solidFill>
              <a:ln w="1270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7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Service container</a:t>
                </a:r>
                <a:endParaRPr kumimoji="0" lang="zh-CN" altLang="en-US" sz="1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cxnSp>
            <p:nvCxnSpPr>
              <p:cNvPr id="172" name="直接箭头连接符 171"/>
              <p:cNvCxnSpPr/>
              <p:nvPr/>
            </p:nvCxnSpPr>
            <p:spPr>
              <a:xfrm flipH="1" flipV="1">
                <a:off x="5090189" y="2741753"/>
                <a:ext cx="0" cy="12029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E2B8">
                    <a:lumMod val="5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73" name="矩形 172"/>
              <p:cNvSpPr/>
              <p:nvPr/>
            </p:nvSpPr>
            <p:spPr>
              <a:xfrm>
                <a:off x="4498318" y="2203721"/>
                <a:ext cx="2623244" cy="1029064"/>
              </a:xfrm>
              <a:prstGeom prst="rect">
                <a:avLst/>
              </a:prstGeom>
              <a:noFill/>
              <a:ln w="28575" cap="flat" cmpd="sng" algn="ctr">
                <a:solidFill>
                  <a:srgbClr val="FF6666"/>
                </a:solidFill>
                <a:prstDash val="sysDash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t"/>
              <a:lstStyle/>
              <a:p>
                <a:pPr defTabSz="685252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CN" sz="700" b="1" kern="0">
                    <a:solidFill>
                      <a:srgbClr val="022698"/>
                    </a:solidFill>
                    <a:cs typeface="+mn-ea"/>
                    <a:sym typeface="+mn-lt"/>
                  </a:rPr>
                  <a:t>SVC1</a:t>
                </a:r>
                <a:endParaRPr lang="zh-CN" altLang="en-US" sz="1100" b="1" kern="0">
                  <a:solidFill>
                    <a:srgbClr val="022698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5831813" y="4472308"/>
                <a:ext cx="1069166" cy="506791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0" i="0" u="none" strike="noStrike" kern="0" cap="none" spc="0" normalizeH="0" baseline="0" noProof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EdgeMesh</a:t>
                </a:r>
                <a:endParaRPr kumimoji="0" lang="zh-CN" altLang="en-US" sz="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5831704" y="4679523"/>
                <a:ext cx="315694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DNS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6138020" y="4679523"/>
                <a:ext cx="449815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Proxy/LB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/...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6593332" y="4679523"/>
                <a:ext cx="307648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HTTP, TCP, 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2290903" y="4454603"/>
                <a:ext cx="1069166" cy="506791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1D78C8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0" i="0" u="none" strike="noStrike" kern="0" cap="none" spc="0" normalizeH="0" baseline="0" noProof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EdgeMesh</a:t>
                </a:r>
                <a:endParaRPr kumimoji="0" lang="zh-CN" altLang="en-US" sz="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2290793" y="4661818"/>
                <a:ext cx="359412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DNS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1" name="矩形 180"/>
              <p:cNvSpPr/>
              <p:nvPr/>
            </p:nvSpPr>
            <p:spPr>
              <a:xfrm>
                <a:off x="2591824" y="4661818"/>
                <a:ext cx="455100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Proxy/LB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/...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2" name="矩形 181"/>
              <p:cNvSpPr/>
              <p:nvPr/>
            </p:nvSpPr>
            <p:spPr>
              <a:xfrm>
                <a:off x="3052422" y="4661818"/>
                <a:ext cx="307648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HTTP, TCP, 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3" name="矩形 182"/>
              <p:cNvSpPr/>
              <p:nvPr/>
            </p:nvSpPr>
            <p:spPr>
              <a:xfrm>
                <a:off x="875125" y="4440254"/>
                <a:ext cx="1069166" cy="506791"/>
              </a:xfrm>
              <a:prstGeom prst="rect">
                <a:avLst/>
              </a:prstGeom>
              <a:solidFill>
                <a:srgbClr val="1D78C8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700" b="0" i="0" u="none" strike="noStrike" kern="0" cap="none" spc="0" normalizeH="0" baseline="0" noProof="0" err="1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EdgeMesh</a:t>
                </a:r>
                <a:endParaRPr kumimoji="0" lang="zh-CN" altLang="en-US" sz="7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4" name="矩形 183"/>
              <p:cNvSpPr/>
              <p:nvPr/>
            </p:nvSpPr>
            <p:spPr>
              <a:xfrm>
                <a:off x="875015" y="4647469"/>
                <a:ext cx="371626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DNS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1227999" y="4647469"/>
                <a:ext cx="418082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Proxy/LB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/...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86" name="矩形 185"/>
              <p:cNvSpPr/>
              <p:nvPr/>
            </p:nvSpPr>
            <p:spPr>
              <a:xfrm>
                <a:off x="1636644" y="4647469"/>
                <a:ext cx="307648" cy="299576"/>
              </a:xfrm>
              <a:prstGeom prst="rect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546A">
                    <a:lumMod val="95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500" b="1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HTTP, TCP, ...</a:t>
                </a:r>
                <a:endParaRPr kumimoji="0" lang="zh-CN" altLang="en-US" sz="5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90" name="Freeform 14"/>
            <p:cNvSpPr/>
            <p:nvPr/>
          </p:nvSpPr>
          <p:spPr bwMode="auto">
            <a:xfrm>
              <a:off x="70015" y="1001375"/>
              <a:ext cx="4018454" cy="1899073"/>
            </a:xfrm>
            <a:custGeom>
              <a:avLst/>
              <a:gdLst/>
              <a:ahLst/>
              <a:cxnLst>
                <a:cxn ang="0">
                  <a:pos x="2259" y="452"/>
                </a:cxn>
                <a:cxn ang="0">
                  <a:pos x="2271" y="390"/>
                </a:cxn>
                <a:cxn ang="0">
                  <a:pos x="2269" y="365"/>
                </a:cxn>
                <a:cxn ang="0">
                  <a:pos x="2259" y="329"/>
                </a:cxn>
                <a:cxn ang="0">
                  <a:pos x="2224" y="274"/>
                </a:cxn>
                <a:cxn ang="0">
                  <a:pos x="2157" y="218"/>
                </a:cxn>
                <a:cxn ang="0">
                  <a:pos x="2066" y="177"/>
                </a:cxn>
                <a:cxn ang="0">
                  <a:pos x="1958" y="151"/>
                </a:cxn>
                <a:cxn ang="0">
                  <a:pos x="1879" y="147"/>
                </a:cxn>
                <a:cxn ang="0">
                  <a:pos x="1777" y="156"/>
                </a:cxn>
                <a:cxn ang="0">
                  <a:pos x="1686" y="178"/>
                </a:cxn>
                <a:cxn ang="0">
                  <a:pos x="1632" y="202"/>
                </a:cxn>
                <a:cxn ang="0">
                  <a:pos x="1556" y="138"/>
                </a:cxn>
                <a:cxn ang="0">
                  <a:pos x="1460" y="85"/>
                </a:cxn>
                <a:cxn ang="0">
                  <a:pos x="1349" y="43"/>
                </a:cxn>
                <a:cxn ang="0">
                  <a:pos x="1222" y="13"/>
                </a:cxn>
                <a:cxn ang="0">
                  <a:pos x="1086" y="0"/>
                </a:cxn>
                <a:cxn ang="0">
                  <a:pos x="1005" y="0"/>
                </a:cxn>
                <a:cxn ang="0">
                  <a:pos x="908" y="6"/>
                </a:cxn>
                <a:cxn ang="0">
                  <a:pos x="730" y="42"/>
                </a:cxn>
                <a:cxn ang="0">
                  <a:pos x="651" y="70"/>
                </a:cxn>
                <a:cxn ang="0">
                  <a:pos x="578" y="103"/>
                </a:cxn>
                <a:cxn ang="0">
                  <a:pos x="515" y="142"/>
                </a:cxn>
                <a:cxn ang="0">
                  <a:pos x="461" y="185"/>
                </a:cxn>
                <a:cxn ang="0">
                  <a:pos x="419" y="233"/>
                </a:cxn>
                <a:cxn ang="0">
                  <a:pos x="388" y="284"/>
                </a:cxn>
                <a:cxn ang="0">
                  <a:pos x="368" y="338"/>
                </a:cxn>
                <a:cxn ang="0">
                  <a:pos x="328" y="360"/>
                </a:cxn>
                <a:cxn ang="0">
                  <a:pos x="222" y="381"/>
                </a:cxn>
                <a:cxn ang="0">
                  <a:pos x="132" y="419"/>
                </a:cxn>
                <a:cxn ang="0">
                  <a:pos x="62" y="471"/>
                </a:cxn>
                <a:cxn ang="0">
                  <a:pos x="17" y="534"/>
                </a:cxn>
                <a:cxn ang="0">
                  <a:pos x="3" y="580"/>
                </a:cxn>
                <a:cxn ang="0">
                  <a:pos x="0" y="604"/>
                </a:cxn>
                <a:cxn ang="0">
                  <a:pos x="15" y="670"/>
                </a:cxn>
                <a:cxn ang="0">
                  <a:pos x="54" y="730"/>
                </a:cxn>
                <a:cxn ang="0">
                  <a:pos x="117" y="779"/>
                </a:cxn>
                <a:cxn ang="0">
                  <a:pos x="196" y="818"/>
                </a:cxn>
                <a:cxn ang="0">
                  <a:pos x="290" y="844"/>
                </a:cxn>
                <a:cxn ang="0">
                  <a:pos x="2124" y="851"/>
                </a:cxn>
                <a:cxn ang="0">
                  <a:pos x="2157" y="851"/>
                </a:cxn>
                <a:cxn ang="0">
                  <a:pos x="2248" y="836"/>
                </a:cxn>
                <a:cxn ang="0">
                  <a:pos x="2328" y="806"/>
                </a:cxn>
                <a:cxn ang="0">
                  <a:pos x="2389" y="764"/>
                </a:cxn>
                <a:cxn ang="0">
                  <a:pos x="2429" y="712"/>
                </a:cxn>
                <a:cxn ang="0">
                  <a:pos x="2444" y="654"/>
                </a:cxn>
                <a:cxn ang="0">
                  <a:pos x="2440" y="622"/>
                </a:cxn>
                <a:cxn ang="0">
                  <a:pos x="2422" y="580"/>
                </a:cxn>
                <a:cxn ang="0">
                  <a:pos x="2389" y="543"/>
                </a:cxn>
                <a:cxn ang="0">
                  <a:pos x="2346" y="510"/>
                </a:cxn>
                <a:cxn ang="0">
                  <a:pos x="2290" y="483"/>
                </a:cxn>
                <a:cxn ang="0">
                  <a:pos x="2250" y="470"/>
                </a:cxn>
              </a:cxnLst>
              <a:rect l="0" t="0" r="r" b="b"/>
              <a:pathLst>
                <a:path w="2444" h="851">
                  <a:moveTo>
                    <a:pt x="2250" y="470"/>
                  </a:moveTo>
                  <a:lnTo>
                    <a:pt x="2250" y="470"/>
                  </a:lnTo>
                  <a:lnTo>
                    <a:pt x="2259" y="452"/>
                  </a:lnTo>
                  <a:lnTo>
                    <a:pt x="2266" y="431"/>
                  </a:lnTo>
                  <a:lnTo>
                    <a:pt x="2269" y="411"/>
                  </a:lnTo>
                  <a:lnTo>
                    <a:pt x="2271" y="390"/>
                  </a:lnTo>
                  <a:lnTo>
                    <a:pt x="2271" y="390"/>
                  </a:lnTo>
                  <a:lnTo>
                    <a:pt x="2271" y="378"/>
                  </a:lnTo>
                  <a:lnTo>
                    <a:pt x="2269" y="365"/>
                  </a:lnTo>
                  <a:lnTo>
                    <a:pt x="2266" y="353"/>
                  </a:lnTo>
                  <a:lnTo>
                    <a:pt x="2263" y="341"/>
                  </a:lnTo>
                  <a:lnTo>
                    <a:pt x="2259" y="329"/>
                  </a:lnTo>
                  <a:lnTo>
                    <a:pt x="2254" y="319"/>
                  </a:lnTo>
                  <a:lnTo>
                    <a:pt x="2241" y="296"/>
                  </a:lnTo>
                  <a:lnTo>
                    <a:pt x="2224" y="274"/>
                  </a:lnTo>
                  <a:lnTo>
                    <a:pt x="2205" y="254"/>
                  </a:lnTo>
                  <a:lnTo>
                    <a:pt x="2181" y="235"/>
                  </a:lnTo>
                  <a:lnTo>
                    <a:pt x="2157" y="218"/>
                  </a:lnTo>
                  <a:lnTo>
                    <a:pt x="2129" y="202"/>
                  </a:lnTo>
                  <a:lnTo>
                    <a:pt x="2099" y="188"/>
                  </a:lnTo>
                  <a:lnTo>
                    <a:pt x="2066" y="177"/>
                  </a:lnTo>
                  <a:lnTo>
                    <a:pt x="2032" y="166"/>
                  </a:lnTo>
                  <a:lnTo>
                    <a:pt x="1996" y="157"/>
                  </a:lnTo>
                  <a:lnTo>
                    <a:pt x="1958" y="151"/>
                  </a:lnTo>
                  <a:lnTo>
                    <a:pt x="1919" y="148"/>
                  </a:lnTo>
                  <a:lnTo>
                    <a:pt x="1879" y="147"/>
                  </a:lnTo>
                  <a:lnTo>
                    <a:pt x="1879" y="147"/>
                  </a:lnTo>
                  <a:lnTo>
                    <a:pt x="1845" y="148"/>
                  </a:lnTo>
                  <a:lnTo>
                    <a:pt x="1810" y="151"/>
                  </a:lnTo>
                  <a:lnTo>
                    <a:pt x="1777" y="156"/>
                  </a:lnTo>
                  <a:lnTo>
                    <a:pt x="1746" y="162"/>
                  </a:lnTo>
                  <a:lnTo>
                    <a:pt x="1714" y="169"/>
                  </a:lnTo>
                  <a:lnTo>
                    <a:pt x="1686" y="178"/>
                  </a:lnTo>
                  <a:lnTo>
                    <a:pt x="1658" y="190"/>
                  </a:lnTo>
                  <a:lnTo>
                    <a:pt x="1632" y="202"/>
                  </a:lnTo>
                  <a:lnTo>
                    <a:pt x="1632" y="202"/>
                  </a:lnTo>
                  <a:lnTo>
                    <a:pt x="1608" y="180"/>
                  </a:lnTo>
                  <a:lnTo>
                    <a:pt x="1583" y="159"/>
                  </a:lnTo>
                  <a:lnTo>
                    <a:pt x="1556" y="138"/>
                  </a:lnTo>
                  <a:lnTo>
                    <a:pt x="1526" y="120"/>
                  </a:lnTo>
                  <a:lnTo>
                    <a:pt x="1495" y="102"/>
                  </a:lnTo>
                  <a:lnTo>
                    <a:pt x="1460" y="85"/>
                  </a:lnTo>
                  <a:lnTo>
                    <a:pt x="1426" y="69"/>
                  </a:lnTo>
                  <a:lnTo>
                    <a:pt x="1388" y="55"/>
                  </a:lnTo>
                  <a:lnTo>
                    <a:pt x="1349" y="43"/>
                  </a:lnTo>
                  <a:lnTo>
                    <a:pt x="1308" y="31"/>
                  </a:lnTo>
                  <a:lnTo>
                    <a:pt x="1266" y="22"/>
                  </a:lnTo>
                  <a:lnTo>
                    <a:pt x="1222" y="13"/>
                  </a:lnTo>
                  <a:lnTo>
                    <a:pt x="1177" y="8"/>
                  </a:lnTo>
                  <a:lnTo>
                    <a:pt x="1133" y="3"/>
                  </a:lnTo>
                  <a:lnTo>
                    <a:pt x="1086" y="0"/>
                  </a:lnTo>
                  <a:lnTo>
                    <a:pt x="1038" y="0"/>
                  </a:lnTo>
                  <a:lnTo>
                    <a:pt x="1038" y="0"/>
                  </a:lnTo>
                  <a:lnTo>
                    <a:pt x="1005" y="0"/>
                  </a:lnTo>
                  <a:lnTo>
                    <a:pt x="973" y="2"/>
                  </a:lnTo>
                  <a:lnTo>
                    <a:pt x="940" y="3"/>
                  </a:lnTo>
                  <a:lnTo>
                    <a:pt x="908" y="6"/>
                  </a:lnTo>
                  <a:lnTo>
                    <a:pt x="847" y="15"/>
                  </a:lnTo>
                  <a:lnTo>
                    <a:pt x="787" y="27"/>
                  </a:lnTo>
                  <a:lnTo>
                    <a:pt x="730" y="42"/>
                  </a:lnTo>
                  <a:lnTo>
                    <a:pt x="703" y="51"/>
                  </a:lnTo>
                  <a:lnTo>
                    <a:pt x="676" y="60"/>
                  </a:lnTo>
                  <a:lnTo>
                    <a:pt x="651" y="70"/>
                  </a:lnTo>
                  <a:lnTo>
                    <a:pt x="626" y="81"/>
                  </a:lnTo>
                  <a:lnTo>
                    <a:pt x="602" y="91"/>
                  </a:lnTo>
                  <a:lnTo>
                    <a:pt x="578" y="103"/>
                  </a:lnTo>
                  <a:lnTo>
                    <a:pt x="557" y="115"/>
                  </a:lnTo>
                  <a:lnTo>
                    <a:pt x="536" y="129"/>
                  </a:lnTo>
                  <a:lnTo>
                    <a:pt x="515" y="142"/>
                  </a:lnTo>
                  <a:lnTo>
                    <a:pt x="495" y="156"/>
                  </a:lnTo>
                  <a:lnTo>
                    <a:pt x="477" y="171"/>
                  </a:lnTo>
                  <a:lnTo>
                    <a:pt x="461" y="185"/>
                  </a:lnTo>
                  <a:lnTo>
                    <a:pt x="446" y="200"/>
                  </a:lnTo>
                  <a:lnTo>
                    <a:pt x="431" y="217"/>
                  </a:lnTo>
                  <a:lnTo>
                    <a:pt x="419" y="233"/>
                  </a:lnTo>
                  <a:lnTo>
                    <a:pt x="407" y="250"/>
                  </a:lnTo>
                  <a:lnTo>
                    <a:pt x="397" y="268"/>
                  </a:lnTo>
                  <a:lnTo>
                    <a:pt x="388" y="284"/>
                  </a:lnTo>
                  <a:lnTo>
                    <a:pt x="379" y="302"/>
                  </a:lnTo>
                  <a:lnTo>
                    <a:pt x="373" y="320"/>
                  </a:lnTo>
                  <a:lnTo>
                    <a:pt x="368" y="338"/>
                  </a:lnTo>
                  <a:lnTo>
                    <a:pt x="365" y="357"/>
                  </a:lnTo>
                  <a:lnTo>
                    <a:pt x="365" y="357"/>
                  </a:lnTo>
                  <a:lnTo>
                    <a:pt x="328" y="360"/>
                  </a:lnTo>
                  <a:lnTo>
                    <a:pt x="290" y="365"/>
                  </a:lnTo>
                  <a:lnTo>
                    <a:pt x="256" y="372"/>
                  </a:lnTo>
                  <a:lnTo>
                    <a:pt x="222" y="381"/>
                  </a:lnTo>
                  <a:lnTo>
                    <a:pt x="190" y="392"/>
                  </a:lnTo>
                  <a:lnTo>
                    <a:pt x="160" y="405"/>
                  </a:lnTo>
                  <a:lnTo>
                    <a:pt x="132" y="419"/>
                  </a:lnTo>
                  <a:lnTo>
                    <a:pt x="106" y="435"/>
                  </a:lnTo>
                  <a:lnTo>
                    <a:pt x="83" y="452"/>
                  </a:lnTo>
                  <a:lnTo>
                    <a:pt x="62" y="471"/>
                  </a:lnTo>
                  <a:lnTo>
                    <a:pt x="44" y="491"/>
                  </a:lnTo>
                  <a:lnTo>
                    <a:pt x="29" y="512"/>
                  </a:lnTo>
                  <a:lnTo>
                    <a:pt x="17" y="534"/>
                  </a:lnTo>
                  <a:lnTo>
                    <a:pt x="8" y="556"/>
                  </a:lnTo>
                  <a:lnTo>
                    <a:pt x="5" y="568"/>
                  </a:lnTo>
                  <a:lnTo>
                    <a:pt x="3" y="580"/>
                  </a:lnTo>
                  <a:lnTo>
                    <a:pt x="2" y="592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2" y="627"/>
                  </a:lnTo>
                  <a:lnTo>
                    <a:pt x="8" y="649"/>
                  </a:lnTo>
                  <a:lnTo>
                    <a:pt x="15" y="670"/>
                  </a:lnTo>
                  <a:lnTo>
                    <a:pt x="26" y="691"/>
                  </a:lnTo>
                  <a:lnTo>
                    <a:pt x="39" y="710"/>
                  </a:lnTo>
                  <a:lnTo>
                    <a:pt x="54" y="730"/>
                  </a:lnTo>
                  <a:lnTo>
                    <a:pt x="74" y="748"/>
                  </a:lnTo>
                  <a:lnTo>
                    <a:pt x="93" y="764"/>
                  </a:lnTo>
                  <a:lnTo>
                    <a:pt x="117" y="779"/>
                  </a:lnTo>
                  <a:lnTo>
                    <a:pt x="141" y="794"/>
                  </a:lnTo>
                  <a:lnTo>
                    <a:pt x="168" y="808"/>
                  </a:lnTo>
                  <a:lnTo>
                    <a:pt x="196" y="818"/>
                  </a:lnTo>
                  <a:lnTo>
                    <a:pt x="226" y="829"/>
                  </a:lnTo>
                  <a:lnTo>
                    <a:pt x="258" y="836"/>
                  </a:lnTo>
                  <a:lnTo>
                    <a:pt x="290" y="844"/>
                  </a:lnTo>
                  <a:lnTo>
                    <a:pt x="325" y="848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24" y="851"/>
                  </a:lnTo>
                  <a:lnTo>
                    <a:pt x="2157" y="851"/>
                  </a:lnTo>
                  <a:lnTo>
                    <a:pt x="2189" y="848"/>
                  </a:lnTo>
                  <a:lnTo>
                    <a:pt x="2219" y="842"/>
                  </a:lnTo>
                  <a:lnTo>
                    <a:pt x="2248" y="836"/>
                  </a:lnTo>
                  <a:lnTo>
                    <a:pt x="2277" y="827"/>
                  </a:lnTo>
                  <a:lnTo>
                    <a:pt x="2302" y="818"/>
                  </a:lnTo>
                  <a:lnTo>
                    <a:pt x="2328" y="806"/>
                  </a:lnTo>
                  <a:lnTo>
                    <a:pt x="2350" y="794"/>
                  </a:lnTo>
                  <a:lnTo>
                    <a:pt x="2371" y="779"/>
                  </a:lnTo>
                  <a:lnTo>
                    <a:pt x="2389" y="764"/>
                  </a:lnTo>
                  <a:lnTo>
                    <a:pt x="2405" y="748"/>
                  </a:lnTo>
                  <a:lnTo>
                    <a:pt x="2419" y="730"/>
                  </a:lnTo>
                  <a:lnTo>
                    <a:pt x="2429" y="712"/>
                  </a:lnTo>
                  <a:lnTo>
                    <a:pt x="2437" y="692"/>
                  </a:lnTo>
                  <a:lnTo>
                    <a:pt x="2443" y="673"/>
                  </a:lnTo>
                  <a:lnTo>
                    <a:pt x="2444" y="654"/>
                  </a:lnTo>
                  <a:lnTo>
                    <a:pt x="2444" y="654"/>
                  </a:lnTo>
                  <a:lnTo>
                    <a:pt x="2443" y="637"/>
                  </a:lnTo>
                  <a:lnTo>
                    <a:pt x="2440" y="622"/>
                  </a:lnTo>
                  <a:lnTo>
                    <a:pt x="2435" y="609"/>
                  </a:lnTo>
                  <a:lnTo>
                    <a:pt x="2429" y="594"/>
                  </a:lnTo>
                  <a:lnTo>
                    <a:pt x="2422" y="580"/>
                  </a:lnTo>
                  <a:lnTo>
                    <a:pt x="2413" y="567"/>
                  </a:lnTo>
                  <a:lnTo>
                    <a:pt x="2402" y="555"/>
                  </a:lnTo>
                  <a:lnTo>
                    <a:pt x="2389" y="543"/>
                  </a:lnTo>
                  <a:lnTo>
                    <a:pt x="2376" y="531"/>
                  </a:lnTo>
                  <a:lnTo>
                    <a:pt x="2361" y="520"/>
                  </a:lnTo>
                  <a:lnTo>
                    <a:pt x="2346" y="510"/>
                  </a:lnTo>
                  <a:lnTo>
                    <a:pt x="2328" y="500"/>
                  </a:lnTo>
                  <a:lnTo>
                    <a:pt x="2310" y="492"/>
                  </a:lnTo>
                  <a:lnTo>
                    <a:pt x="2290" y="483"/>
                  </a:lnTo>
                  <a:lnTo>
                    <a:pt x="2271" y="477"/>
                  </a:lnTo>
                  <a:lnTo>
                    <a:pt x="2250" y="470"/>
                  </a:lnTo>
                  <a:lnTo>
                    <a:pt x="2250" y="470"/>
                  </a:lnTo>
                  <a:close/>
                </a:path>
              </a:pathLst>
            </a:custGeom>
            <a:noFill/>
            <a:ln w="12700" cap="rnd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852" eaLnBrk="0" hangingPunct="0">
                <a:lnSpc>
                  <a:spcPct val="120000"/>
                </a:lnSpc>
                <a:defRPr/>
              </a:pPr>
              <a:endParaRPr lang="zh-CN" altLang="en-US" sz="900" kern="0">
                <a:solidFill>
                  <a:srgbClr val="1D1D1A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69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副标题 1"/>
          <p:cNvSpPr txBox="1"/>
          <p:nvPr/>
        </p:nvSpPr>
        <p:spPr>
          <a:xfrm>
            <a:off x="354468" y="260827"/>
            <a:ext cx="9984660" cy="4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678" rIns="91359" bIns="45678" numCol="1" rtlCol="0" anchor="ctr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72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990000"/>
                </a:solidFill>
                <a:cs typeface="+mn-ea"/>
                <a:sym typeface="+mn-lt"/>
              </a:rPr>
              <a:t>All-domain dynamic scheduling, QoS guarantee, nearby access, and on-demand acceleration</a:t>
            </a:r>
            <a:endParaRPr lang="en-US" altLang="zh-CN" b="1" dirty="0">
              <a:solidFill>
                <a:srgbClr val="990000"/>
              </a:solidFill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73219" y="1006029"/>
            <a:ext cx="4311021" cy="3794335"/>
          </a:xfrm>
          <a:prstGeom prst="rect">
            <a:avLst/>
          </a:prstGeom>
          <a:noFill/>
        </p:spPr>
        <p:txBody>
          <a:bodyPr wrap="square" lIns="35986" tIns="35986" rIns="35986" bIns="35986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 smtClean="0">
                <a:cs typeface="+mn-ea"/>
                <a:sym typeface="+mn-lt"/>
              </a:rPr>
              <a:t>Key capabilities:</a:t>
            </a:r>
            <a:endParaRPr lang="en-US" altLang="zh-CN" sz="1200" b="1" dirty="0">
              <a:cs typeface="+mn-ea"/>
              <a:sym typeface="+mn-lt"/>
            </a:endParaRPr>
          </a:p>
          <a:p>
            <a:pPr marL="342763" indent="-3427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cs typeface="+mn-ea"/>
                <a:sym typeface="+mn-lt"/>
              </a:rPr>
              <a:t>Multi-edge resource collaboration: </a:t>
            </a:r>
            <a:r>
              <a:rPr lang="zh-CN" altLang="en-US" sz="1200" dirty="0">
                <a:cs typeface="+mn-ea"/>
                <a:sym typeface="+mn-lt"/>
              </a:rPr>
              <a:t>Detects resource capacities of multiple edge nodes and dynamically </a:t>
            </a:r>
            <a:r>
              <a:rPr lang="en-US" altLang="zh-CN" sz="1200" dirty="0" smtClean="0">
                <a:cs typeface="+mn-ea"/>
                <a:sym typeface="+mn-lt"/>
              </a:rPr>
              <a:t>decide</a:t>
            </a:r>
            <a:r>
              <a:rPr lang="zh-CN" altLang="en-US" sz="1200" dirty="0" smtClean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app deployment locations based on load and subscriber distribution</a:t>
            </a:r>
            <a:r>
              <a:rPr lang="zh-CN" altLang="en-US" sz="1200" b="1" dirty="0">
                <a:cs typeface="+mn-ea"/>
                <a:sym typeface="+mn-lt"/>
              </a:rPr>
              <a:t>.</a:t>
            </a:r>
            <a:endParaRPr lang="en-US" altLang="zh-CN" sz="1200" dirty="0">
              <a:cs typeface="+mn-ea"/>
              <a:sym typeface="+mn-lt"/>
            </a:endParaRPr>
          </a:p>
          <a:p>
            <a:pPr marL="342763" indent="-3427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cs typeface="+mn-ea"/>
                <a:sym typeface="+mn-lt"/>
              </a:rPr>
              <a:t>Edge scheduling </a:t>
            </a:r>
            <a:r>
              <a:rPr lang="en-US" altLang="zh-CN" sz="1200" b="1" dirty="0" smtClean="0">
                <a:cs typeface="+mn-ea"/>
                <a:sym typeface="+mn-lt"/>
              </a:rPr>
              <a:t>to commit </a:t>
            </a:r>
            <a:r>
              <a:rPr lang="zh-CN" altLang="en-US" sz="1200" b="1" dirty="0" smtClean="0">
                <a:cs typeface="+mn-ea"/>
                <a:sym typeface="+mn-lt"/>
              </a:rPr>
              <a:t>QoS: </a:t>
            </a:r>
            <a:r>
              <a:rPr lang="en-US" altLang="zh-CN" sz="1200" dirty="0" smtClean="0">
                <a:cs typeface="+mn-ea"/>
                <a:sym typeface="+mn-lt"/>
              </a:rPr>
              <a:t>the n</a:t>
            </a:r>
            <a:r>
              <a:rPr lang="zh-CN" altLang="en-US" sz="1200" dirty="0" smtClean="0">
                <a:cs typeface="+mn-ea"/>
                <a:sym typeface="+mn-lt"/>
              </a:rPr>
              <a:t>etworks hierarch</a:t>
            </a:r>
            <a:r>
              <a:rPr lang="en-US" altLang="zh-CN" sz="1200" dirty="0" smtClean="0">
                <a:cs typeface="+mn-ea"/>
                <a:sym typeface="+mn-lt"/>
              </a:rPr>
              <a:t>y</a:t>
            </a:r>
            <a:r>
              <a:rPr lang="zh-CN" altLang="en-US" sz="1200" dirty="0" smtClean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are formulated </a:t>
            </a:r>
            <a:r>
              <a:rPr lang="en-US" altLang="zh-CN" sz="1200" dirty="0" smtClean="0">
                <a:cs typeface="+mn-ea"/>
                <a:sym typeface="+mn-lt"/>
              </a:rPr>
              <a:t>b</a:t>
            </a:r>
            <a:r>
              <a:rPr lang="zh-CN" altLang="en-US" sz="1200" dirty="0" smtClean="0">
                <a:cs typeface="+mn-ea"/>
                <a:sym typeface="+mn-lt"/>
              </a:rPr>
              <a:t>ased </a:t>
            </a:r>
            <a:r>
              <a:rPr lang="zh-CN" altLang="en-US" sz="1200" dirty="0">
                <a:cs typeface="+mn-ea"/>
                <a:sym typeface="+mn-lt"/>
              </a:rPr>
              <a:t>on service characteristics, the QoS indicators (such as bandwidth, delay, and jitter</a:t>
            </a:r>
            <a:r>
              <a:rPr lang="zh-CN" altLang="en-US" sz="1200" dirty="0" smtClean="0">
                <a:cs typeface="+mn-ea"/>
                <a:sym typeface="+mn-lt"/>
              </a:rPr>
              <a:t>)</a:t>
            </a:r>
            <a:r>
              <a:rPr lang="en-US" altLang="zh-CN" sz="1200" dirty="0" smtClean="0">
                <a:cs typeface="+mn-ea"/>
                <a:sym typeface="+mn-lt"/>
              </a:rPr>
              <a:t>.</a:t>
            </a:r>
            <a:r>
              <a:rPr lang="zh-CN" altLang="en-US" sz="1200" dirty="0" smtClean="0">
                <a:cs typeface="+mn-ea"/>
                <a:sym typeface="+mn-lt"/>
              </a:rPr>
              <a:t> </a:t>
            </a:r>
            <a:r>
              <a:rPr lang="en-US" altLang="zh-CN" sz="1200" dirty="0" err="1" smtClean="0">
                <a:cs typeface="+mn-ea"/>
                <a:sym typeface="+mn-lt"/>
              </a:rPr>
              <a:t>Automized</a:t>
            </a:r>
            <a:r>
              <a:rPr lang="en-US" altLang="zh-CN" sz="1200" dirty="0" smtClean="0">
                <a:cs typeface="+mn-ea"/>
                <a:sym typeface="+mn-lt"/>
              </a:rPr>
              <a:t> provision of </a:t>
            </a:r>
            <a:r>
              <a:rPr lang="zh-CN" altLang="en-US" sz="1200" dirty="0" smtClean="0">
                <a:cs typeface="+mn-ea"/>
                <a:sym typeface="+mn-lt"/>
              </a:rPr>
              <a:t>QoS </a:t>
            </a:r>
            <a:r>
              <a:rPr lang="en-US" altLang="zh-CN" sz="1200" dirty="0" smtClean="0">
                <a:cs typeface="+mn-ea"/>
                <a:sym typeface="+mn-lt"/>
              </a:rPr>
              <a:t>hierarchy </a:t>
            </a:r>
            <a:r>
              <a:rPr lang="zh-CN" altLang="en-US" sz="1200" dirty="0" smtClean="0">
                <a:cs typeface="+mn-ea"/>
                <a:sym typeface="+mn-lt"/>
              </a:rPr>
              <a:t>services</a:t>
            </a:r>
            <a:r>
              <a:rPr lang="en-US" altLang="zh-CN" sz="1200" dirty="0" smtClean="0">
                <a:cs typeface="+mn-ea"/>
                <a:sym typeface="+mn-lt"/>
              </a:rPr>
              <a:t>,</a:t>
            </a:r>
            <a:r>
              <a:rPr lang="zh-CN" altLang="en-US" sz="1200" dirty="0" smtClean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provide end-to-end network quality assurance.</a:t>
            </a:r>
            <a:endParaRPr lang="en-US" altLang="zh-CN" sz="1200" dirty="0">
              <a:cs typeface="+mn-ea"/>
              <a:sym typeface="+mn-lt"/>
            </a:endParaRPr>
          </a:p>
          <a:p>
            <a:pPr marL="342763" indent="-3427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cs typeface="+mn-ea"/>
                <a:sym typeface="+mn-lt"/>
              </a:rPr>
              <a:t>Traffic nearby access: </a:t>
            </a:r>
            <a:r>
              <a:rPr lang="zh-CN" altLang="en-US" sz="1200" dirty="0">
                <a:cs typeface="+mn-ea"/>
                <a:sym typeface="+mn-lt"/>
              </a:rPr>
              <a:t>The access locations </a:t>
            </a:r>
            <a:r>
              <a:rPr lang="zh-CN" altLang="en-US" sz="1200" dirty="0" smtClean="0">
                <a:cs typeface="+mn-ea"/>
                <a:sym typeface="+mn-lt"/>
              </a:rPr>
              <a:t>aterminals </a:t>
            </a:r>
            <a:r>
              <a:rPr lang="zh-CN" altLang="en-US" sz="1200" dirty="0">
                <a:cs typeface="+mn-ea"/>
                <a:sym typeface="+mn-lt"/>
              </a:rPr>
              <a:t>and edge devices are dynamically adjusted based on network quality to ensure the optimal access delay.</a:t>
            </a:r>
            <a:endParaRPr lang="en-US" altLang="zh-CN" sz="1200" dirty="0">
              <a:cs typeface="+mn-ea"/>
              <a:sym typeface="+mn-lt"/>
            </a:endParaRPr>
          </a:p>
          <a:p>
            <a:pPr marL="342763" indent="-34276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cs typeface="+mn-ea"/>
                <a:sym typeface="+mn-lt"/>
              </a:rPr>
              <a:t>Multi-tenant resource sharing</a:t>
            </a:r>
            <a:r>
              <a:rPr lang="zh-CN" altLang="en-US" sz="1200" dirty="0">
                <a:cs typeface="+mn-ea"/>
                <a:sym typeface="+mn-lt"/>
              </a:rPr>
              <a:t>: Multi-tenant applications can share edge computing and network resources based on 5G traffic distribution.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kumimoji="1" lang="en-US" altLang="zh-CN" sz="105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grpSp>
        <p:nvGrpSpPr>
          <p:cNvPr id="71" name="组合 6"/>
          <p:cNvGrpSpPr/>
          <p:nvPr/>
        </p:nvGrpSpPr>
        <p:grpSpPr>
          <a:xfrm>
            <a:off x="629330" y="3064979"/>
            <a:ext cx="6323920" cy="2631349"/>
            <a:chOff x="1301942" y="1336701"/>
            <a:chExt cx="5290484" cy="2986391"/>
          </a:xfrm>
          <a:solidFill>
            <a:schemeClr val="accent5">
              <a:lumMod val="75000"/>
            </a:schemeClr>
          </a:solidFill>
        </p:grpSpPr>
        <p:sp>
          <p:nvSpPr>
            <p:cNvPr id="72" name="Freeform 190"/>
            <p:cNvSpPr/>
            <p:nvPr/>
          </p:nvSpPr>
          <p:spPr bwMode="gray">
            <a:xfrm>
              <a:off x="2448544" y="1624441"/>
              <a:ext cx="98080" cy="202726"/>
            </a:xfrm>
            <a:custGeom>
              <a:avLst/>
              <a:gdLst>
                <a:gd name="T0" fmla="*/ 76 w 84"/>
                <a:gd name="T1" fmla="*/ 8 h 186"/>
                <a:gd name="T2" fmla="*/ 74 w 84"/>
                <a:gd name="T3" fmla="*/ 4 h 186"/>
                <a:gd name="T4" fmla="*/ 74 w 84"/>
                <a:gd name="T5" fmla="*/ 0 h 186"/>
                <a:gd name="T6" fmla="*/ 70 w 84"/>
                <a:gd name="T7" fmla="*/ 0 h 186"/>
                <a:gd name="T8" fmla="*/ 64 w 84"/>
                <a:gd name="T9" fmla="*/ 8 h 186"/>
                <a:gd name="T10" fmla="*/ 50 w 84"/>
                <a:gd name="T11" fmla="*/ 22 h 186"/>
                <a:gd name="T12" fmla="*/ 38 w 84"/>
                <a:gd name="T13" fmla="*/ 30 h 186"/>
                <a:gd name="T14" fmla="*/ 34 w 84"/>
                <a:gd name="T15" fmla="*/ 32 h 186"/>
                <a:gd name="T16" fmla="*/ 2 w 84"/>
                <a:gd name="T17" fmla="*/ 116 h 186"/>
                <a:gd name="T18" fmla="*/ 0 w 84"/>
                <a:gd name="T19" fmla="*/ 148 h 186"/>
                <a:gd name="T20" fmla="*/ 2 w 84"/>
                <a:gd name="T21" fmla="*/ 148 h 186"/>
                <a:gd name="T22" fmla="*/ 6 w 84"/>
                <a:gd name="T23" fmla="*/ 150 h 186"/>
                <a:gd name="T24" fmla="*/ 4 w 84"/>
                <a:gd name="T25" fmla="*/ 158 h 186"/>
                <a:gd name="T26" fmla="*/ 4 w 84"/>
                <a:gd name="T27" fmla="*/ 168 h 186"/>
                <a:gd name="T28" fmla="*/ 6 w 84"/>
                <a:gd name="T29" fmla="*/ 176 h 186"/>
                <a:gd name="T30" fmla="*/ 14 w 84"/>
                <a:gd name="T31" fmla="*/ 178 h 186"/>
                <a:gd name="T32" fmla="*/ 24 w 84"/>
                <a:gd name="T33" fmla="*/ 180 h 186"/>
                <a:gd name="T34" fmla="*/ 28 w 84"/>
                <a:gd name="T35" fmla="*/ 184 h 186"/>
                <a:gd name="T36" fmla="*/ 40 w 84"/>
                <a:gd name="T37" fmla="*/ 186 h 186"/>
                <a:gd name="T38" fmla="*/ 44 w 84"/>
                <a:gd name="T39" fmla="*/ 184 h 186"/>
                <a:gd name="T40" fmla="*/ 48 w 84"/>
                <a:gd name="T41" fmla="*/ 180 h 186"/>
                <a:gd name="T42" fmla="*/ 48 w 84"/>
                <a:gd name="T43" fmla="*/ 174 h 186"/>
                <a:gd name="T44" fmla="*/ 44 w 84"/>
                <a:gd name="T45" fmla="*/ 170 h 186"/>
                <a:gd name="T46" fmla="*/ 40 w 84"/>
                <a:gd name="T47" fmla="*/ 170 h 186"/>
                <a:gd name="T48" fmla="*/ 30 w 84"/>
                <a:gd name="T49" fmla="*/ 154 h 186"/>
                <a:gd name="T50" fmla="*/ 26 w 84"/>
                <a:gd name="T51" fmla="*/ 128 h 186"/>
                <a:gd name="T52" fmla="*/ 34 w 84"/>
                <a:gd name="T53" fmla="*/ 100 h 186"/>
                <a:gd name="T54" fmla="*/ 32 w 84"/>
                <a:gd name="T55" fmla="*/ 96 h 186"/>
                <a:gd name="T56" fmla="*/ 34 w 84"/>
                <a:gd name="T57" fmla="*/ 86 h 186"/>
                <a:gd name="T58" fmla="*/ 40 w 84"/>
                <a:gd name="T59" fmla="*/ 76 h 186"/>
                <a:gd name="T60" fmla="*/ 56 w 84"/>
                <a:gd name="T61" fmla="*/ 50 h 186"/>
                <a:gd name="T62" fmla="*/ 84 w 84"/>
                <a:gd name="T63" fmla="*/ 22 h 18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4"/>
                <a:gd name="T97" fmla="*/ 0 h 186"/>
                <a:gd name="T98" fmla="*/ 84 w 84"/>
                <a:gd name="T99" fmla="*/ 186 h 18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4" h="186">
                  <a:moveTo>
                    <a:pt x="76" y="8"/>
                  </a:moveTo>
                  <a:lnTo>
                    <a:pt x="76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4" y="8"/>
                  </a:lnTo>
                  <a:lnTo>
                    <a:pt x="56" y="16"/>
                  </a:lnTo>
                  <a:lnTo>
                    <a:pt x="50" y="22"/>
                  </a:lnTo>
                  <a:lnTo>
                    <a:pt x="44" y="28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8" y="88"/>
                  </a:lnTo>
                  <a:lnTo>
                    <a:pt x="2" y="116"/>
                  </a:lnTo>
                  <a:lnTo>
                    <a:pt x="2" y="124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4" y="148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4" y="158"/>
                  </a:lnTo>
                  <a:lnTo>
                    <a:pt x="4" y="162"/>
                  </a:lnTo>
                  <a:lnTo>
                    <a:pt x="4" y="168"/>
                  </a:lnTo>
                  <a:lnTo>
                    <a:pt x="4" y="172"/>
                  </a:lnTo>
                  <a:lnTo>
                    <a:pt x="6" y="176"/>
                  </a:lnTo>
                  <a:lnTo>
                    <a:pt x="8" y="178"/>
                  </a:lnTo>
                  <a:lnTo>
                    <a:pt x="14" y="178"/>
                  </a:lnTo>
                  <a:lnTo>
                    <a:pt x="20" y="178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4"/>
                  </a:lnTo>
                  <a:lnTo>
                    <a:pt x="40" y="186"/>
                  </a:lnTo>
                  <a:lnTo>
                    <a:pt x="42" y="186"/>
                  </a:lnTo>
                  <a:lnTo>
                    <a:pt x="44" y="184"/>
                  </a:lnTo>
                  <a:lnTo>
                    <a:pt x="46" y="184"/>
                  </a:lnTo>
                  <a:lnTo>
                    <a:pt x="48" y="180"/>
                  </a:lnTo>
                  <a:lnTo>
                    <a:pt x="50" y="178"/>
                  </a:lnTo>
                  <a:lnTo>
                    <a:pt x="48" y="174"/>
                  </a:lnTo>
                  <a:lnTo>
                    <a:pt x="46" y="172"/>
                  </a:lnTo>
                  <a:lnTo>
                    <a:pt x="44" y="170"/>
                  </a:lnTo>
                  <a:lnTo>
                    <a:pt x="40" y="17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26" y="142"/>
                  </a:lnTo>
                  <a:lnTo>
                    <a:pt x="26" y="128"/>
                  </a:lnTo>
                  <a:lnTo>
                    <a:pt x="26" y="112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4" y="86"/>
                  </a:lnTo>
                  <a:lnTo>
                    <a:pt x="36" y="82"/>
                  </a:lnTo>
                  <a:lnTo>
                    <a:pt x="40" y="76"/>
                  </a:lnTo>
                  <a:lnTo>
                    <a:pt x="48" y="66"/>
                  </a:lnTo>
                  <a:lnTo>
                    <a:pt x="56" y="50"/>
                  </a:lnTo>
                  <a:lnTo>
                    <a:pt x="66" y="36"/>
                  </a:lnTo>
                  <a:lnTo>
                    <a:pt x="84" y="22"/>
                  </a:lnTo>
                  <a:lnTo>
                    <a:pt x="76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191"/>
            <p:cNvSpPr/>
            <p:nvPr/>
          </p:nvSpPr>
          <p:spPr bwMode="gray">
            <a:xfrm>
              <a:off x="2240708" y="1454413"/>
              <a:ext cx="128438" cy="76295"/>
            </a:xfrm>
            <a:custGeom>
              <a:avLst/>
              <a:gdLst>
                <a:gd name="T0" fmla="*/ 26 w 110"/>
                <a:gd name="T1" fmla="*/ 10 h 70"/>
                <a:gd name="T2" fmla="*/ 26 w 110"/>
                <a:gd name="T3" fmla="*/ 10 h 70"/>
                <a:gd name="T4" fmla="*/ 26 w 110"/>
                <a:gd name="T5" fmla="*/ 12 h 70"/>
                <a:gd name="T6" fmla="*/ 24 w 110"/>
                <a:gd name="T7" fmla="*/ 16 h 70"/>
                <a:gd name="T8" fmla="*/ 22 w 110"/>
                <a:gd name="T9" fmla="*/ 18 h 70"/>
                <a:gd name="T10" fmla="*/ 20 w 110"/>
                <a:gd name="T11" fmla="*/ 20 h 70"/>
                <a:gd name="T12" fmla="*/ 14 w 110"/>
                <a:gd name="T13" fmla="*/ 22 h 70"/>
                <a:gd name="T14" fmla="*/ 10 w 110"/>
                <a:gd name="T15" fmla="*/ 24 h 70"/>
                <a:gd name="T16" fmla="*/ 4 w 110"/>
                <a:gd name="T17" fmla="*/ 24 h 70"/>
                <a:gd name="T18" fmla="*/ 2 w 110"/>
                <a:gd name="T19" fmla="*/ 28 h 70"/>
                <a:gd name="T20" fmla="*/ 0 w 110"/>
                <a:gd name="T21" fmla="*/ 30 h 70"/>
                <a:gd name="T22" fmla="*/ 0 w 110"/>
                <a:gd name="T23" fmla="*/ 32 h 70"/>
                <a:gd name="T24" fmla="*/ 2 w 110"/>
                <a:gd name="T25" fmla="*/ 34 h 70"/>
                <a:gd name="T26" fmla="*/ 8 w 110"/>
                <a:gd name="T27" fmla="*/ 38 h 70"/>
                <a:gd name="T28" fmla="*/ 22 w 110"/>
                <a:gd name="T29" fmla="*/ 42 h 70"/>
                <a:gd name="T30" fmla="*/ 34 w 110"/>
                <a:gd name="T31" fmla="*/ 44 h 70"/>
                <a:gd name="T32" fmla="*/ 46 w 110"/>
                <a:gd name="T33" fmla="*/ 44 h 70"/>
                <a:gd name="T34" fmla="*/ 50 w 110"/>
                <a:gd name="T35" fmla="*/ 44 h 70"/>
                <a:gd name="T36" fmla="*/ 68 w 110"/>
                <a:gd name="T37" fmla="*/ 70 h 70"/>
                <a:gd name="T38" fmla="*/ 86 w 110"/>
                <a:gd name="T39" fmla="*/ 56 h 70"/>
                <a:gd name="T40" fmla="*/ 88 w 110"/>
                <a:gd name="T41" fmla="*/ 44 h 70"/>
                <a:gd name="T42" fmla="*/ 88 w 110"/>
                <a:gd name="T43" fmla="*/ 44 h 70"/>
                <a:gd name="T44" fmla="*/ 92 w 110"/>
                <a:gd name="T45" fmla="*/ 42 h 70"/>
                <a:gd name="T46" fmla="*/ 96 w 110"/>
                <a:gd name="T47" fmla="*/ 40 h 70"/>
                <a:gd name="T48" fmla="*/ 100 w 110"/>
                <a:gd name="T49" fmla="*/ 36 h 70"/>
                <a:gd name="T50" fmla="*/ 104 w 110"/>
                <a:gd name="T51" fmla="*/ 32 h 70"/>
                <a:gd name="T52" fmla="*/ 108 w 110"/>
                <a:gd name="T53" fmla="*/ 28 h 70"/>
                <a:gd name="T54" fmla="*/ 110 w 110"/>
                <a:gd name="T55" fmla="*/ 22 h 70"/>
                <a:gd name="T56" fmla="*/ 110 w 110"/>
                <a:gd name="T57" fmla="*/ 18 h 70"/>
                <a:gd name="T58" fmla="*/ 110 w 110"/>
                <a:gd name="T59" fmla="*/ 16 h 70"/>
                <a:gd name="T60" fmla="*/ 108 w 110"/>
                <a:gd name="T61" fmla="*/ 16 h 70"/>
                <a:gd name="T62" fmla="*/ 106 w 110"/>
                <a:gd name="T63" fmla="*/ 16 h 70"/>
                <a:gd name="T64" fmla="*/ 104 w 110"/>
                <a:gd name="T65" fmla="*/ 18 h 70"/>
                <a:gd name="T66" fmla="*/ 102 w 110"/>
                <a:gd name="T67" fmla="*/ 18 h 70"/>
                <a:gd name="T68" fmla="*/ 100 w 110"/>
                <a:gd name="T69" fmla="*/ 20 h 70"/>
                <a:gd name="T70" fmla="*/ 98 w 110"/>
                <a:gd name="T71" fmla="*/ 22 h 70"/>
                <a:gd name="T72" fmla="*/ 98 w 110"/>
                <a:gd name="T73" fmla="*/ 22 h 70"/>
                <a:gd name="T74" fmla="*/ 80 w 110"/>
                <a:gd name="T75" fmla="*/ 32 h 70"/>
                <a:gd name="T76" fmla="*/ 62 w 110"/>
                <a:gd name="T77" fmla="*/ 30 h 70"/>
                <a:gd name="T78" fmla="*/ 60 w 110"/>
                <a:gd name="T79" fmla="*/ 28 h 70"/>
                <a:gd name="T80" fmla="*/ 58 w 110"/>
                <a:gd name="T81" fmla="*/ 28 h 70"/>
                <a:gd name="T82" fmla="*/ 56 w 110"/>
                <a:gd name="T83" fmla="*/ 24 h 70"/>
                <a:gd name="T84" fmla="*/ 56 w 110"/>
                <a:gd name="T85" fmla="*/ 22 h 70"/>
                <a:gd name="T86" fmla="*/ 56 w 110"/>
                <a:gd name="T87" fmla="*/ 18 h 70"/>
                <a:gd name="T88" fmla="*/ 58 w 110"/>
                <a:gd name="T89" fmla="*/ 14 h 70"/>
                <a:gd name="T90" fmla="*/ 62 w 110"/>
                <a:gd name="T91" fmla="*/ 10 h 70"/>
                <a:gd name="T92" fmla="*/ 64 w 110"/>
                <a:gd name="T93" fmla="*/ 6 h 70"/>
                <a:gd name="T94" fmla="*/ 66 w 110"/>
                <a:gd name="T95" fmla="*/ 4 h 70"/>
                <a:gd name="T96" fmla="*/ 66 w 110"/>
                <a:gd name="T97" fmla="*/ 4 h 70"/>
                <a:gd name="T98" fmla="*/ 62 w 110"/>
                <a:gd name="T99" fmla="*/ 2 h 70"/>
                <a:gd name="T100" fmla="*/ 54 w 110"/>
                <a:gd name="T101" fmla="*/ 2 h 70"/>
                <a:gd name="T102" fmla="*/ 44 w 110"/>
                <a:gd name="T103" fmla="*/ 0 h 70"/>
                <a:gd name="T104" fmla="*/ 34 w 110"/>
                <a:gd name="T105" fmla="*/ 4 h 70"/>
                <a:gd name="T106" fmla="*/ 26 w 110"/>
                <a:gd name="T107" fmla="*/ 10 h 7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0"/>
                <a:gd name="T163" fmla="*/ 0 h 70"/>
                <a:gd name="T164" fmla="*/ 110 w 110"/>
                <a:gd name="T165" fmla="*/ 70 h 7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0" h="70">
                  <a:moveTo>
                    <a:pt x="26" y="10"/>
                  </a:moveTo>
                  <a:lnTo>
                    <a:pt x="26" y="10"/>
                  </a:lnTo>
                  <a:lnTo>
                    <a:pt x="26" y="12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0" y="24"/>
                  </a:lnTo>
                  <a:lnTo>
                    <a:pt x="4" y="24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8" y="38"/>
                  </a:lnTo>
                  <a:lnTo>
                    <a:pt x="22" y="42"/>
                  </a:lnTo>
                  <a:lnTo>
                    <a:pt x="34" y="44"/>
                  </a:lnTo>
                  <a:lnTo>
                    <a:pt x="46" y="44"/>
                  </a:lnTo>
                  <a:lnTo>
                    <a:pt x="50" y="44"/>
                  </a:lnTo>
                  <a:lnTo>
                    <a:pt x="68" y="70"/>
                  </a:lnTo>
                  <a:lnTo>
                    <a:pt x="86" y="56"/>
                  </a:lnTo>
                  <a:lnTo>
                    <a:pt x="88" y="44"/>
                  </a:lnTo>
                  <a:lnTo>
                    <a:pt x="92" y="42"/>
                  </a:lnTo>
                  <a:lnTo>
                    <a:pt x="96" y="40"/>
                  </a:lnTo>
                  <a:lnTo>
                    <a:pt x="100" y="36"/>
                  </a:lnTo>
                  <a:lnTo>
                    <a:pt x="104" y="32"/>
                  </a:lnTo>
                  <a:lnTo>
                    <a:pt x="108" y="28"/>
                  </a:lnTo>
                  <a:lnTo>
                    <a:pt x="110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98" y="22"/>
                  </a:lnTo>
                  <a:lnTo>
                    <a:pt x="80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62" y="10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6" y="1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92"/>
            <p:cNvSpPr/>
            <p:nvPr/>
          </p:nvSpPr>
          <p:spPr bwMode="gray">
            <a:xfrm>
              <a:off x="1808689" y="1471852"/>
              <a:ext cx="128438" cy="239783"/>
            </a:xfrm>
            <a:custGeom>
              <a:avLst/>
              <a:gdLst>
                <a:gd name="T0" fmla="*/ 44 w 110"/>
                <a:gd name="T1" fmla="*/ 20 h 220"/>
                <a:gd name="T2" fmla="*/ 40 w 110"/>
                <a:gd name="T3" fmla="*/ 20 h 220"/>
                <a:gd name="T4" fmla="*/ 36 w 110"/>
                <a:gd name="T5" fmla="*/ 20 h 220"/>
                <a:gd name="T6" fmla="*/ 34 w 110"/>
                <a:gd name="T7" fmla="*/ 26 h 220"/>
                <a:gd name="T8" fmla="*/ 32 w 110"/>
                <a:gd name="T9" fmla="*/ 32 h 220"/>
                <a:gd name="T10" fmla="*/ 28 w 110"/>
                <a:gd name="T11" fmla="*/ 34 h 220"/>
                <a:gd name="T12" fmla="*/ 24 w 110"/>
                <a:gd name="T13" fmla="*/ 34 h 220"/>
                <a:gd name="T14" fmla="*/ 24 w 110"/>
                <a:gd name="T15" fmla="*/ 34 h 220"/>
                <a:gd name="T16" fmla="*/ 20 w 110"/>
                <a:gd name="T17" fmla="*/ 26 h 220"/>
                <a:gd name="T18" fmla="*/ 12 w 110"/>
                <a:gd name="T19" fmla="*/ 18 h 220"/>
                <a:gd name="T20" fmla="*/ 2 w 110"/>
                <a:gd name="T21" fmla="*/ 16 h 220"/>
                <a:gd name="T22" fmla="*/ 0 w 110"/>
                <a:gd name="T23" fmla="*/ 60 h 220"/>
                <a:gd name="T24" fmla="*/ 4 w 110"/>
                <a:gd name="T25" fmla="*/ 72 h 220"/>
                <a:gd name="T26" fmla="*/ 14 w 110"/>
                <a:gd name="T27" fmla="*/ 94 h 220"/>
                <a:gd name="T28" fmla="*/ 42 w 110"/>
                <a:gd name="T29" fmla="*/ 106 h 220"/>
                <a:gd name="T30" fmla="*/ 58 w 110"/>
                <a:gd name="T31" fmla="*/ 94 h 220"/>
                <a:gd name="T32" fmla="*/ 60 w 110"/>
                <a:gd name="T33" fmla="*/ 96 h 220"/>
                <a:gd name="T34" fmla="*/ 66 w 110"/>
                <a:gd name="T35" fmla="*/ 100 h 220"/>
                <a:gd name="T36" fmla="*/ 68 w 110"/>
                <a:gd name="T37" fmla="*/ 106 h 220"/>
                <a:gd name="T38" fmla="*/ 62 w 110"/>
                <a:gd name="T39" fmla="*/ 114 h 220"/>
                <a:gd name="T40" fmla="*/ 46 w 110"/>
                <a:gd name="T41" fmla="*/ 126 h 220"/>
                <a:gd name="T42" fmla="*/ 38 w 110"/>
                <a:gd name="T43" fmla="*/ 130 h 220"/>
                <a:gd name="T44" fmla="*/ 36 w 110"/>
                <a:gd name="T45" fmla="*/ 144 h 220"/>
                <a:gd name="T46" fmla="*/ 36 w 110"/>
                <a:gd name="T47" fmla="*/ 166 h 220"/>
                <a:gd name="T48" fmla="*/ 38 w 110"/>
                <a:gd name="T49" fmla="*/ 170 h 220"/>
                <a:gd name="T50" fmla="*/ 42 w 110"/>
                <a:gd name="T51" fmla="*/ 182 h 220"/>
                <a:gd name="T52" fmla="*/ 48 w 110"/>
                <a:gd name="T53" fmla="*/ 192 h 220"/>
                <a:gd name="T54" fmla="*/ 56 w 110"/>
                <a:gd name="T55" fmla="*/ 202 h 220"/>
                <a:gd name="T56" fmla="*/ 62 w 110"/>
                <a:gd name="T57" fmla="*/ 212 h 220"/>
                <a:gd name="T58" fmla="*/ 66 w 110"/>
                <a:gd name="T59" fmla="*/ 220 h 220"/>
                <a:gd name="T60" fmla="*/ 74 w 110"/>
                <a:gd name="T61" fmla="*/ 212 h 220"/>
                <a:gd name="T62" fmla="*/ 90 w 110"/>
                <a:gd name="T63" fmla="*/ 154 h 220"/>
                <a:gd name="T64" fmla="*/ 104 w 110"/>
                <a:gd name="T65" fmla="*/ 98 h 220"/>
                <a:gd name="T66" fmla="*/ 108 w 110"/>
                <a:gd name="T67" fmla="*/ 88 h 220"/>
                <a:gd name="T68" fmla="*/ 108 w 110"/>
                <a:gd name="T69" fmla="*/ 66 h 220"/>
                <a:gd name="T70" fmla="*/ 102 w 110"/>
                <a:gd name="T71" fmla="*/ 22 h 220"/>
                <a:gd name="T72" fmla="*/ 70 w 110"/>
                <a:gd name="T73" fmla="*/ 2 h 220"/>
                <a:gd name="T74" fmla="*/ 64 w 110"/>
                <a:gd name="T75" fmla="*/ 4 h 220"/>
                <a:gd name="T76" fmla="*/ 58 w 110"/>
                <a:gd name="T77" fmla="*/ 8 h 220"/>
                <a:gd name="T78" fmla="*/ 58 w 110"/>
                <a:gd name="T79" fmla="*/ 14 h 220"/>
                <a:gd name="T80" fmla="*/ 56 w 110"/>
                <a:gd name="T81" fmla="*/ 24 h 220"/>
                <a:gd name="T82" fmla="*/ 54 w 110"/>
                <a:gd name="T83" fmla="*/ 30 h 220"/>
                <a:gd name="T84" fmla="*/ 44 w 110"/>
                <a:gd name="T85" fmla="*/ 22 h 2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0"/>
                <a:gd name="T130" fmla="*/ 0 h 220"/>
                <a:gd name="T131" fmla="*/ 110 w 110"/>
                <a:gd name="T132" fmla="*/ 220 h 22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0" h="220">
                  <a:moveTo>
                    <a:pt x="44" y="22"/>
                  </a:moveTo>
                  <a:lnTo>
                    <a:pt x="44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2" y="30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4" y="72"/>
                  </a:lnTo>
                  <a:lnTo>
                    <a:pt x="8" y="84"/>
                  </a:lnTo>
                  <a:lnTo>
                    <a:pt x="14" y="94"/>
                  </a:lnTo>
                  <a:lnTo>
                    <a:pt x="28" y="114"/>
                  </a:lnTo>
                  <a:lnTo>
                    <a:pt x="42" y="106"/>
                  </a:lnTo>
                  <a:lnTo>
                    <a:pt x="44" y="94"/>
                  </a:lnTo>
                  <a:lnTo>
                    <a:pt x="58" y="94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4" y="98"/>
                  </a:lnTo>
                  <a:lnTo>
                    <a:pt x="66" y="100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6" y="110"/>
                  </a:lnTo>
                  <a:lnTo>
                    <a:pt x="62" y="114"/>
                  </a:lnTo>
                  <a:lnTo>
                    <a:pt x="54" y="122"/>
                  </a:lnTo>
                  <a:lnTo>
                    <a:pt x="46" y="126"/>
                  </a:lnTo>
                  <a:lnTo>
                    <a:pt x="40" y="128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6" y="144"/>
                  </a:lnTo>
                  <a:lnTo>
                    <a:pt x="46" y="152"/>
                  </a:lnTo>
                  <a:lnTo>
                    <a:pt x="36" y="166"/>
                  </a:lnTo>
                  <a:lnTo>
                    <a:pt x="38" y="170"/>
                  </a:lnTo>
                  <a:lnTo>
                    <a:pt x="40" y="176"/>
                  </a:lnTo>
                  <a:lnTo>
                    <a:pt x="42" y="182"/>
                  </a:lnTo>
                  <a:lnTo>
                    <a:pt x="44" y="188"/>
                  </a:lnTo>
                  <a:lnTo>
                    <a:pt x="48" y="192"/>
                  </a:lnTo>
                  <a:lnTo>
                    <a:pt x="52" y="196"/>
                  </a:lnTo>
                  <a:lnTo>
                    <a:pt x="56" y="202"/>
                  </a:lnTo>
                  <a:lnTo>
                    <a:pt x="58" y="208"/>
                  </a:lnTo>
                  <a:lnTo>
                    <a:pt x="62" y="212"/>
                  </a:lnTo>
                  <a:lnTo>
                    <a:pt x="64" y="216"/>
                  </a:lnTo>
                  <a:lnTo>
                    <a:pt x="66" y="220"/>
                  </a:lnTo>
                  <a:lnTo>
                    <a:pt x="74" y="212"/>
                  </a:lnTo>
                  <a:lnTo>
                    <a:pt x="84" y="172"/>
                  </a:lnTo>
                  <a:lnTo>
                    <a:pt x="90" y="154"/>
                  </a:lnTo>
                  <a:lnTo>
                    <a:pt x="94" y="132"/>
                  </a:lnTo>
                  <a:lnTo>
                    <a:pt x="104" y="98"/>
                  </a:lnTo>
                  <a:lnTo>
                    <a:pt x="106" y="96"/>
                  </a:lnTo>
                  <a:lnTo>
                    <a:pt x="108" y="88"/>
                  </a:lnTo>
                  <a:lnTo>
                    <a:pt x="110" y="76"/>
                  </a:lnTo>
                  <a:lnTo>
                    <a:pt x="108" y="66"/>
                  </a:lnTo>
                  <a:lnTo>
                    <a:pt x="98" y="46"/>
                  </a:lnTo>
                  <a:lnTo>
                    <a:pt x="102" y="2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8" y="10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30"/>
                  </a:lnTo>
                  <a:lnTo>
                    <a:pt x="44" y="2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93"/>
            <p:cNvSpPr/>
            <p:nvPr/>
          </p:nvSpPr>
          <p:spPr bwMode="gray">
            <a:xfrm>
              <a:off x="1911439" y="1428255"/>
              <a:ext cx="142450" cy="102453"/>
            </a:xfrm>
            <a:custGeom>
              <a:avLst/>
              <a:gdLst>
                <a:gd name="T0" fmla="*/ 22 w 122"/>
                <a:gd name="T1" fmla="*/ 0 h 94"/>
                <a:gd name="T2" fmla="*/ 14 w 122"/>
                <a:gd name="T3" fmla="*/ 20 h 94"/>
                <a:gd name="T4" fmla="*/ 0 w 122"/>
                <a:gd name="T5" fmla="*/ 32 h 94"/>
                <a:gd name="T6" fmla="*/ 0 w 122"/>
                <a:gd name="T7" fmla="*/ 32 h 94"/>
                <a:gd name="T8" fmla="*/ 2 w 122"/>
                <a:gd name="T9" fmla="*/ 36 h 94"/>
                <a:gd name="T10" fmla="*/ 4 w 122"/>
                <a:gd name="T11" fmla="*/ 40 h 94"/>
                <a:gd name="T12" fmla="*/ 6 w 122"/>
                <a:gd name="T13" fmla="*/ 46 h 94"/>
                <a:gd name="T14" fmla="*/ 10 w 122"/>
                <a:gd name="T15" fmla="*/ 50 h 94"/>
                <a:gd name="T16" fmla="*/ 12 w 122"/>
                <a:gd name="T17" fmla="*/ 52 h 94"/>
                <a:gd name="T18" fmla="*/ 14 w 122"/>
                <a:gd name="T19" fmla="*/ 54 h 94"/>
                <a:gd name="T20" fmla="*/ 18 w 122"/>
                <a:gd name="T21" fmla="*/ 54 h 94"/>
                <a:gd name="T22" fmla="*/ 22 w 122"/>
                <a:gd name="T23" fmla="*/ 56 h 94"/>
                <a:gd name="T24" fmla="*/ 26 w 122"/>
                <a:gd name="T25" fmla="*/ 56 h 94"/>
                <a:gd name="T26" fmla="*/ 28 w 122"/>
                <a:gd name="T27" fmla="*/ 56 h 94"/>
                <a:gd name="T28" fmla="*/ 30 w 122"/>
                <a:gd name="T29" fmla="*/ 58 h 94"/>
                <a:gd name="T30" fmla="*/ 32 w 122"/>
                <a:gd name="T31" fmla="*/ 60 h 94"/>
                <a:gd name="T32" fmla="*/ 30 w 122"/>
                <a:gd name="T33" fmla="*/ 62 h 94"/>
                <a:gd name="T34" fmla="*/ 28 w 122"/>
                <a:gd name="T35" fmla="*/ 66 h 94"/>
                <a:gd name="T36" fmla="*/ 24 w 122"/>
                <a:gd name="T37" fmla="*/ 70 h 94"/>
                <a:gd name="T38" fmla="*/ 24 w 122"/>
                <a:gd name="T39" fmla="*/ 74 h 94"/>
                <a:gd name="T40" fmla="*/ 26 w 122"/>
                <a:gd name="T41" fmla="*/ 80 h 94"/>
                <a:gd name="T42" fmla="*/ 28 w 122"/>
                <a:gd name="T43" fmla="*/ 82 h 94"/>
                <a:gd name="T44" fmla="*/ 32 w 122"/>
                <a:gd name="T45" fmla="*/ 86 h 94"/>
                <a:gd name="T46" fmla="*/ 36 w 122"/>
                <a:gd name="T47" fmla="*/ 88 h 94"/>
                <a:gd name="T48" fmla="*/ 40 w 122"/>
                <a:gd name="T49" fmla="*/ 88 h 94"/>
                <a:gd name="T50" fmla="*/ 50 w 122"/>
                <a:gd name="T51" fmla="*/ 88 h 94"/>
                <a:gd name="T52" fmla="*/ 64 w 122"/>
                <a:gd name="T53" fmla="*/ 88 h 94"/>
                <a:gd name="T54" fmla="*/ 80 w 122"/>
                <a:gd name="T55" fmla="*/ 94 h 94"/>
                <a:gd name="T56" fmla="*/ 122 w 122"/>
                <a:gd name="T57" fmla="*/ 42 h 94"/>
                <a:gd name="T58" fmla="*/ 114 w 122"/>
                <a:gd name="T59" fmla="*/ 24 h 94"/>
                <a:gd name="T60" fmla="*/ 92 w 122"/>
                <a:gd name="T61" fmla="*/ 20 h 94"/>
                <a:gd name="T62" fmla="*/ 56 w 122"/>
                <a:gd name="T63" fmla="*/ 0 h 94"/>
                <a:gd name="T64" fmla="*/ 54 w 122"/>
                <a:gd name="T65" fmla="*/ 12 h 94"/>
                <a:gd name="T66" fmla="*/ 40 w 122"/>
                <a:gd name="T67" fmla="*/ 10 h 94"/>
                <a:gd name="T68" fmla="*/ 22 w 122"/>
                <a:gd name="T69" fmla="*/ 0 h 9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2"/>
                <a:gd name="T106" fmla="*/ 0 h 94"/>
                <a:gd name="T107" fmla="*/ 122 w 122"/>
                <a:gd name="T108" fmla="*/ 94 h 9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2" h="94">
                  <a:moveTo>
                    <a:pt x="22" y="0"/>
                  </a:moveTo>
                  <a:lnTo>
                    <a:pt x="14" y="2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28" y="66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6" y="88"/>
                  </a:lnTo>
                  <a:lnTo>
                    <a:pt x="40" y="88"/>
                  </a:lnTo>
                  <a:lnTo>
                    <a:pt x="50" y="88"/>
                  </a:lnTo>
                  <a:lnTo>
                    <a:pt x="64" y="88"/>
                  </a:lnTo>
                  <a:lnTo>
                    <a:pt x="80" y="94"/>
                  </a:lnTo>
                  <a:lnTo>
                    <a:pt x="122" y="42"/>
                  </a:lnTo>
                  <a:lnTo>
                    <a:pt x="114" y="24"/>
                  </a:lnTo>
                  <a:lnTo>
                    <a:pt x="92" y="20"/>
                  </a:lnTo>
                  <a:lnTo>
                    <a:pt x="56" y="0"/>
                  </a:lnTo>
                  <a:lnTo>
                    <a:pt x="54" y="12"/>
                  </a:lnTo>
                  <a:lnTo>
                    <a:pt x="40" y="10"/>
                  </a:lnTo>
                  <a:lnTo>
                    <a:pt x="2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94"/>
            <p:cNvSpPr/>
            <p:nvPr/>
          </p:nvSpPr>
          <p:spPr bwMode="gray">
            <a:xfrm>
              <a:off x="1944133" y="1607002"/>
              <a:ext cx="53710" cy="50136"/>
            </a:xfrm>
            <a:custGeom>
              <a:avLst/>
              <a:gdLst>
                <a:gd name="T0" fmla="*/ 28 w 46"/>
                <a:gd name="T1" fmla="*/ 8 h 46"/>
                <a:gd name="T2" fmla="*/ 28 w 46"/>
                <a:gd name="T3" fmla="*/ 6 h 46"/>
                <a:gd name="T4" fmla="*/ 26 w 46"/>
                <a:gd name="T5" fmla="*/ 4 h 46"/>
                <a:gd name="T6" fmla="*/ 22 w 46"/>
                <a:gd name="T7" fmla="*/ 2 h 46"/>
                <a:gd name="T8" fmla="*/ 20 w 46"/>
                <a:gd name="T9" fmla="*/ 0 h 46"/>
                <a:gd name="T10" fmla="*/ 16 w 46"/>
                <a:gd name="T11" fmla="*/ 0 h 46"/>
                <a:gd name="T12" fmla="*/ 12 w 46"/>
                <a:gd name="T13" fmla="*/ 0 h 46"/>
                <a:gd name="T14" fmla="*/ 10 w 46"/>
                <a:gd name="T15" fmla="*/ 0 h 46"/>
                <a:gd name="T16" fmla="*/ 8 w 46"/>
                <a:gd name="T17" fmla="*/ 4 h 46"/>
                <a:gd name="T18" fmla="*/ 4 w 46"/>
                <a:gd name="T19" fmla="*/ 8 h 46"/>
                <a:gd name="T20" fmla="*/ 2 w 46"/>
                <a:gd name="T21" fmla="*/ 12 h 46"/>
                <a:gd name="T22" fmla="*/ 2 w 46"/>
                <a:gd name="T23" fmla="*/ 16 h 46"/>
                <a:gd name="T24" fmla="*/ 0 w 46"/>
                <a:gd name="T25" fmla="*/ 20 h 46"/>
                <a:gd name="T26" fmla="*/ 2 w 46"/>
                <a:gd name="T27" fmla="*/ 24 h 46"/>
                <a:gd name="T28" fmla="*/ 4 w 46"/>
                <a:gd name="T29" fmla="*/ 26 h 46"/>
                <a:gd name="T30" fmla="*/ 8 w 46"/>
                <a:gd name="T31" fmla="*/ 30 h 46"/>
                <a:gd name="T32" fmla="*/ 12 w 46"/>
                <a:gd name="T33" fmla="*/ 34 h 46"/>
                <a:gd name="T34" fmla="*/ 16 w 46"/>
                <a:gd name="T35" fmla="*/ 36 h 46"/>
                <a:gd name="T36" fmla="*/ 20 w 46"/>
                <a:gd name="T37" fmla="*/ 40 h 46"/>
                <a:gd name="T38" fmla="*/ 24 w 46"/>
                <a:gd name="T39" fmla="*/ 42 h 46"/>
                <a:gd name="T40" fmla="*/ 28 w 46"/>
                <a:gd name="T41" fmla="*/ 44 h 46"/>
                <a:gd name="T42" fmla="*/ 28 w 46"/>
                <a:gd name="T43" fmla="*/ 46 h 46"/>
                <a:gd name="T44" fmla="*/ 28 w 46"/>
                <a:gd name="T45" fmla="*/ 44 h 46"/>
                <a:gd name="T46" fmla="*/ 32 w 46"/>
                <a:gd name="T47" fmla="*/ 44 h 46"/>
                <a:gd name="T48" fmla="*/ 36 w 46"/>
                <a:gd name="T49" fmla="*/ 40 h 46"/>
                <a:gd name="T50" fmla="*/ 40 w 46"/>
                <a:gd name="T51" fmla="*/ 38 h 46"/>
                <a:gd name="T52" fmla="*/ 42 w 46"/>
                <a:gd name="T53" fmla="*/ 34 h 46"/>
                <a:gd name="T54" fmla="*/ 46 w 46"/>
                <a:gd name="T55" fmla="*/ 32 h 46"/>
                <a:gd name="T56" fmla="*/ 46 w 46"/>
                <a:gd name="T57" fmla="*/ 28 h 46"/>
                <a:gd name="T58" fmla="*/ 46 w 46"/>
                <a:gd name="T59" fmla="*/ 24 h 46"/>
                <a:gd name="T60" fmla="*/ 42 w 46"/>
                <a:gd name="T61" fmla="*/ 20 h 46"/>
                <a:gd name="T62" fmla="*/ 38 w 46"/>
                <a:gd name="T63" fmla="*/ 16 h 46"/>
                <a:gd name="T64" fmla="*/ 34 w 46"/>
                <a:gd name="T65" fmla="*/ 12 h 46"/>
                <a:gd name="T66" fmla="*/ 32 w 46"/>
                <a:gd name="T67" fmla="*/ 10 h 46"/>
                <a:gd name="T68" fmla="*/ 28 w 46"/>
                <a:gd name="T69" fmla="*/ 8 h 46"/>
                <a:gd name="T70" fmla="*/ 28 w 46"/>
                <a:gd name="T71" fmla="*/ 8 h 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"/>
                <a:gd name="T109" fmla="*/ 0 h 46"/>
                <a:gd name="T110" fmla="*/ 46 w 46"/>
                <a:gd name="T111" fmla="*/ 46 h 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" h="46">
                  <a:moveTo>
                    <a:pt x="28" y="8"/>
                  </a:moveTo>
                  <a:lnTo>
                    <a:pt x="28" y="6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4"/>
                  </a:lnTo>
                  <a:lnTo>
                    <a:pt x="16" y="36"/>
                  </a:lnTo>
                  <a:lnTo>
                    <a:pt x="20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46" y="28"/>
                  </a:lnTo>
                  <a:lnTo>
                    <a:pt x="46" y="24"/>
                  </a:lnTo>
                  <a:lnTo>
                    <a:pt x="42" y="20"/>
                  </a:lnTo>
                  <a:lnTo>
                    <a:pt x="38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8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195"/>
            <p:cNvSpPr/>
            <p:nvPr/>
          </p:nvSpPr>
          <p:spPr bwMode="gray">
            <a:xfrm>
              <a:off x="3665204" y="2326352"/>
              <a:ext cx="37364" cy="178747"/>
            </a:xfrm>
            <a:custGeom>
              <a:avLst/>
              <a:gdLst>
                <a:gd name="T0" fmla="*/ 26 w 32"/>
                <a:gd name="T1" fmla="*/ 8 h 164"/>
                <a:gd name="T2" fmla="*/ 26 w 32"/>
                <a:gd name="T3" fmla="*/ 6 h 164"/>
                <a:gd name="T4" fmla="*/ 24 w 32"/>
                <a:gd name="T5" fmla="*/ 6 h 164"/>
                <a:gd name="T6" fmla="*/ 22 w 32"/>
                <a:gd name="T7" fmla="*/ 2 h 164"/>
                <a:gd name="T8" fmla="*/ 20 w 32"/>
                <a:gd name="T9" fmla="*/ 2 h 164"/>
                <a:gd name="T10" fmla="*/ 18 w 32"/>
                <a:gd name="T11" fmla="*/ 0 h 164"/>
                <a:gd name="T12" fmla="*/ 16 w 32"/>
                <a:gd name="T13" fmla="*/ 2 h 164"/>
                <a:gd name="T14" fmla="*/ 14 w 32"/>
                <a:gd name="T15" fmla="*/ 6 h 164"/>
                <a:gd name="T16" fmla="*/ 12 w 32"/>
                <a:gd name="T17" fmla="*/ 10 h 164"/>
                <a:gd name="T18" fmla="*/ 10 w 32"/>
                <a:gd name="T19" fmla="*/ 14 h 164"/>
                <a:gd name="T20" fmla="*/ 8 w 32"/>
                <a:gd name="T21" fmla="*/ 18 h 164"/>
                <a:gd name="T22" fmla="*/ 8 w 32"/>
                <a:gd name="T23" fmla="*/ 22 h 164"/>
                <a:gd name="T24" fmla="*/ 8 w 32"/>
                <a:gd name="T25" fmla="*/ 22 h 164"/>
                <a:gd name="T26" fmla="*/ 2 w 32"/>
                <a:gd name="T27" fmla="*/ 42 h 164"/>
                <a:gd name="T28" fmla="*/ 2 w 32"/>
                <a:gd name="T29" fmla="*/ 44 h 164"/>
                <a:gd name="T30" fmla="*/ 2 w 32"/>
                <a:gd name="T31" fmla="*/ 46 h 164"/>
                <a:gd name="T32" fmla="*/ 4 w 32"/>
                <a:gd name="T33" fmla="*/ 52 h 164"/>
                <a:gd name="T34" fmla="*/ 4 w 32"/>
                <a:gd name="T35" fmla="*/ 56 h 164"/>
                <a:gd name="T36" fmla="*/ 6 w 32"/>
                <a:gd name="T37" fmla="*/ 60 h 164"/>
                <a:gd name="T38" fmla="*/ 6 w 32"/>
                <a:gd name="T39" fmla="*/ 66 h 164"/>
                <a:gd name="T40" fmla="*/ 8 w 32"/>
                <a:gd name="T41" fmla="*/ 82 h 164"/>
                <a:gd name="T42" fmla="*/ 6 w 32"/>
                <a:gd name="T43" fmla="*/ 100 h 164"/>
                <a:gd name="T44" fmla="*/ 6 w 32"/>
                <a:gd name="T45" fmla="*/ 118 h 164"/>
                <a:gd name="T46" fmla="*/ 6 w 32"/>
                <a:gd name="T47" fmla="*/ 132 h 164"/>
                <a:gd name="T48" fmla="*/ 6 w 32"/>
                <a:gd name="T49" fmla="*/ 140 h 164"/>
                <a:gd name="T50" fmla="*/ 6 w 32"/>
                <a:gd name="T51" fmla="*/ 142 h 164"/>
                <a:gd name="T52" fmla="*/ 4 w 32"/>
                <a:gd name="T53" fmla="*/ 146 h 164"/>
                <a:gd name="T54" fmla="*/ 2 w 32"/>
                <a:gd name="T55" fmla="*/ 150 h 164"/>
                <a:gd name="T56" fmla="*/ 0 w 32"/>
                <a:gd name="T57" fmla="*/ 156 h 164"/>
                <a:gd name="T58" fmla="*/ 0 w 32"/>
                <a:gd name="T59" fmla="*/ 158 h 164"/>
                <a:gd name="T60" fmla="*/ 0 w 32"/>
                <a:gd name="T61" fmla="*/ 160 h 164"/>
                <a:gd name="T62" fmla="*/ 8 w 32"/>
                <a:gd name="T63" fmla="*/ 164 h 164"/>
                <a:gd name="T64" fmla="*/ 12 w 32"/>
                <a:gd name="T65" fmla="*/ 152 h 164"/>
                <a:gd name="T66" fmla="*/ 22 w 32"/>
                <a:gd name="T67" fmla="*/ 162 h 164"/>
                <a:gd name="T68" fmla="*/ 22 w 32"/>
                <a:gd name="T69" fmla="*/ 160 h 164"/>
                <a:gd name="T70" fmla="*/ 22 w 32"/>
                <a:gd name="T71" fmla="*/ 158 h 164"/>
                <a:gd name="T72" fmla="*/ 22 w 32"/>
                <a:gd name="T73" fmla="*/ 152 h 164"/>
                <a:gd name="T74" fmla="*/ 22 w 32"/>
                <a:gd name="T75" fmla="*/ 146 h 164"/>
                <a:gd name="T76" fmla="*/ 20 w 32"/>
                <a:gd name="T77" fmla="*/ 140 h 164"/>
                <a:gd name="T78" fmla="*/ 16 w 32"/>
                <a:gd name="T79" fmla="*/ 130 h 164"/>
                <a:gd name="T80" fmla="*/ 16 w 32"/>
                <a:gd name="T81" fmla="*/ 118 h 164"/>
                <a:gd name="T82" fmla="*/ 24 w 32"/>
                <a:gd name="T83" fmla="*/ 106 h 164"/>
                <a:gd name="T84" fmla="*/ 28 w 32"/>
                <a:gd name="T85" fmla="*/ 102 h 164"/>
                <a:gd name="T86" fmla="*/ 32 w 32"/>
                <a:gd name="T87" fmla="*/ 96 h 164"/>
                <a:gd name="T88" fmla="*/ 32 w 32"/>
                <a:gd name="T89" fmla="*/ 92 h 164"/>
                <a:gd name="T90" fmla="*/ 32 w 32"/>
                <a:gd name="T91" fmla="*/ 88 h 164"/>
                <a:gd name="T92" fmla="*/ 30 w 32"/>
                <a:gd name="T93" fmla="*/ 84 h 164"/>
                <a:gd name="T94" fmla="*/ 30 w 32"/>
                <a:gd name="T95" fmla="*/ 80 h 164"/>
                <a:gd name="T96" fmla="*/ 30 w 32"/>
                <a:gd name="T97" fmla="*/ 74 h 164"/>
                <a:gd name="T98" fmla="*/ 28 w 32"/>
                <a:gd name="T99" fmla="*/ 62 h 164"/>
                <a:gd name="T100" fmla="*/ 26 w 32"/>
                <a:gd name="T101" fmla="*/ 50 h 164"/>
                <a:gd name="T102" fmla="*/ 24 w 32"/>
                <a:gd name="T103" fmla="*/ 40 h 164"/>
                <a:gd name="T104" fmla="*/ 24 w 32"/>
                <a:gd name="T105" fmla="*/ 36 h 164"/>
                <a:gd name="T106" fmla="*/ 24 w 32"/>
                <a:gd name="T107" fmla="*/ 36 h 164"/>
                <a:gd name="T108" fmla="*/ 22 w 32"/>
                <a:gd name="T109" fmla="*/ 32 h 164"/>
                <a:gd name="T110" fmla="*/ 22 w 32"/>
                <a:gd name="T111" fmla="*/ 28 h 164"/>
                <a:gd name="T112" fmla="*/ 22 w 32"/>
                <a:gd name="T113" fmla="*/ 22 h 164"/>
                <a:gd name="T114" fmla="*/ 22 w 32"/>
                <a:gd name="T115" fmla="*/ 16 h 164"/>
                <a:gd name="T116" fmla="*/ 24 w 32"/>
                <a:gd name="T117" fmla="*/ 12 h 164"/>
                <a:gd name="T118" fmla="*/ 26 w 32"/>
                <a:gd name="T119" fmla="*/ 8 h 16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"/>
                <a:gd name="T181" fmla="*/ 0 h 164"/>
                <a:gd name="T182" fmla="*/ 32 w 32"/>
                <a:gd name="T183" fmla="*/ 164 h 16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" h="164">
                  <a:moveTo>
                    <a:pt x="26" y="8"/>
                  </a:move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8" y="82"/>
                  </a:lnTo>
                  <a:lnTo>
                    <a:pt x="6" y="100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4" y="146"/>
                  </a:lnTo>
                  <a:lnTo>
                    <a:pt x="2" y="150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8" y="164"/>
                  </a:lnTo>
                  <a:lnTo>
                    <a:pt x="12" y="152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58"/>
                  </a:lnTo>
                  <a:lnTo>
                    <a:pt x="22" y="152"/>
                  </a:lnTo>
                  <a:lnTo>
                    <a:pt x="22" y="146"/>
                  </a:lnTo>
                  <a:lnTo>
                    <a:pt x="20" y="140"/>
                  </a:lnTo>
                  <a:lnTo>
                    <a:pt x="16" y="130"/>
                  </a:lnTo>
                  <a:lnTo>
                    <a:pt x="16" y="118"/>
                  </a:lnTo>
                  <a:lnTo>
                    <a:pt x="24" y="106"/>
                  </a:lnTo>
                  <a:lnTo>
                    <a:pt x="28" y="102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0" y="84"/>
                  </a:lnTo>
                  <a:lnTo>
                    <a:pt x="30" y="80"/>
                  </a:lnTo>
                  <a:lnTo>
                    <a:pt x="30" y="74"/>
                  </a:lnTo>
                  <a:lnTo>
                    <a:pt x="28" y="62"/>
                  </a:lnTo>
                  <a:lnTo>
                    <a:pt x="26" y="50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28"/>
                  </a:lnTo>
                  <a:lnTo>
                    <a:pt x="22" y="22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6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196"/>
            <p:cNvSpPr/>
            <p:nvPr/>
          </p:nvSpPr>
          <p:spPr bwMode="gray">
            <a:xfrm>
              <a:off x="1890422" y="1447873"/>
              <a:ext cx="2489365" cy="1264312"/>
            </a:xfrm>
            <a:custGeom>
              <a:avLst/>
              <a:gdLst>
                <a:gd name="T0" fmla="*/ 1494 w 2132"/>
                <a:gd name="T1" fmla="*/ 916 h 1160"/>
                <a:gd name="T2" fmla="*/ 1558 w 2132"/>
                <a:gd name="T3" fmla="*/ 688 h 1160"/>
                <a:gd name="T4" fmla="*/ 1762 w 2132"/>
                <a:gd name="T5" fmla="*/ 626 h 1160"/>
                <a:gd name="T6" fmla="*/ 1698 w 2132"/>
                <a:gd name="T7" fmla="*/ 776 h 1160"/>
                <a:gd name="T8" fmla="*/ 1790 w 2132"/>
                <a:gd name="T9" fmla="*/ 726 h 1160"/>
                <a:gd name="T10" fmla="*/ 1876 w 2132"/>
                <a:gd name="T11" fmla="*/ 654 h 1160"/>
                <a:gd name="T12" fmla="*/ 1998 w 2132"/>
                <a:gd name="T13" fmla="*/ 586 h 1160"/>
                <a:gd name="T14" fmla="*/ 2084 w 2132"/>
                <a:gd name="T15" fmla="*/ 548 h 1160"/>
                <a:gd name="T16" fmla="*/ 2074 w 2132"/>
                <a:gd name="T17" fmla="*/ 480 h 1160"/>
                <a:gd name="T18" fmla="*/ 1880 w 2132"/>
                <a:gd name="T19" fmla="*/ 370 h 1160"/>
                <a:gd name="T20" fmla="*/ 1640 w 2132"/>
                <a:gd name="T21" fmla="*/ 308 h 1160"/>
                <a:gd name="T22" fmla="*/ 1578 w 2132"/>
                <a:gd name="T23" fmla="*/ 268 h 1160"/>
                <a:gd name="T24" fmla="*/ 1412 w 2132"/>
                <a:gd name="T25" fmla="*/ 308 h 1160"/>
                <a:gd name="T26" fmla="*/ 1338 w 2132"/>
                <a:gd name="T27" fmla="*/ 230 h 1160"/>
                <a:gd name="T28" fmla="*/ 1160 w 2132"/>
                <a:gd name="T29" fmla="*/ 170 h 1160"/>
                <a:gd name="T30" fmla="*/ 1134 w 2132"/>
                <a:gd name="T31" fmla="*/ 160 h 1160"/>
                <a:gd name="T32" fmla="*/ 1086 w 2132"/>
                <a:gd name="T33" fmla="*/ 8 h 1160"/>
                <a:gd name="T34" fmla="*/ 1020 w 2132"/>
                <a:gd name="T35" fmla="*/ 108 h 1160"/>
                <a:gd name="T36" fmla="*/ 906 w 2132"/>
                <a:gd name="T37" fmla="*/ 98 h 1160"/>
                <a:gd name="T38" fmla="*/ 764 w 2132"/>
                <a:gd name="T39" fmla="*/ 244 h 1160"/>
                <a:gd name="T40" fmla="*/ 812 w 2132"/>
                <a:gd name="T41" fmla="*/ 382 h 1160"/>
                <a:gd name="T42" fmla="*/ 778 w 2132"/>
                <a:gd name="T43" fmla="*/ 298 h 1160"/>
                <a:gd name="T44" fmla="*/ 706 w 2132"/>
                <a:gd name="T45" fmla="*/ 244 h 1160"/>
                <a:gd name="T46" fmla="*/ 670 w 2132"/>
                <a:gd name="T47" fmla="*/ 318 h 1160"/>
                <a:gd name="T48" fmla="*/ 726 w 2132"/>
                <a:gd name="T49" fmla="*/ 416 h 1160"/>
                <a:gd name="T50" fmla="*/ 756 w 2132"/>
                <a:gd name="T51" fmla="*/ 470 h 1160"/>
                <a:gd name="T52" fmla="*/ 712 w 2132"/>
                <a:gd name="T53" fmla="*/ 492 h 1160"/>
                <a:gd name="T54" fmla="*/ 676 w 2132"/>
                <a:gd name="T55" fmla="*/ 424 h 1160"/>
                <a:gd name="T56" fmla="*/ 648 w 2132"/>
                <a:gd name="T57" fmla="*/ 466 h 1160"/>
                <a:gd name="T58" fmla="*/ 656 w 2132"/>
                <a:gd name="T59" fmla="*/ 368 h 1160"/>
                <a:gd name="T60" fmla="*/ 610 w 2132"/>
                <a:gd name="T61" fmla="*/ 280 h 1160"/>
                <a:gd name="T62" fmla="*/ 552 w 2132"/>
                <a:gd name="T63" fmla="*/ 374 h 1160"/>
                <a:gd name="T64" fmla="*/ 390 w 2132"/>
                <a:gd name="T65" fmla="*/ 422 h 1160"/>
                <a:gd name="T66" fmla="*/ 328 w 2132"/>
                <a:gd name="T67" fmla="*/ 410 h 1160"/>
                <a:gd name="T68" fmla="*/ 302 w 2132"/>
                <a:gd name="T69" fmla="*/ 490 h 1160"/>
                <a:gd name="T70" fmla="*/ 208 w 2132"/>
                <a:gd name="T71" fmla="*/ 560 h 1160"/>
                <a:gd name="T72" fmla="*/ 258 w 2132"/>
                <a:gd name="T73" fmla="*/ 480 h 1160"/>
                <a:gd name="T74" fmla="*/ 162 w 2132"/>
                <a:gd name="T75" fmla="*/ 368 h 1160"/>
                <a:gd name="T76" fmla="*/ 134 w 2132"/>
                <a:gd name="T77" fmla="*/ 606 h 1160"/>
                <a:gd name="T78" fmla="*/ 54 w 2132"/>
                <a:gd name="T79" fmla="*/ 674 h 1160"/>
                <a:gd name="T80" fmla="*/ 28 w 2132"/>
                <a:gd name="T81" fmla="*/ 730 h 1160"/>
                <a:gd name="T82" fmla="*/ 42 w 2132"/>
                <a:gd name="T83" fmla="*/ 810 h 1160"/>
                <a:gd name="T84" fmla="*/ 38 w 2132"/>
                <a:gd name="T85" fmla="*/ 892 h 1160"/>
                <a:gd name="T86" fmla="*/ 60 w 2132"/>
                <a:gd name="T87" fmla="*/ 918 h 1160"/>
                <a:gd name="T88" fmla="*/ 114 w 2132"/>
                <a:gd name="T89" fmla="*/ 970 h 1160"/>
                <a:gd name="T90" fmla="*/ 174 w 2132"/>
                <a:gd name="T91" fmla="*/ 998 h 1160"/>
                <a:gd name="T92" fmla="*/ 212 w 2132"/>
                <a:gd name="T93" fmla="*/ 974 h 1160"/>
                <a:gd name="T94" fmla="*/ 236 w 2132"/>
                <a:gd name="T95" fmla="*/ 1020 h 1160"/>
                <a:gd name="T96" fmla="*/ 316 w 2132"/>
                <a:gd name="T97" fmla="*/ 1092 h 1160"/>
                <a:gd name="T98" fmla="*/ 348 w 2132"/>
                <a:gd name="T99" fmla="*/ 1034 h 1160"/>
                <a:gd name="T100" fmla="*/ 390 w 2132"/>
                <a:gd name="T101" fmla="*/ 992 h 1160"/>
                <a:gd name="T102" fmla="*/ 410 w 2132"/>
                <a:gd name="T103" fmla="*/ 1058 h 1160"/>
                <a:gd name="T104" fmla="*/ 452 w 2132"/>
                <a:gd name="T105" fmla="*/ 1122 h 1160"/>
                <a:gd name="T106" fmla="*/ 560 w 2132"/>
                <a:gd name="T107" fmla="*/ 1128 h 1160"/>
                <a:gd name="T108" fmla="*/ 660 w 2132"/>
                <a:gd name="T109" fmla="*/ 1104 h 1160"/>
                <a:gd name="T110" fmla="*/ 732 w 2132"/>
                <a:gd name="T111" fmla="*/ 1050 h 1160"/>
                <a:gd name="T112" fmla="*/ 752 w 2132"/>
                <a:gd name="T113" fmla="*/ 994 h 1160"/>
                <a:gd name="T114" fmla="*/ 834 w 2132"/>
                <a:gd name="T115" fmla="*/ 912 h 1160"/>
                <a:gd name="T116" fmla="*/ 964 w 2132"/>
                <a:gd name="T117" fmla="*/ 912 h 1160"/>
                <a:gd name="T118" fmla="*/ 1168 w 2132"/>
                <a:gd name="T119" fmla="*/ 880 h 1160"/>
                <a:gd name="T120" fmla="*/ 1354 w 2132"/>
                <a:gd name="T121" fmla="*/ 904 h 1160"/>
                <a:gd name="T122" fmla="*/ 1432 w 2132"/>
                <a:gd name="T123" fmla="*/ 908 h 11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32"/>
                <a:gd name="T187" fmla="*/ 0 h 1160"/>
                <a:gd name="T188" fmla="*/ 2132 w 2132"/>
                <a:gd name="T189" fmla="*/ 1160 h 11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32" h="1160">
                  <a:moveTo>
                    <a:pt x="1396" y="998"/>
                  </a:moveTo>
                  <a:lnTo>
                    <a:pt x="1398" y="994"/>
                  </a:lnTo>
                  <a:lnTo>
                    <a:pt x="1398" y="996"/>
                  </a:lnTo>
                  <a:lnTo>
                    <a:pt x="1396" y="1000"/>
                  </a:lnTo>
                  <a:lnTo>
                    <a:pt x="1396" y="1002"/>
                  </a:lnTo>
                  <a:lnTo>
                    <a:pt x="1394" y="1006"/>
                  </a:lnTo>
                  <a:lnTo>
                    <a:pt x="1394" y="1010"/>
                  </a:lnTo>
                  <a:lnTo>
                    <a:pt x="1394" y="1012"/>
                  </a:lnTo>
                  <a:lnTo>
                    <a:pt x="1392" y="1012"/>
                  </a:lnTo>
                  <a:lnTo>
                    <a:pt x="1394" y="1018"/>
                  </a:lnTo>
                  <a:lnTo>
                    <a:pt x="1398" y="1024"/>
                  </a:lnTo>
                  <a:lnTo>
                    <a:pt x="1402" y="1028"/>
                  </a:lnTo>
                  <a:lnTo>
                    <a:pt x="1406" y="1030"/>
                  </a:lnTo>
                  <a:lnTo>
                    <a:pt x="1410" y="1032"/>
                  </a:lnTo>
                  <a:lnTo>
                    <a:pt x="1412" y="1034"/>
                  </a:lnTo>
                  <a:lnTo>
                    <a:pt x="1414" y="1034"/>
                  </a:lnTo>
                  <a:lnTo>
                    <a:pt x="1424" y="1026"/>
                  </a:lnTo>
                  <a:lnTo>
                    <a:pt x="1436" y="1010"/>
                  </a:lnTo>
                  <a:lnTo>
                    <a:pt x="1450" y="992"/>
                  </a:lnTo>
                  <a:lnTo>
                    <a:pt x="1464" y="970"/>
                  </a:lnTo>
                  <a:lnTo>
                    <a:pt x="1476" y="950"/>
                  </a:lnTo>
                  <a:lnTo>
                    <a:pt x="1486" y="932"/>
                  </a:lnTo>
                  <a:lnTo>
                    <a:pt x="1492" y="920"/>
                  </a:lnTo>
                  <a:lnTo>
                    <a:pt x="1494" y="916"/>
                  </a:lnTo>
                  <a:lnTo>
                    <a:pt x="1496" y="898"/>
                  </a:lnTo>
                  <a:lnTo>
                    <a:pt x="1502" y="884"/>
                  </a:lnTo>
                  <a:lnTo>
                    <a:pt x="1506" y="876"/>
                  </a:lnTo>
                  <a:lnTo>
                    <a:pt x="1510" y="872"/>
                  </a:lnTo>
                  <a:lnTo>
                    <a:pt x="1512" y="846"/>
                  </a:lnTo>
                  <a:lnTo>
                    <a:pt x="1514" y="842"/>
                  </a:lnTo>
                  <a:lnTo>
                    <a:pt x="1516" y="830"/>
                  </a:lnTo>
                  <a:lnTo>
                    <a:pt x="1514" y="818"/>
                  </a:lnTo>
                  <a:lnTo>
                    <a:pt x="1510" y="808"/>
                  </a:lnTo>
                  <a:lnTo>
                    <a:pt x="1500" y="804"/>
                  </a:lnTo>
                  <a:lnTo>
                    <a:pt x="1494" y="804"/>
                  </a:lnTo>
                  <a:lnTo>
                    <a:pt x="1486" y="806"/>
                  </a:lnTo>
                  <a:lnTo>
                    <a:pt x="1478" y="808"/>
                  </a:lnTo>
                  <a:lnTo>
                    <a:pt x="1472" y="808"/>
                  </a:lnTo>
                  <a:lnTo>
                    <a:pt x="1466" y="806"/>
                  </a:lnTo>
                  <a:lnTo>
                    <a:pt x="1462" y="802"/>
                  </a:lnTo>
                  <a:lnTo>
                    <a:pt x="1460" y="800"/>
                  </a:lnTo>
                  <a:lnTo>
                    <a:pt x="1458" y="798"/>
                  </a:lnTo>
                  <a:lnTo>
                    <a:pt x="1456" y="798"/>
                  </a:lnTo>
                  <a:lnTo>
                    <a:pt x="1444" y="794"/>
                  </a:lnTo>
                  <a:lnTo>
                    <a:pt x="1470" y="770"/>
                  </a:lnTo>
                  <a:lnTo>
                    <a:pt x="1472" y="762"/>
                  </a:lnTo>
                  <a:lnTo>
                    <a:pt x="1494" y="738"/>
                  </a:lnTo>
                  <a:lnTo>
                    <a:pt x="1542" y="686"/>
                  </a:lnTo>
                  <a:lnTo>
                    <a:pt x="1546" y="686"/>
                  </a:lnTo>
                  <a:lnTo>
                    <a:pt x="1558" y="688"/>
                  </a:lnTo>
                  <a:lnTo>
                    <a:pt x="1572" y="692"/>
                  </a:lnTo>
                  <a:lnTo>
                    <a:pt x="1588" y="694"/>
                  </a:lnTo>
                  <a:lnTo>
                    <a:pt x="1602" y="698"/>
                  </a:lnTo>
                  <a:lnTo>
                    <a:pt x="1608" y="698"/>
                  </a:lnTo>
                  <a:lnTo>
                    <a:pt x="1612" y="698"/>
                  </a:lnTo>
                  <a:lnTo>
                    <a:pt x="1612" y="694"/>
                  </a:lnTo>
                  <a:lnTo>
                    <a:pt x="1612" y="692"/>
                  </a:lnTo>
                  <a:lnTo>
                    <a:pt x="1612" y="688"/>
                  </a:lnTo>
                  <a:lnTo>
                    <a:pt x="1612" y="686"/>
                  </a:lnTo>
                  <a:lnTo>
                    <a:pt x="1622" y="680"/>
                  </a:lnTo>
                  <a:lnTo>
                    <a:pt x="1634" y="682"/>
                  </a:lnTo>
                  <a:lnTo>
                    <a:pt x="1642" y="682"/>
                  </a:lnTo>
                  <a:lnTo>
                    <a:pt x="1650" y="700"/>
                  </a:lnTo>
                  <a:lnTo>
                    <a:pt x="1694" y="686"/>
                  </a:lnTo>
                  <a:lnTo>
                    <a:pt x="1694" y="676"/>
                  </a:lnTo>
                  <a:lnTo>
                    <a:pt x="1732" y="642"/>
                  </a:lnTo>
                  <a:lnTo>
                    <a:pt x="1734" y="642"/>
                  </a:lnTo>
                  <a:lnTo>
                    <a:pt x="1736" y="640"/>
                  </a:lnTo>
                  <a:lnTo>
                    <a:pt x="1738" y="636"/>
                  </a:lnTo>
                  <a:lnTo>
                    <a:pt x="1742" y="634"/>
                  </a:lnTo>
                  <a:lnTo>
                    <a:pt x="1746" y="630"/>
                  </a:lnTo>
                  <a:lnTo>
                    <a:pt x="1750" y="628"/>
                  </a:lnTo>
                  <a:lnTo>
                    <a:pt x="1756" y="626"/>
                  </a:lnTo>
                  <a:lnTo>
                    <a:pt x="1760" y="624"/>
                  </a:lnTo>
                  <a:lnTo>
                    <a:pt x="1762" y="626"/>
                  </a:lnTo>
                  <a:lnTo>
                    <a:pt x="1764" y="628"/>
                  </a:lnTo>
                  <a:lnTo>
                    <a:pt x="1764" y="632"/>
                  </a:lnTo>
                  <a:lnTo>
                    <a:pt x="1760" y="638"/>
                  </a:lnTo>
                  <a:lnTo>
                    <a:pt x="1758" y="644"/>
                  </a:lnTo>
                  <a:lnTo>
                    <a:pt x="1754" y="648"/>
                  </a:lnTo>
                  <a:lnTo>
                    <a:pt x="1754" y="652"/>
                  </a:lnTo>
                  <a:lnTo>
                    <a:pt x="1754" y="654"/>
                  </a:lnTo>
                  <a:lnTo>
                    <a:pt x="1758" y="654"/>
                  </a:lnTo>
                  <a:lnTo>
                    <a:pt x="1760" y="654"/>
                  </a:lnTo>
                  <a:lnTo>
                    <a:pt x="1764" y="654"/>
                  </a:lnTo>
                  <a:lnTo>
                    <a:pt x="1768" y="652"/>
                  </a:lnTo>
                  <a:lnTo>
                    <a:pt x="1770" y="650"/>
                  </a:lnTo>
                  <a:lnTo>
                    <a:pt x="1776" y="644"/>
                  </a:lnTo>
                  <a:lnTo>
                    <a:pt x="1784" y="634"/>
                  </a:lnTo>
                  <a:lnTo>
                    <a:pt x="1790" y="624"/>
                  </a:lnTo>
                  <a:lnTo>
                    <a:pt x="1796" y="616"/>
                  </a:lnTo>
                  <a:lnTo>
                    <a:pt x="1798" y="614"/>
                  </a:lnTo>
                  <a:lnTo>
                    <a:pt x="1792" y="626"/>
                  </a:lnTo>
                  <a:lnTo>
                    <a:pt x="1792" y="638"/>
                  </a:lnTo>
                  <a:lnTo>
                    <a:pt x="1794" y="648"/>
                  </a:lnTo>
                  <a:lnTo>
                    <a:pt x="1796" y="652"/>
                  </a:lnTo>
                  <a:lnTo>
                    <a:pt x="1762" y="676"/>
                  </a:lnTo>
                  <a:lnTo>
                    <a:pt x="1752" y="706"/>
                  </a:lnTo>
                  <a:lnTo>
                    <a:pt x="1714" y="736"/>
                  </a:lnTo>
                  <a:lnTo>
                    <a:pt x="1698" y="776"/>
                  </a:lnTo>
                  <a:lnTo>
                    <a:pt x="1696" y="780"/>
                  </a:lnTo>
                  <a:lnTo>
                    <a:pt x="1696" y="784"/>
                  </a:lnTo>
                  <a:lnTo>
                    <a:pt x="1694" y="790"/>
                  </a:lnTo>
                  <a:lnTo>
                    <a:pt x="1696" y="798"/>
                  </a:lnTo>
                  <a:lnTo>
                    <a:pt x="1698" y="806"/>
                  </a:lnTo>
                  <a:lnTo>
                    <a:pt x="1702" y="820"/>
                  </a:lnTo>
                  <a:lnTo>
                    <a:pt x="1708" y="838"/>
                  </a:lnTo>
                  <a:lnTo>
                    <a:pt x="1712" y="854"/>
                  </a:lnTo>
                  <a:lnTo>
                    <a:pt x="1718" y="868"/>
                  </a:lnTo>
                  <a:lnTo>
                    <a:pt x="1718" y="874"/>
                  </a:lnTo>
                  <a:lnTo>
                    <a:pt x="1736" y="848"/>
                  </a:lnTo>
                  <a:lnTo>
                    <a:pt x="1766" y="802"/>
                  </a:lnTo>
                  <a:lnTo>
                    <a:pt x="1782" y="798"/>
                  </a:lnTo>
                  <a:lnTo>
                    <a:pt x="1780" y="794"/>
                  </a:lnTo>
                  <a:lnTo>
                    <a:pt x="1780" y="784"/>
                  </a:lnTo>
                  <a:lnTo>
                    <a:pt x="1782" y="772"/>
                  </a:lnTo>
                  <a:lnTo>
                    <a:pt x="1786" y="758"/>
                  </a:lnTo>
                  <a:lnTo>
                    <a:pt x="1790" y="750"/>
                  </a:lnTo>
                  <a:lnTo>
                    <a:pt x="1792" y="744"/>
                  </a:lnTo>
                  <a:lnTo>
                    <a:pt x="1792" y="740"/>
                  </a:lnTo>
                  <a:lnTo>
                    <a:pt x="1792" y="736"/>
                  </a:lnTo>
                  <a:lnTo>
                    <a:pt x="1792" y="732"/>
                  </a:lnTo>
                  <a:lnTo>
                    <a:pt x="1792" y="730"/>
                  </a:lnTo>
                  <a:lnTo>
                    <a:pt x="1790" y="730"/>
                  </a:lnTo>
                  <a:lnTo>
                    <a:pt x="1790" y="728"/>
                  </a:lnTo>
                  <a:lnTo>
                    <a:pt x="1790" y="726"/>
                  </a:lnTo>
                  <a:lnTo>
                    <a:pt x="1788" y="724"/>
                  </a:lnTo>
                  <a:lnTo>
                    <a:pt x="1786" y="720"/>
                  </a:lnTo>
                  <a:lnTo>
                    <a:pt x="1786" y="716"/>
                  </a:lnTo>
                  <a:lnTo>
                    <a:pt x="1786" y="712"/>
                  </a:lnTo>
                  <a:lnTo>
                    <a:pt x="1790" y="708"/>
                  </a:lnTo>
                  <a:lnTo>
                    <a:pt x="1792" y="704"/>
                  </a:lnTo>
                  <a:lnTo>
                    <a:pt x="1796" y="702"/>
                  </a:lnTo>
                  <a:lnTo>
                    <a:pt x="1802" y="702"/>
                  </a:lnTo>
                  <a:lnTo>
                    <a:pt x="1812" y="700"/>
                  </a:lnTo>
                  <a:lnTo>
                    <a:pt x="1816" y="698"/>
                  </a:lnTo>
                  <a:lnTo>
                    <a:pt x="1818" y="696"/>
                  </a:lnTo>
                  <a:lnTo>
                    <a:pt x="1820" y="692"/>
                  </a:lnTo>
                  <a:lnTo>
                    <a:pt x="1820" y="688"/>
                  </a:lnTo>
                  <a:lnTo>
                    <a:pt x="1820" y="684"/>
                  </a:lnTo>
                  <a:lnTo>
                    <a:pt x="1820" y="680"/>
                  </a:lnTo>
                  <a:lnTo>
                    <a:pt x="1820" y="678"/>
                  </a:lnTo>
                  <a:lnTo>
                    <a:pt x="1822" y="676"/>
                  </a:lnTo>
                  <a:lnTo>
                    <a:pt x="1824" y="676"/>
                  </a:lnTo>
                  <a:lnTo>
                    <a:pt x="1832" y="676"/>
                  </a:lnTo>
                  <a:lnTo>
                    <a:pt x="1838" y="674"/>
                  </a:lnTo>
                  <a:lnTo>
                    <a:pt x="1846" y="670"/>
                  </a:lnTo>
                  <a:lnTo>
                    <a:pt x="1858" y="660"/>
                  </a:lnTo>
                  <a:lnTo>
                    <a:pt x="1862" y="656"/>
                  </a:lnTo>
                  <a:lnTo>
                    <a:pt x="1868" y="654"/>
                  </a:lnTo>
                  <a:lnTo>
                    <a:pt x="1872" y="654"/>
                  </a:lnTo>
                  <a:lnTo>
                    <a:pt x="1876" y="654"/>
                  </a:lnTo>
                  <a:lnTo>
                    <a:pt x="1880" y="656"/>
                  </a:lnTo>
                  <a:lnTo>
                    <a:pt x="1882" y="660"/>
                  </a:lnTo>
                  <a:lnTo>
                    <a:pt x="1884" y="662"/>
                  </a:lnTo>
                  <a:lnTo>
                    <a:pt x="1884" y="664"/>
                  </a:lnTo>
                  <a:lnTo>
                    <a:pt x="1906" y="656"/>
                  </a:lnTo>
                  <a:lnTo>
                    <a:pt x="1914" y="642"/>
                  </a:lnTo>
                  <a:lnTo>
                    <a:pt x="1926" y="630"/>
                  </a:lnTo>
                  <a:lnTo>
                    <a:pt x="1944" y="622"/>
                  </a:lnTo>
                  <a:lnTo>
                    <a:pt x="1948" y="610"/>
                  </a:lnTo>
                  <a:lnTo>
                    <a:pt x="1964" y="610"/>
                  </a:lnTo>
                  <a:lnTo>
                    <a:pt x="1966" y="610"/>
                  </a:lnTo>
                  <a:lnTo>
                    <a:pt x="1970" y="610"/>
                  </a:lnTo>
                  <a:lnTo>
                    <a:pt x="1974" y="610"/>
                  </a:lnTo>
                  <a:lnTo>
                    <a:pt x="1978" y="610"/>
                  </a:lnTo>
                  <a:lnTo>
                    <a:pt x="1982" y="612"/>
                  </a:lnTo>
                  <a:lnTo>
                    <a:pt x="1986" y="612"/>
                  </a:lnTo>
                  <a:lnTo>
                    <a:pt x="1988" y="610"/>
                  </a:lnTo>
                  <a:lnTo>
                    <a:pt x="1992" y="608"/>
                  </a:lnTo>
                  <a:lnTo>
                    <a:pt x="1996" y="604"/>
                  </a:lnTo>
                  <a:lnTo>
                    <a:pt x="2000" y="602"/>
                  </a:lnTo>
                  <a:lnTo>
                    <a:pt x="2002" y="598"/>
                  </a:lnTo>
                  <a:lnTo>
                    <a:pt x="2004" y="596"/>
                  </a:lnTo>
                  <a:lnTo>
                    <a:pt x="2006" y="596"/>
                  </a:lnTo>
                  <a:lnTo>
                    <a:pt x="2004" y="592"/>
                  </a:lnTo>
                  <a:lnTo>
                    <a:pt x="1998" y="586"/>
                  </a:lnTo>
                  <a:lnTo>
                    <a:pt x="1990" y="576"/>
                  </a:lnTo>
                  <a:lnTo>
                    <a:pt x="1984" y="568"/>
                  </a:lnTo>
                  <a:lnTo>
                    <a:pt x="1978" y="562"/>
                  </a:lnTo>
                  <a:lnTo>
                    <a:pt x="1974" y="560"/>
                  </a:lnTo>
                  <a:lnTo>
                    <a:pt x="1972" y="556"/>
                  </a:lnTo>
                  <a:lnTo>
                    <a:pt x="1972" y="552"/>
                  </a:lnTo>
                  <a:lnTo>
                    <a:pt x="1972" y="550"/>
                  </a:lnTo>
                  <a:lnTo>
                    <a:pt x="1972" y="546"/>
                  </a:lnTo>
                  <a:lnTo>
                    <a:pt x="1974" y="546"/>
                  </a:lnTo>
                  <a:lnTo>
                    <a:pt x="1978" y="546"/>
                  </a:lnTo>
                  <a:lnTo>
                    <a:pt x="1982" y="546"/>
                  </a:lnTo>
                  <a:lnTo>
                    <a:pt x="1986" y="546"/>
                  </a:lnTo>
                  <a:lnTo>
                    <a:pt x="1988" y="544"/>
                  </a:lnTo>
                  <a:lnTo>
                    <a:pt x="1992" y="542"/>
                  </a:lnTo>
                  <a:lnTo>
                    <a:pt x="1994" y="540"/>
                  </a:lnTo>
                  <a:lnTo>
                    <a:pt x="2016" y="518"/>
                  </a:lnTo>
                  <a:lnTo>
                    <a:pt x="2014" y="502"/>
                  </a:lnTo>
                  <a:lnTo>
                    <a:pt x="2024" y="494"/>
                  </a:lnTo>
                  <a:lnTo>
                    <a:pt x="2032" y="512"/>
                  </a:lnTo>
                  <a:lnTo>
                    <a:pt x="2050" y="518"/>
                  </a:lnTo>
                  <a:lnTo>
                    <a:pt x="2054" y="520"/>
                  </a:lnTo>
                  <a:lnTo>
                    <a:pt x="2060" y="526"/>
                  </a:lnTo>
                  <a:lnTo>
                    <a:pt x="2068" y="534"/>
                  </a:lnTo>
                  <a:lnTo>
                    <a:pt x="2076" y="542"/>
                  </a:lnTo>
                  <a:lnTo>
                    <a:pt x="2084" y="548"/>
                  </a:lnTo>
                  <a:lnTo>
                    <a:pt x="2088" y="550"/>
                  </a:lnTo>
                  <a:lnTo>
                    <a:pt x="2090" y="552"/>
                  </a:lnTo>
                  <a:lnTo>
                    <a:pt x="2094" y="550"/>
                  </a:lnTo>
                  <a:lnTo>
                    <a:pt x="2096" y="550"/>
                  </a:lnTo>
                  <a:lnTo>
                    <a:pt x="2100" y="524"/>
                  </a:lnTo>
                  <a:lnTo>
                    <a:pt x="2100" y="518"/>
                  </a:lnTo>
                  <a:lnTo>
                    <a:pt x="2102" y="518"/>
                  </a:lnTo>
                  <a:lnTo>
                    <a:pt x="2106" y="518"/>
                  </a:lnTo>
                  <a:lnTo>
                    <a:pt x="2110" y="518"/>
                  </a:lnTo>
                  <a:lnTo>
                    <a:pt x="2116" y="518"/>
                  </a:lnTo>
                  <a:lnTo>
                    <a:pt x="2122" y="516"/>
                  </a:lnTo>
                  <a:lnTo>
                    <a:pt x="2126" y="512"/>
                  </a:lnTo>
                  <a:lnTo>
                    <a:pt x="2130" y="508"/>
                  </a:lnTo>
                  <a:lnTo>
                    <a:pt x="2132" y="500"/>
                  </a:lnTo>
                  <a:lnTo>
                    <a:pt x="2124" y="494"/>
                  </a:lnTo>
                  <a:lnTo>
                    <a:pt x="2114" y="488"/>
                  </a:lnTo>
                  <a:lnTo>
                    <a:pt x="2102" y="482"/>
                  </a:lnTo>
                  <a:lnTo>
                    <a:pt x="2092" y="476"/>
                  </a:lnTo>
                  <a:lnTo>
                    <a:pt x="2088" y="472"/>
                  </a:lnTo>
                  <a:lnTo>
                    <a:pt x="2084" y="472"/>
                  </a:lnTo>
                  <a:lnTo>
                    <a:pt x="2080" y="474"/>
                  </a:lnTo>
                  <a:lnTo>
                    <a:pt x="2078" y="474"/>
                  </a:lnTo>
                  <a:lnTo>
                    <a:pt x="2076" y="478"/>
                  </a:lnTo>
                  <a:lnTo>
                    <a:pt x="2074" y="478"/>
                  </a:lnTo>
                  <a:lnTo>
                    <a:pt x="2074" y="480"/>
                  </a:lnTo>
                  <a:lnTo>
                    <a:pt x="2066" y="464"/>
                  </a:lnTo>
                  <a:lnTo>
                    <a:pt x="2054" y="446"/>
                  </a:lnTo>
                  <a:lnTo>
                    <a:pt x="2040" y="432"/>
                  </a:lnTo>
                  <a:lnTo>
                    <a:pt x="2024" y="420"/>
                  </a:lnTo>
                  <a:lnTo>
                    <a:pt x="2010" y="412"/>
                  </a:lnTo>
                  <a:lnTo>
                    <a:pt x="1998" y="408"/>
                  </a:lnTo>
                  <a:lnTo>
                    <a:pt x="1994" y="406"/>
                  </a:lnTo>
                  <a:lnTo>
                    <a:pt x="1960" y="376"/>
                  </a:lnTo>
                  <a:lnTo>
                    <a:pt x="1954" y="376"/>
                  </a:lnTo>
                  <a:lnTo>
                    <a:pt x="1942" y="376"/>
                  </a:lnTo>
                  <a:lnTo>
                    <a:pt x="1930" y="374"/>
                  </a:lnTo>
                  <a:lnTo>
                    <a:pt x="1922" y="372"/>
                  </a:lnTo>
                  <a:lnTo>
                    <a:pt x="1920" y="370"/>
                  </a:lnTo>
                  <a:lnTo>
                    <a:pt x="1916" y="366"/>
                  </a:lnTo>
                  <a:lnTo>
                    <a:pt x="1910" y="366"/>
                  </a:lnTo>
                  <a:lnTo>
                    <a:pt x="1906" y="364"/>
                  </a:lnTo>
                  <a:lnTo>
                    <a:pt x="1902" y="364"/>
                  </a:lnTo>
                  <a:lnTo>
                    <a:pt x="1900" y="388"/>
                  </a:lnTo>
                  <a:lnTo>
                    <a:pt x="1900" y="406"/>
                  </a:lnTo>
                  <a:lnTo>
                    <a:pt x="1896" y="414"/>
                  </a:lnTo>
                  <a:lnTo>
                    <a:pt x="1884" y="416"/>
                  </a:lnTo>
                  <a:lnTo>
                    <a:pt x="1884" y="408"/>
                  </a:lnTo>
                  <a:lnTo>
                    <a:pt x="1866" y="386"/>
                  </a:lnTo>
                  <a:lnTo>
                    <a:pt x="1880" y="376"/>
                  </a:lnTo>
                  <a:lnTo>
                    <a:pt x="1880" y="370"/>
                  </a:lnTo>
                  <a:lnTo>
                    <a:pt x="1842" y="386"/>
                  </a:lnTo>
                  <a:lnTo>
                    <a:pt x="1834" y="382"/>
                  </a:lnTo>
                  <a:lnTo>
                    <a:pt x="1790" y="378"/>
                  </a:lnTo>
                  <a:lnTo>
                    <a:pt x="1774" y="398"/>
                  </a:lnTo>
                  <a:lnTo>
                    <a:pt x="1762" y="380"/>
                  </a:lnTo>
                  <a:lnTo>
                    <a:pt x="1762" y="378"/>
                  </a:lnTo>
                  <a:lnTo>
                    <a:pt x="1764" y="370"/>
                  </a:lnTo>
                  <a:lnTo>
                    <a:pt x="1762" y="358"/>
                  </a:lnTo>
                  <a:lnTo>
                    <a:pt x="1758" y="342"/>
                  </a:lnTo>
                  <a:lnTo>
                    <a:pt x="1748" y="332"/>
                  </a:lnTo>
                  <a:lnTo>
                    <a:pt x="1734" y="326"/>
                  </a:lnTo>
                  <a:lnTo>
                    <a:pt x="1722" y="326"/>
                  </a:lnTo>
                  <a:lnTo>
                    <a:pt x="1712" y="326"/>
                  </a:lnTo>
                  <a:lnTo>
                    <a:pt x="1710" y="328"/>
                  </a:lnTo>
                  <a:lnTo>
                    <a:pt x="1704" y="328"/>
                  </a:lnTo>
                  <a:lnTo>
                    <a:pt x="1690" y="330"/>
                  </a:lnTo>
                  <a:lnTo>
                    <a:pt x="1676" y="330"/>
                  </a:lnTo>
                  <a:lnTo>
                    <a:pt x="1664" y="328"/>
                  </a:lnTo>
                  <a:lnTo>
                    <a:pt x="1660" y="324"/>
                  </a:lnTo>
                  <a:lnTo>
                    <a:pt x="1654" y="322"/>
                  </a:lnTo>
                  <a:lnTo>
                    <a:pt x="1650" y="322"/>
                  </a:lnTo>
                  <a:lnTo>
                    <a:pt x="1648" y="324"/>
                  </a:lnTo>
                  <a:lnTo>
                    <a:pt x="1646" y="324"/>
                  </a:lnTo>
                  <a:lnTo>
                    <a:pt x="1646" y="314"/>
                  </a:lnTo>
                  <a:lnTo>
                    <a:pt x="1638" y="310"/>
                  </a:lnTo>
                  <a:lnTo>
                    <a:pt x="1640" y="308"/>
                  </a:lnTo>
                  <a:lnTo>
                    <a:pt x="1640" y="304"/>
                  </a:lnTo>
                  <a:lnTo>
                    <a:pt x="1638" y="298"/>
                  </a:lnTo>
                  <a:lnTo>
                    <a:pt x="1636" y="290"/>
                  </a:lnTo>
                  <a:lnTo>
                    <a:pt x="1634" y="282"/>
                  </a:lnTo>
                  <a:lnTo>
                    <a:pt x="1630" y="278"/>
                  </a:lnTo>
                  <a:lnTo>
                    <a:pt x="1626" y="276"/>
                  </a:lnTo>
                  <a:lnTo>
                    <a:pt x="1622" y="276"/>
                  </a:lnTo>
                  <a:lnTo>
                    <a:pt x="1618" y="278"/>
                  </a:lnTo>
                  <a:lnTo>
                    <a:pt x="1614" y="280"/>
                  </a:lnTo>
                  <a:lnTo>
                    <a:pt x="1610" y="282"/>
                  </a:lnTo>
                  <a:lnTo>
                    <a:pt x="1606" y="286"/>
                  </a:lnTo>
                  <a:lnTo>
                    <a:pt x="1604" y="288"/>
                  </a:lnTo>
                  <a:lnTo>
                    <a:pt x="1602" y="288"/>
                  </a:lnTo>
                  <a:lnTo>
                    <a:pt x="1600" y="288"/>
                  </a:lnTo>
                  <a:lnTo>
                    <a:pt x="1598" y="290"/>
                  </a:lnTo>
                  <a:lnTo>
                    <a:pt x="1596" y="288"/>
                  </a:lnTo>
                  <a:lnTo>
                    <a:pt x="1594" y="288"/>
                  </a:lnTo>
                  <a:lnTo>
                    <a:pt x="1592" y="286"/>
                  </a:lnTo>
                  <a:lnTo>
                    <a:pt x="1592" y="282"/>
                  </a:lnTo>
                  <a:lnTo>
                    <a:pt x="1592" y="280"/>
                  </a:lnTo>
                  <a:lnTo>
                    <a:pt x="1592" y="276"/>
                  </a:lnTo>
                  <a:lnTo>
                    <a:pt x="1590" y="272"/>
                  </a:lnTo>
                  <a:lnTo>
                    <a:pt x="1588" y="270"/>
                  </a:lnTo>
                  <a:lnTo>
                    <a:pt x="1584" y="268"/>
                  </a:lnTo>
                  <a:lnTo>
                    <a:pt x="1578" y="268"/>
                  </a:lnTo>
                  <a:lnTo>
                    <a:pt x="1566" y="266"/>
                  </a:lnTo>
                  <a:lnTo>
                    <a:pt x="1552" y="264"/>
                  </a:lnTo>
                  <a:lnTo>
                    <a:pt x="1538" y="260"/>
                  </a:lnTo>
                  <a:lnTo>
                    <a:pt x="1528" y="256"/>
                  </a:lnTo>
                  <a:lnTo>
                    <a:pt x="1524" y="256"/>
                  </a:lnTo>
                  <a:lnTo>
                    <a:pt x="1528" y="260"/>
                  </a:lnTo>
                  <a:lnTo>
                    <a:pt x="1526" y="264"/>
                  </a:lnTo>
                  <a:lnTo>
                    <a:pt x="1524" y="268"/>
                  </a:lnTo>
                  <a:lnTo>
                    <a:pt x="1518" y="270"/>
                  </a:lnTo>
                  <a:lnTo>
                    <a:pt x="1512" y="272"/>
                  </a:lnTo>
                  <a:lnTo>
                    <a:pt x="1504" y="276"/>
                  </a:lnTo>
                  <a:lnTo>
                    <a:pt x="1502" y="286"/>
                  </a:lnTo>
                  <a:lnTo>
                    <a:pt x="1502" y="296"/>
                  </a:lnTo>
                  <a:lnTo>
                    <a:pt x="1502" y="306"/>
                  </a:lnTo>
                  <a:lnTo>
                    <a:pt x="1502" y="310"/>
                  </a:lnTo>
                  <a:lnTo>
                    <a:pt x="1494" y="312"/>
                  </a:lnTo>
                  <a:lnTo>
                    <a:pt x="1482" y="318"/>
                  </a:lnTo>
                  <a:lnTo>
                    <a:pt x="1460" y="304"/>
                  </a:lnTo>
                  <a:lnTo>
                    <a:pt x="1452" y="310"/>
                  </a:lnTo>
                  <a:lnTo>
                    <a:pt x="1438" y="310"/>
                  </a:lnTo>
                  <a:lnTo>
                    <a:pt x="1422" y="294"/>
                  </a:lnTo>
                  <a:lnTo>
                    <a:pt x="1420" y="296"/>
                  </a:lnTo>
                  <a:lnTo>
                    <a:pt x="1418" y="300"/>
                  </a:lnTo>
                  <a:lnTo>
                    <a:pt x="1416" y="304"/>
                  </a:lnTo>
                  <a:lnTo>
                    <a:pt x="1412" y="308"/>
                  </a:lnTo>
                  <a:lnTo>
                    <a:pt x="1410" y="312"/>
                  </a:lnTo>
                  <a:lnTo>
                    <a:pt x="1410" y="316"/>
                  </a:lnTo>
                  <a:lnTo>
                    <a:pt x="1408" y="320"/>
                  </a:lnTo>
                  <a:lnTo>
                    <a:pt x="1404" y="324"/>
                  </a:lnTo>
                  <a:lnTo>
                    <a:pt x="1402" y="328"/>
                  </a:lnTo>
                  <a:lnTo>
                    <a:pt x="1398" y="330"/>
                  </a:lnTo>
                  <a:lnTo>
                    <a:pt x="1396" y="334"/>
                  </a:lnTo>
                  <a:lnTo>
                    <a:pt x="1392" y="320"/>
                  </a:lnTo>
                  <a:lnTo>
                    <a:pt x="1384" y="304"/>
                  </a:lnTo>
                  <a:lnTo>
                    <a:pt x="1384" y="274"/>
                  </a:lnTo>
                  <a:lnTo>
                    <a:pt x="1388" y="254"/>
                  </a:lnTo>
                  <a:lnTo>
                    <a:pt x="1386" y="248"/>
                  </a:lnTo>
                  <a:lnTo>
                    <a:pt x="1384" y="246"/>
                  </a:lnTo>
                  <a:lnTo>
                    <a:pt x="1382" y="244"/>
                  </a:lnTo>
                  <a:lnTo>
                    <a:pt x="1378" y="242"/>
                  </a:lnTo>
                  <a:lnTo>
                    <a:pt x="1374" y="242"/>
                  </a:lnTo>
                  <a:lnTo>
                    <a:pt x="1372" y="244"/>
                  </a:lnTo>
                  <a:lnTo>
                    <a:pt x="1370" y="244"/>
                  </a:lnTo>
                  <a:lnTo>
                    <a:pt x="1368" y="244"/>
                  </a:lnTo>
                  <a:lnTo>
                    <a:pt x="1366" y="240"/>
                  </a:lnTo>
                  <a:lnTo>
                    <a:pt x="1362" y="238"/>
                  </a:lnTo>
                  <a:lnTo>
                    <a:pt x="1356" y="234"/>
                  </a:lnTo>
                  <a:lnTo>
                    <a:pt x="1348" y="232"/>
                  </a:lnTo>
                  <a:lnTo>
                    <a:pt x="1338" y="230"/>
                  </a:lnTo>
                  <a:lnTo>
                    <a:pt x="1332" y="230"/>
                  </a:lnTo>
                  <a:lnTo>
                    <a:pt x="1326" y="228"/>
                  </a:lnTo>
                  <a:lnTo>
                    <a:pt x="1322" y="228"/>
                  </a:lnTo>
                  <a:lnTo>
                    <a:pt x="1320" y="230"/>
                  </a:lnTo>
                  <a:lnTo>
                    <a:pt x="1316" y="232"/>
                  </a:lnTo>
                  <a:lnTo>
                    <a:pt x="1312" y="234"/>
                  </a:lnTo>
                  <a:lnTo>
                    <a:pt x="1308" y="238"/>
                  </a:lnTo>
                  <a:lnTo>
                    <a:pt x="1296" y="242"/>
                  </a:lnTo>
                  <a:lnTo>
                    <a:pt x="1284" y="240"/>
                  </a:lnTo>
                  <a:lnTo>
                    <a:pt x="1272" y="238"/>
                  </a:lnTo>
                  <a:lnTo>
                    <a:pt x="1262" y="236"/>
                  </a:lnTo>
                  <a:lnTo>
                    <a:pt x="1258" y="234"/>
                  </a:lnTo>
                  <a:lnTo>
                    <a:pt x="1224" y="216"/>
                  </a:lnTo>
                  <a:lnTo>
                    <a:pt x="1210" y="216"/>
                  </a:lnTo>
                  <a:lnTo>
                    <a:pt x="1194" y="214"/>
                  </a:lnTo>
                  <a:lnTo>
                    <a:pt x="1182" y="208"/>
                  </a:lnTo>
                  <a:lnTo>
                    <a:pt x="1172" y="204"/>
                  </a:lnTo>
                  <a:lnTo>
                    <a:pt x="1168" y="202"/>
                  </a:lnTo>
                  <a:lnTo>
                    <a:pt x="1160" y="196"/>
                  </a:lnTo>
                  <a:lnTo>
                    <a:pt x="1156" y="190"/>
                  </a:lnTo>
                  <a:lnTo>
                    <a:pt x="1164" y="186"/>
                  </a:lnTo>
                  <a:lnTo>
                    <a:pt x="1166" y="184"/>
                  </a:lnTo>
                  <a:lnTo>
                    <a:pt x="1166" y="182"/>
                  </a:lnTo>
                  <a:lnTo>
                    <a:pt x="1166" y="178"/>
                  </a:lnTo>
                  <a:lnTo>
                    <a:pt x="1164" y="172"/>
                  </a:lnTo>
                  <a:lnTo>
                    <a:pt x="1160" y="170"/>
                  </a:lnTo>
                  <a:lnTo>
                    <a:pt x="1158" y="168"/>
                  </a:lnTo>
                  <a:lnTo>
                    <a:pt x="1156" y="168"/>
                  </a:lnTo>
                  <a:lnTo>
                    <a:pt x="1152" y="170"/>
                  </a:lnTo>
                  <a:lnTo>
                    <a:pt x="1150" y="170"/>
                  </a:lnTo>
                  <a:lnTo>
                    <a:pt x="1148" y="172"/>
                  </a:lnTo>
                  <a:lnTo>
                    <a:pt x="1146" y="174"/>
                  </a:lnTo>
                  <a:lnTo>
                    <a:pt x="1144" y="176"/>
                  </a:lnTo>
                  <a:lnTo>
                    <a:pt x="1142" y="180"/>
                  </a:lnTo>
                  <a:lnTo>
                    <a:pt x="1140" y="184"/>
                  </a:lnTo>
                  <a:lnTo>
                    <a:pt x="1136" y="190"/>
                  </a:lnTo>
                  <a:lnTo>
                    <a:pt x="1132" y="194"/>
                  </a:lnTo>
                  <a:lnTo>
                    <a:pt x="1128" y="198"/>
                  </a:lnTo>
                  <a:lnTo>
                    <a:pt x="1126" y="200"/>
                  </a:lnTo>
                  <a:lnTo>
                    <a:pt x="1120" y="202"/>
                  </a:lnTo>
                  <a:lnTo>
                    <a:pt x="1116" y="206"/>
                  </a:lnTo>
                  <a:lnTo>
                    <a:pt x="1112" y="210"/>
                  </a:lnTo>
                  <a:lnTo>
                    <a:pt x="1110" y="216"/>
                  </a:lnTo>
                  <a:lnTo>
                    <a:pt x="1108" y="220"/>
                  </a:lnTo>
                  <a:lnTo>
                    <a:pt x="1106" y="222"/>
                  </a:lnTo>
                  <a:lnTo>
                    <a:pt x="1104" y="224"/>
                  </a:lnTo>
                  <a:lnTo>
                    <a:pt x="1096" y="224"/>
                  </a:lnTo>
                  <a:lnTo>
                    <a:pt x="1092" y="204"/>
                  </a:lnTo>
                  <a:lnTo>
                    <a:pt x="1084" y="194"/>
                  </a:lnTo>
                  <a:lnTo>
                    <a:pt x="1108" y="192"/>
                  </a:lnTo>
                  <a:lnTo>
                    <a:pt x="1134" y="160"/>
                  </a:lnTo>
                  <a:lnTo>
                    <a:pt x="1150" y="144"/>
                  </a:lnTo>
                  <a:lnTo>
                    <a:pt x="1158" y="130"/>
                  </a:lnTo>
                  <a:lnTo>
                    <a:pt x="1162" y="122"/>
                  </a:lnTo>
                  <a:lnTo>
                    <a:pt x="1164" y="120"/>
                  </a:lnTo>
                  <a:lnTo>
                    <a:pt x="1164" y="96"/>
                  </a:lnTo>
                  <a:lnTo>
                    <a:pt x="1166" y="78"/>
                  </a:lnTo>
                  <a:lnTo>
                    <a:pt x="1160" y="64"/>
                  </a:lnTo>
                  <a:lnTo>
                    <a:pt x="1148" y="54"/>
                  </a:lnTo>
                  <a:lnTo>
                    <a:pt x="1134" y="52"/>
                  </a:lnTo>
                  <a:lnTo>
                    <a:pt x="1122" y="56"/>
                  </a:lnTo>
                  <a:lnTo>
                    <a:pt x="1108" y="64"/>
                  </a:lnTo>
                  <a:lnTo>
                    <a:pt x="1098" y="68"/>
                  </a:lnTo>
                  <a:lnTo>
                    <a:pt x="1090" y="70"/>
                  </a:lnTo>
                  <a:lnTo>
                    <a:pt x="1084" y="70"/>
                  </a:lnTo>
                  <a:lnTo>
                    <a:pt x="1080" y="70"/>
                  </a:lnTo>
                  <a:lnTo>
                    <a:pt x="1078" y="52"/>
                  </a:lnTo>
                  <a:lnTo>
                    <a:pt x="1070" y="46"/>
                  </a:lnTo>
                  <a:lnTo>
                    <a:pt x="1080" y="20"/>
                  </a:lnTo>
                  <a:lnTo>
                    <a:pt x="1082" y="20"/>
                  </a:lnTo>
                  <a:lnTo>
                    <a:pt x="1084" y="18"/>
                  </a:lnTo>
                  <a:lnTo>
                    <a:pt x="1086" y="18"/>
                  </a:lnTo>
                  <a:lnTo>
                    <a:pt x="1088" y="16"/>
                  </a:lnTo>
                  <a:lnTo>
                    <a:pt x="1088" y="14"/>
                  </a:lnTo>
                  <a:lnTo>
                    <a:pt x="1088" y="10"/>
                  </a:lnTo>
                  <a:lnTo>
                    <a:pt x="1086" y="8"/>
                  </a:lnTo>
                  <a:lnTo>
                    <a:pt x="1080" y="4"/>
                  </a:lnTo>
                  <a:lnTo>
                    <a:pt x="1068" y="0"/>
                  </a:lnTo>
                  <a:lnTo>
                    <a:pt x="1056" y="4"/>
                  </a:lnTo>
                  <a:lnTo>
                    <a:pt x="1048" y="10"/>
                  </a:lnTo>
                  <a:lnTo>
                    <a:pt x="1042" y="16"/>
                  </a:lnTo>
                  <a:lnTo>
                    <a:pt x="1038" y="22"/>
                  </a:lnTo>
                  <a:lnTo>
                    <a:pt x="1030" y="32"/>
                  </a:lnTo>
                  <a:lnTo>
                    <a:pt x="1022" y="42"/>
                  </a:lnTo>
                  <a:lnTo>
                    <a:pt x="1016" y="50"/>
                  </a:lnTo>
                  <a:lnTo>
                    <a:pt x="1012" y="54"/>
                  </a:lnTo>
                  <a:lnTo>
                    <a:pt x="1016" y="62"/>
                  </a:lnTo>
                  <a:lnTo>
                    <a:pt x="1008" y="76"/>
                  </a:lnTo>
                  <a:lnTo>
                    <a:pt x="990" y="68"/>
                  </a:lnTo>
                  <a:lnTo>
                    <a:pt x="988" y="68"/>
                  </a:lnTo>
                  <a:lnTo>
                    <a:pt x="986" y="68"/>
                  </a:lnTo>
                  <a:lnTo>
                    <a:pt x="986" y="70"/>
                  </a:lnTo>
                  <a:lnTo>
                    <a:pt x="988" y="72"/>
                  </a:lnTo>
                  <a:lnTo>
                    <a:pt x="990" y="74"/>
                  </a:lnTo>
                  <a:lnTo>
                    <a:pt x="992" y="76"/>
                  </a:lnTo>
                  <a:lnTo>
                    <a:pt x="992" y="78"/>
                  </a:lnTo>
                  <a:lnTo>
                    <a:pt x="994" y="78"/>
                  </a:lnTo>
                  <a:lnTo>
                    <a:pt x="1020" y="98"/>
                  </a:lnTo>
                  <a:lnTo>
                    <a:pt x="1020" y="100"/>
                  </a:lnTo>
                  <a:lnTo>
                    <a:pt x="1020" y="102"/>
                  </a:lnTo>
                  <a:lnTo>
                    <a:pt x="1020" y="108"/>
                  </a:lnTo>
                  <a:lnTo>
                    <a:pt x="1020" y="114"/>
                  </a:lnTo>
                  <a:lnTo>
                    <a:pt x="1020" y="122"/>
                  </a:lnTo>
                  <a:lnTo>
                    <a:pt x="1018" y="126"/>
                  </a:lnTo>
                  <a:lnTo>
                    <a:pt x="1014" y="130"/>
                  </a:lnTo>
                  <a:lnTo>
                    <a:pt x="1010" y="128"/>
                  </a:lnTo>
                  <a:lnTo>
                    <a:pt x="1006" y="126"/>
                  </a:lnTo>
                  <a:lnTo>
                    <a:pt x="1002" y="120"/>
                  </a:lnTo>
                  <a:lnTo>
                    <a:pt x="998" y="112"/>
                  </a:lnTo>
                  <a:lnTo>
                    <a:pt x="992" y="100"/>
                  </a:lnTo>
                  <a:lnTo>
                    <a:pt x="980" y="92"/>
                  </a:lnTo>
                  <a:lnTo>
                    <a:pt x="966" y="90"/>
                  </a:lnTo>
                  <a:lnTo>
                    <a:pt x="952" y="92"/>
                  </a:lnTo>
                  <a:lnTo>
                    <a:pt x="944" y="92"/>
                  </a:lnTo>
                  <a:lnTo>
                    <a:pt x="940" y="92"/>
                  </a:lnTo>
                  <a:lnTo>
                    <a:pt x="936" y="92"/>
                  </a:lnTo>
                  <a:lnTo>
                    <a:pt x="932" y="90"/>
                  </a:lnTo>
                  <a:lnTo>
                    <a:pt x="930" y="88"/>
                  </a:lnTo>
                  <a:lnTo>
                    <a:pt x="930" y="86"/>
                  </a:lnTo>
                  <a:lnTo>
                    <a:pt x="930" y="84"/>
                  </a:lnTo>
                  <a:lnTo>
                    <a:pt x="928" y="84"/>
                  </a:lnTo>
                  <a:lnTo>
                    <a:pt x="924" y="86"/>
                  </a:lnTo>
                  <a:lnTo>
                    <a:pt x="920" y="88"/>
                  </a:lnTo>
                  <a:lnTo>
                    <a:pt x="914" y="92"/>
                  </a:lnTo>
                  <a:lnTo>
                    <a:pt x="910" y="94"/>
                  </a:lnTo>
                  <a:lnTo>
                    <a:pt x="906" y="98"/>
                  </a:lnTo>
                  <a:lnTo>
                    <a:pt x="902" y="100"/>
                  </a:lnTo>
                  <a:lnTo>
                    <a:pt x="898" y="104"/>
                  </a:lnTo>
                  <a:lnTo>
                    <a:pt x="892" y="110"/>
                  </a:lnTo>
                  <a:lnTo>
                    <a:pt x="884" y="114"/>
                  </a:lnTo>
                  <a:lnTo>
                    <a:pt x="872" y="116"/>
                  </a:lnTo>
                  <a:lnTo>
                    <a:pt x="864" y="122"/>
                  </a:lnTo>
                  <a:lnTo>
                    <a:pt x="856" y="132"/>
                  </a:lnTo>
                  <a:lnTo>
                    <a:pt x="850" y="146"/>
                  </a:lnTo>
                  <a:lnTo>
                    <a:pt x="846" y="158"/>
                  </a:lnTo>
                  <a:lnTo>
                    <a:pt x="844" y="162"/>
                  </a:lnTo>
                  <a:lnTo>
                    <a:pt x="842" y="168"/>
                  </a:lnTo>
                  <a:lnTo>
                    <a:pt x="836" y="172"/>
                  </a:lnTo>
                  <a:lnTo>
                    <a:pt x="830" y="176"/>
                  </a:lnTo>
                  <a:lnTo>
                    <a:pt x="826" y="180"/>
                  </a:lnTo>
                  <a:lnTo>
                    <a:pt x="822" y="182"/>
                  </a:lnTo>
                  <a:lnTo>
                    <a:pt x="818" y="184"/>
                  </a:lnTo>
                  <a:lnTo>
                    <a:pt x="818" y="188"/>
                  </a:lnTo>
                  <a:lnTo>
                    <a:pt x="820" y="190"/>
                  </a:lnTo>
                  <a:lnTo>
                    <a:pt x="822" y="192"/>
                  </a:lnTo>
                  <a:lnTo>
                    <a:pt x="822" y="196"/>
                  </a:lnTo>
                  <a:lnTo>
                    <a:pt x="818" y="202"/>
                  </a:lnTo>
                  <a:lnTo>
                    <a:pt x="804" y="208"/>
                  </a:lnTo>
                  <a:lnTo>
                    <a:pt x="782" y="214"/>
                  </a:lnTo>
                  <a:lnTo>
                    <a:pt x="772" y="220"/>
                  </a:lnTo>
                  <a:lnTo>
                    <a:pt x="768" y="232"/>
                  </a:lnTo>
                  <a:lnTo>
                    <a:pt x="764" y="244"/>
                  </a:lnTo>
                  <a:lnTo>
                    <a:pt x="766" y="256"/>
                  </a:lnTo>
                  <a:lnTo>
                    <a:pt x="766" y="266"/>
                  </a:lnTo>
                  <a:lnTo>
                    <a:pt x="766" y="272"/>
                  </a:lnTo>
                  <a:lnTo>
                    <a:pt x="768" y="276"/>
                  </a:lnTo>
                  <a:lnTo>
                    <a:pt x="772" y="276"/>
                  </a:lnTo>
                  <a:lnTo>
                    <a:pt x="776" y="278"/>
                  </a:lnTo>
                  <a:lnTo>
                    <a:pt x="782" y="278"/>
                  </a:lnTo>
                  <a:lnTo>
                    <a:pt x="784" y="278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8" y="284"/>
                  </a:lnTo>
                  <a:lnTo>
                    <a:pt x="792" y="288"/>
                  </a:lnTo>
                  <a:lnTo>
                    <a:pt x="796" y="292"/>
                  </a:lnTo>
                  <a:lnTo>
                    <a:pt x="800" y="294"/>
                  </a:lnTo>
                  <a:lnTo>
                    <a:pt x="802" y="296"/>
                  </a:lnTo>
                  <a:lnTo>
                    <a:pt x="804" y="298"/>
                  </a:lnTo>
                  <a:lnTo>
                    <a:pt x="804" y="344"/>
                  </a:lnTo>
                  <a:lnTo>
                    <a:pt x="800" y="352"/>
                  </a:lnTo>
                  <a:lnTo>
                    <a:pt x="800" y="358"/>
                  </a:lnTo>
                  <a:lnTo>
                    <a:pt x="800" y="364"/>
                  </a:lnTo>
                  <a:lnTo>
                    <a:pt x="802" y="368"/>
                  </a:lnTo>
                  <a:lnTo>
                    <a:pt x="806" y="372"/>
                  </a:lnTo>
                  <a:lnTo>
                    <a:pt x="808" y="374"/>
                  </a:lnTo>
                  <a:lnTo>
                    <a:pt x="810" y="376"/>
                  </a:lnTo>
                  <a:lnTo>
                    <a:pt x="812" y="376"/>
                  </a:lnTo>
                  <a:lnTo>
                    <a:pt x="812" y="382"/>
                  </a:lnTo>
                  <a:lnTo>
                    <a:pt x="800" y="380"/>
                  </a:lnTo>
                  <a:lnTo>
                    <a:pt x="796" y="378"/>
                  </a:lnTo>
                  <a:lnTo>
                    <a:pt x="792" y="374"/>
                  </a:lnTo>
                  <a:lnTo>
                    <a:pt x="788" y="370"/>
                  </a:lnTo>
                  <a:lnTo>
                    <a:pt x="784" y="366"/>
                  </a:lnTo>
                  <a:lnTo>
                    <a:pt x="782" y="360"/>
                  </a:lnTo>
                  <a:lnTo>
                    <a:pt x="782" y="356"/>
                  </a:lnTo>
                  <a:lnTo>
                    <a:pt x="782" y="352"/>
                  </a:lnTo>
                  <a:lnTo>
                    <a:pt x="784" y="348"/>
                  </a:lnTo>
                  <a:lnTo>
                    <a:pt x="784" y="344"/>
                  </a:lnTo>
                  <a:lnTo>
                    <a:pt x="782" y="340"/>
                  </a:lnTo>
                  <a:lnTo>
                    <a:pt x="778" y="338"/>
                  </a:lnTo>
                  <a:lnTo>
                    <a:pt x="776" y="338"/>
                  </a:lnTo>
                  <a:lnTo>
                    <a:pt x="776" y="336"/>
                  </a:lnTo>
                  <a:lnTo>
                    <a:pt x="776" y="334"/>
                  </a:lnTo>
                  <a:lnTo>
                    <a:pt x="778" y="332"/>
                  </a:lnTo>
                  <a:lnTo>
                    <a:pt x="782" y="326"/>
                  </a:lnTo>
                  <a:lnTo>
                    <a:pt x="784" y="322"/>
                  </a:lnTo>
                  <a:lnTo>
                    <a:pt x="788" y="316"/>
                  </a:lnTo>
                  <a:lnTo>
                    <a:pt x="790" y="308"/>
                  </a:lnTo>
                  <a:lnTo>
                    <a:pt x="790" y="304"/>
                  </a:lnTo>
                  <a:lnTo>
                    <a:pt x="788" y="300"/>
                  </a:lnTo>
                  <a:lnTo>
                    <a:pt x="788" y="298"/>
                  </a:lnTo>
                  <a:lnTo>
                    <a:pt x="786" y="298"/>
                  </a:lnTo>
                  <a:lnTo>
                    <a:pt x="782" y="298"/>
                  </a:lnTo>
                  <a:lnTo>
                    <a:pt x="778" y="298"/>
                  </a:lnTo>
                  <a:lnTo>
                    <a:pt x="774" y="298"/>
                  </a:lnTo>
                  <a:lnTo>
                    <a:pt x="768" y="296"/>
                  </a:lnTo>
                  <a:lnTo>
                    <a:pt x="766" y="294"/>
                  </a:lnTo>
                  <a:lnTo>
                    <a:pt x="764" y="292"/>
                  </a:lnTo>
                  <a:lnTo>
                    <a:pt x="762" y="290"/>
                  </a:lnTo>
                  <a:lnTo>
                    <a:pt x="758" y="290"/>
                  </a:lnTo>
                  <a:lnTo>
                    <a:pt x="754" y="290"/>
                  </a:lnTo>
                  <a:lnTo>
                    <a:pt x="750" y="288"/>
                  </a:lnTo>
                  <a:lnTo>
                    <a:pt x="744" y="286"/>
                  </a:lnTo>
                  <a:lnTo>
                    <a:pt x="738" y="284"/>
                  </a:lnTo>
                  <a:lnTo>
                    <a:pt x="732" y="280"/>
                  </a:lnTo>
                  <a:lnTo>
                    <a:pt x="728" y="276"/>
                  </a:lnTo>
                  <a:lnTo>
                    <a:pt x="726" y="276"/>
                  </a:lnTo>
                  <a:lnTo>
                    <a:pt x="724" y="274"/>
                  </a:lnTo>
                  <a:lnTo>
                    <a:pt x="722" y="276"/>
                  </a:lnTo>
                  <a:lnTo>
                    <a:pt x="720" y="278"/>
                  </a:lnTo>
                  <a:lnTo>
                    <a:pt x="718" y="280"/>
                  </a:lnTo>
                  <a:lnTo>
                    <a:pt x="718" y="282"/>
                  </a:lnTo>
                  <a:lnTo>
                    <a:pt x="716" y="282"/>
                  </a:lnTo>
                  <a:lnTo>
                    <a:pt x="712" y="278"/>
                  </a:lnTo>
                  <a:lnTo>
                    <a:pt x="710" y="270"/>
                  </a:lnTo>
                  <a:lnTo>
                    <a:pt x="710" y="260"/>
                  </a:lnTo>
                  <a:lnTo>
                    <a:pt x="710" y="250"/>
                  </a:lnTo>
                  <a:lnTo>
                    <a:pt x="708" y="246"/>
                  </a:lnTo>
                  <a:lnTo>
                    <a:pt x="706" y="244"/>
                  </a:lnTo>
                  <a:lnTo>
                    <a:pt x="704" y="244"/>
                  </a:lnTo>
                  <a:lnTo>
                    <a:pt x="700" y="242"/>
                  </a:lnTo>
                  <a:lnTo>
                    <a:pt x="696" y="242"/>
                  </a:lnTo>
                  <a:lnTo>
                    <a:pt x="694" y="244"/>
                  </a:lnTo>
                  <a:lnTo>
                    <a:pt x="692" y="244"/>
                  </a:lnTo>
                  <a:lnTo>
                    <a:pt x="690" y="244"/>
                  </a:lnTo>
                  <a:lnTo>
                    <a:pt x="688" y="246"/>
                  </a:lnTo>
                  <a:lnTo>
                    <a:pt x="684" y="248"/>
                  </a:lnTo>
                  <a:lnTo>
                    <a:pt x="684" y="250"/>
                  </a:lnTo>
                  <a:lnTo>
                    <a:pt x="684" y="254"/>
                  </a:lnTo>
                  <a:lnTo>
                    <a:pt x="684" y="258"/>
                  </a:lnTo>
                  <a:lnTo>
                    <a:pt x="686" y="262"/>
                  </a:lnTo>
                  <a:lnTo>
                    <a:pt x="686" y="266"/>
                  </a:lnTo>
                  <a:lnTo>
                    <a:pt x="688" y="270"/>
                  </a:lnTo>
                  <a:lnTo>
                    <a:pt x="690" y="274"/>
                  </a:lnTo>
                  <a:lnTo>
                    <a:pt x="690" y="278"/>
                  </a:lnTo>
                  <a:lnTo>
                    <a:pt x="690" y="282"/>
                  </a:lnTo>
                  <a:lnTo>
                    <a:pt x="690" y="284"/>
                  </a:lnTo>
                  <a:lnTo>
                    <a:pt x="686" y="288"/>
                  </a:lnTo>
                  <a:lnTo>
                    <a:pt x="682" y="290"/>
                  </a:lnTo>
                  <a:lnTo>
                    <a:pt x="676" y="292"/>
                  </a:lnTo>
                  <a:lnTo>
                    <a:pt x="672" y="298"/>
                  </a:lnTo>
                  <a:lnTo>
                    <a:pt x="670" y="304"/>
                  </a:lnTo>
                  <a:lnTo>
                    <a:pt x="668" y="308"/>
                  </a:lnTo>
                  <a:lnTo>
                    <a:pt x="670" y="314"/>
                  </a:lnTo>
                  <a:lnTo>
                    <a:pt x="670" y="318"/>
                  </a:lnTo>
                  <a:lnTo>
                    <a:pt x="672" y="320"/>
                  </a:lnTo>
                  <a:lnTo>
                    <a:pt x="674" y="322"/>
                  </a:lnTo>
                  <a:lnTo>
                    <a:pt x="678" y="324"/>
                  </a:lnTo>
                  <a:lnTo>
                    <a:pt x="680" y="326"/>
                  </a:lnTo>
                  <a:lnTo>
                    <a:pt x="680" y="330"/>
                  </a:lnTo>
                  <a:lnTo>
                    <a:pt x="682" y="332"/>
                  </a:lnTo>
                  <a:lnTo>
                    <a:pt x="680" y="338"/>
                  </a:lnTo>
                  <a:lnTo>
                    <a:pt x="680" y="344"/>
                  </a:lnTo>
                  <a:lnTo>
                    <a:pt x="678" y="350"/>
                  </a:lnTo>
                  <a:lnTo>
                    <a:pt x="674" y="354"/>
                  </a:lnTo>
                  <a:lnTo>
                    <a:pt x="670" y="364"/>
                  </a:lnTo>
                  <a:lnTo>
                    <a:pt x="670" y="378"/>
                  </a:lnTo>
                  <a:lnTo>
                    <a:pt x="668" y="392"/>
                  </a:lnTo>
                  <a:lnTo>
                    <a:pt x="668" y="398"/>
                  </a:lnTo>
                  <a:lnTo>
                    <a:pt x="684" y="400"/>
                  </a:lnTo>
                  <a:lnTo>
                    <a:pt x="698" y="390"/>
                  </a:lnTo>
                  <a:lnTo>
                    <a:pt x="704" y="390"/>
                  </a:lnTo>
                  <a:lnTo>
                    <a:pt x="710" y="390"/>
                  </a:lnTo>
                  <a:lnTo>
                    <a:pt x="714" y="392"/>
                  </a:lnTo>
                  <a:lnTo>
                    <a:pt x="716" y="394"/>
                  </a:lnTo>
                  <a:lnTo>
                    <a:pt x="718" y="398"/>
                  </a:lnTo>
                  <a:lnTo>
                    <a:pt x="720" y="400"/>
                  </a:lnTo>
                  <a:lnTo>
                    <a:pt x="722" y="402"/>
                  </a:lnTo>
                  <a:lnTo>
                    <a:pt x="722" y="404"/>
                  </a:lnTo>
                  <a:lnTo>
                    <a:pt x="724" y="406"/>
                  </a:lnTo>
                  <a:lnTo>
                    <a:pt x="726" y="416"/>
                  </a:lnTo>
                  <a:lnTo>
                    <a:pt x="730" y="428"/>
                  </a:lnTo>
                  <a:lnTo>
                    <a:pt x="732" y="438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36" y="448"/>
                  </a:lnTo>
                  <a:lnTo>
                    <a:pt x="738" y="450"/>
                  </a:lnTo>
                  <a:lnTo>
                    <a:pt x="740" y="450"/>
                  </a:lnTo>
                  <a:lnTo>
                    <a:pt x="742" y="450"/>
                  </a:lnTo>
                  <a:lnTo>
                    <a:pt x="746" y="448"/>
                  </a:lnTo>
                  <a:lnTo>
                    <a:pt x="748" y="448"/>
                  </a:lnTo>
                  <a:lnTo>
                    <a:pt x="752" y="448"/>
                  </a:lnTo>
                  <a:lnTo>
                    <a:pt x="754" y="450"/>
                  </a:lnTo>
                  <a:lnTo>
                    <a:pt x="758" y="452"/>
                  </a:lnTo>
                  <a:lnTo>
                    <a:pt x="760" y="454"/>
                  </a:lnTo>
                  <a:lnTo>
                    <a:pt x="766" y="456"/>
                  </a:lnTo>
                  <a:lnTo>
                    <a:pt x="770" y="458"/>
                  </a:lnTo>
                  <a:lnTo>
                    <a:pt x="774" y="458"/>
                  </a:lnTo>
                  <a:lnTo>
                    <a:pt x="772" y="462"/>
                  </a:lnTo>
                  <a:lnTo>
                    <a:pt x="768" y="466"/>
                  </a:lnTo>
                  <a:lnTo>
                    <a:pt x="764" y="468"/>
                  </a:lnTo>
                  <a:lnTo>
                    <a:pt x="760" y="468"/>
                  </a:lnTo>
                  <a:lnTo>
                    <a:pt x="758" y="470"/>
                  </a:lnTo>
                  <a:lnTo>
                    <a:pt x="756" y="470"/>
                  </a:lnTo>
                  <a:lnTo>
                    <a:pt x="752" y="470"/>
                  </a:lnTo>
                  <a:lnTo>
                    <a:pt x="750" y="472"/>
                  </a:lnTo>
                  <a:lnTo>
                    <a:pt x="748" y="476"/>
                  </a:lnTo>
                  <a:lnTo>
                    <a:pt x="746" y="480"/>
                  </a:lnTo>
                  <a:lnTo>
                    <a:pt x="746" y="484"/>
                  </a:lnTo>
                  <a:lnTo>
                    <a:pt x="748" y="486"/>
                  </a:lnTo>
                  <a:lnTo>
                    <a:pt x="752" y="496"/>
                  </a:lnTo>
                  <a:lnTo>
                    <a:pt x="752" y="510"/>
                  </a:lnTo>
                  <a:lnTo>
                    <a:pt x="752" y="520"/>
                  </a:lnTo>
                  <a:lnTo>
                    <a:pt x="750" y="522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0" y="520"/>
                  </a:lnTo>
                  <a:lnTo>
                    <a:pt x="738" y="516"/>
                  </a:lnTo>
                  <a:lnTo>
                    <a:pt x="738" y="510"/>
                  </a:lnTo>
                  <a:lnTo>
                    <a:pt x="736" y="498"/>
                  </a:lnTo>
                  <a:lnTo>
                    <a:pt x="730" y="484"/>
                  </a:lnTo>
                  <a:lnTo>
                    <a:pt x="726" y="476"/>
                  </a:lnTo>
                  <a:lnTo>
                    <a:pt x="724" y="474"/>
                  </a:lnTo>
                  <a:lnTo>
                    <a:pt x="722" y="474"/>
                  </a:lnTo>
                  <a:lnTo>
                    <a:pt x="720" y="476"/>
                  </a:lnTo>
                  <a:lnTo>
                    <a:pt x="718" y="480"/>
                  </a:lnTo>
                  <a:lnTo>
                    <a:pt x="716" y="482"/>
                  </a:lnTo>
                  <a:lnTo>
                    <a:pt x="716" y="484"/>
                  </a:lnTo>
                  <a:lnTo>
                    <a:pt x="714" y="488"/>
                  </a:lnTo>
                  <a:lnTo>
                    <a:pt x="712" y="492"/>
                  </a:lnTo>
                  <a:lnTo>
                    <a:pt x="710" y="494"/>
                  </a:lnTo>
                  <a:lnTo>
                    <a:pt x="706" y="494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0"/>
                  </a:lnTo>
                  <a:lnTo>
                    <a:pt x="704" y="488"/>
                  </a:lnTo>
                  <a:lnTo>
                    <a:pt x="706" y="486"/>
                  </a:lnTo>
                  <a:lnTo>
                    <a:pt x="708" y="476"/>
                  </a:lnTo>
                  <a:lnTo>
                    <a:pt x="710" y="460"/>
                  </a:lnTo>
                  <a:lnTo>
                    <a:pt x="712" y="442"/>
                  </a:lnTo>
                  <a:lnTo>
                    <a:pt x="712" y="424"/>
                  </a:lnTo>
                  <a:lnTo>
                    <a:pt x="712" y="412"/>
                  </a:lnTo>
                  <a:lnTo>
                    <a:pt x="710" y="408"/>
                  </a:lnTo>
                  <a:lnTo>
                    <a:pt x="706" y="398"/>
                  </a:lnTo>
                  <a:lnTo>
                    <a:pt x="698" y="408"/>
                  </a:lnTo>
                  <a:lnTo>
                    <a:pt x="696" y="410"/>
                  </a:lnTo>
                  <a:lnTo>
                    <a:pt x="692" y="410"/>
                  </a:lnTo>
                  <a:lnTo>
                    <a:pt x="686" y="410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6"/>
                  </a:lnTo>
                  <a:lnTo>
                    <a:pt x="678" y="418"/>
                  </a:lnTo>
                  <a:lnTo>
                    <a:pt x="676" y="424"/>
                  </a:lnTo>
                  <a:lnTo>
                    <a:pt x="676" y="440"/>
                  </a:lnTo>
                  <a:lnTo>
                    <a:pt x="676" y="456"/>
                  </a:lnTo>
                  <a:lnTo>
                    <a:pt x="676" y="468"/>
                  </a:lnTo>
                  <a:lnTo>
                    <a:pt x="674" y="474"/>
                  </a:lnTo>
                  <a:lnTo>
                    <a:pt x="674" y="478"/>
                  </a:lnTo>
                  <a:lnTo>
                    <a:pt x="670" y="482"/>
                  </a:lnTo>
                  <a:lnTo>
                    <a:pt x="666" y="486"/>
                  </a:lnTo>
                  <a:lnTo>
                    <a:pt x="662" y="486"/>
                  </a:lnTo>
                  <a:lnTo>
                    <a:pt x="658" y="486"/>
                  </a:lnTo>
                  <a:lnTo>
                    <a:pt x="652" y="488"/>
                  </a:lnTo>
                  <a:lnTo>
                    <a:pt x="648" y="490"/>
                  </a:lnTo>
                  <a:lnTo>
                    <a:pt x="646" y="492"/>
                  </a:lnTo>
                  <a:lnTo>
                    <a:pt x="632" y="494"/>
                  </a:lnTo>
                  <a:lnTo>
                    <a:pt x="618" y="490"/>
                  </a:lnTo>
                  <a:lnTo>
                    <a:pt x="606" y="486"/>
                  </a:lnTo>
                  <a:lnTo>
                    <a:pt x="602" y="484"/>
                  </a:lnTo>
                  <a:lnTo>
                    <a:pt x="610" y="480"/>
                  </a:lnTo>
                  <a:lnTo>
                    <a:pt x="622" y="478"/>
                  </a:lnTo>
                  <a:lnTo>
                    <a:pt x="636" y="476"/>
                  </a:lnTo>
                  <a:lnTo>
                    <a:pt x="642" y="476"/>
                  </a:lnTo>
                  <a:lnTo>
                    <a:pt x="646" y="474"/>
                  </a:lnTo>
                  <a:lnTo>
                    <a:pt x="648" y="472"/>
                  </a:lnTo>
                  <a:lnTo>
                    <a:pt x="648" y="468"/>
                  </a:lnTo>
                  <a:lnTo>
                    <a:pt x="648" y="466"/>
                  </a:lnTo>
                  <a:lnTo>
                    <a:pt x="646" y="462"/>
                  </a:lnTo>
                  <a:lnTo>
                    <a:pt x="646" y="458"/>
                  </a:lnTo>
                  <a:lnTo>
                    <a:pt x="646" y="456"/>
                  </a:lnTo>
                  <a:lnTo>
                    <a:pt x="646" y="454"/>
                  </a:lnTo>
                  <a:lnTo>
                    <a:pt x="648" y="452"/>
                  </a:lnTo>
                  <a:lnTo>
                    <a:pt x="650" y="448"/>
                  </a:lnTo>
                  <a:lnTo>
                    <a:pt x="652" y="444"/>
                  </a:lnTo>
                  <a:lnTo>
                    <a:pt x="656" y="440"/>
                  </a:lnTo>
                  <a:lnTo>
                    <a:pt x="660" y="434"/>
                  </a:lnTo>
                  <a:lnTo>
                    <a:pt x="662" y="430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8" y="422"/>
                  </a:lnTo>
                  <a:lnTo>
                    <a:pt x="668" y="418"/>
                  </a:lnTo>
                  <a:lnTo>
                    <a:pt x="668" y="416"/>
                  </a:lnTo>
                  <a:lnTo>
                    <a:pt x="666" y="416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2" y="414"/>
                  </a:lnTo>
                  <a:lnTo>
                    <a:pt x="660" y="412"/>
                  </a:lnTo>
                  <a:lnTo>
                    <a:pt x="658" y="412"/>
                  </a:lnTo>
                  <a:lnTo>
                    <a:pt x="656" y="410"/>
                  </a:lnTo>
                  <a:lnTo>
                    <a:pt x="656" y="408"/>
                  </a:lnTo>
                  <a:lnTo>
                    <a:pt x="656" y="400"/>
                  </a:lnTo>
                  <a:lnTo>
                    <a:pt x="656" y="384"/>
                  </a:lnTo>
                  <a:lnTo>
                    <a:pt x="656" y="368"/>
                  </a:lnTo>
                  <a:lnTo>
                    <a:pt x="656" y="354"/>
                  </a:lnTo>
                  <a:lnTo>
                    <a:pt x="656" y="348"/>
                  </a:lnTo>
                  <a:lnTo>
                    <a:pt x="658" y="342"/>
                  </a:lnTo>
                  <a:lnTo>
                    <a:pt x="658" y="336"/>
                  </a:lnTo>
                  <a:lnTo>
                    <a:pt x="656" y="330"/>
                  </a:lnTo>
                  <a:lnTo>
                    <a:pt x="654" y="324"/>
                  </a:lnTo>
                  <a:lnTo>
                    <a:pt x="652" y="320"/>
                  </a:lnTo>
                  <a:lnTo>
                    <a:pt x="650" y="318"/>
                  </a:lnTo>
                  <a:lnTo>
                    <a:pt x="650" y="292"/>
                  </a:lnTo>
                  <a:lnTo>
                    <a:pt x="656" y="286"/>
                  </a:lnTo>
                  <a:lnTo>
                    <a:pt x="658" y="274"/>
                  </a:lnTo>
                  <a:lnTo>
                    <a:pt x="670" y="262"/>
                  </a:lnTo>
                  <a:lnTo>
                    <a:pt x="672" y="258"/>
                  </a:lnTo>
                  <a:lnTo>
                    <a:pt x="670" y="256"/>
                  </a:lnTo>
                  <a:lnTo>
                    <a:pt x="666" y="252"/>
                  </a:lnTo>
                  <a:lnTo>
                    <a:pt x="664" y="250"/>
                  </a:lnTo>
                  <a:lnTo>
                    <a:pt x="660" y="250"/>
                  </a:lnTo>
                  <a:lnTo>
                    <a:pt x="660" y="248"/>
                  </a:lnTo>
                  <a:lnTo>
                    <a:pt x="634" y="252"/>
                  </a:lnTo>
                  <a:lnTo>
                    <a:pt x="630" y="246"/>
                  </a:lnTo>
                  <a:lnTo>
                    <a:pt x="620" y="250"/>
                  </a:lnTo>
                  <a:lnTo>
                    <a:pt x="614" y="258"/>
                  </a:lnTo>
                  <a:lnTo>
                    <a:pt x="610" y="268"/>
                  </a:lnTo>
                  <a:lnTo>
                    <a:pt x="610" y="278"/>
                  </a:lnTo>
                  <a:lnTo>
                    <a:pt x="610" y="280"/>
                  </a:lnTo>
                  <a:lnTo>
                    <a:pt x="608" y="286"/>
                  </a:lnTo>
                  <a:lnTo>
                    <a:pt x="604" y="292"/>
                  </a:lnTo>
                  <a:lnTo>
                    <a:pt x="602" y="296"/>
                  </a:lnTo>
                  <a:lnTo>
                    <a:pt x="598" y="300"/>
                  </a:lnTo>
                  <a:lnTo>
                    <a:pt x="594" y="302"/>
                  </a:lnTo>
                  <a:lnTo>
                    <a:pt x="592" y="304"/>
                  </a:lnTo>
                  <a:lnTo>
                    <a:pt x="584" y="316"/>
                  </a:lnTo>
                  <a:lnTo>
                    <a:pt x="580" y="332"/>
                  </a:lnTo>
                  <a:lnTo>
                    <a:pt x="580" y="350"/>
                  </a:lnTo>
                  <a:lnTo>
                    <a:pt x="582" y="364"/>
                  </a:lnTo>
                  <a:lnTo>
                    <a:pt x="582" y="370"/>
                  </a:lnTo>
                  <a:lnTo>
                    <a:pt x="584" y="374"/>
                  </a:lnTo>
                  <a:lnTo>
                    <a:pt x="586" y="376"/>
                  </a:lnTo>
                  <a:lnTo>
                    <a:pt x="586" y="382"/>
                  </a:lnTo>
                  <a:lnTo>
                    <a:pt x="588" y="386"/>
                  </a:lnTo>
                  <a:lnTo>
                    <a:pt x="590" y="392"/>
                  </a:lnTo>
                  <a:lnTo>
                    <a:pt x="590" y="396"/>
                  </a:lnTo>
                  <a:lnTo>
                    <a:pt x="590" y="400"/>
                  </a:lnTo>
                  <a:lnTo>
                    <a:pt x="588" y="402"/>
                  </a:lnTo>
                  <a:lnTo>
                    <a:pt x="586" y="404"/>
                  </a:lnTo>
                  <a:lnTo>
                    <a:pt x="584" y="404"/>
                  </a:lnTo>
                  <a:lnTo>
                    <a:pt x="552" y="374"/>
                  </a:lnTo>
                  <a:lnTo>
                    <a:pt x="516" y="370"/>
                  </a:lnTo>
                  <a:lnTo>
                    <a:pt x="512" y="380"/>
                  </a:lnTo>
                  <a:lnTo>
                    <a:pt x="516" y="388"/>
                  </a:lnTo>
                  <a:lnTo>
                    <a:pt x="516" y="404"/>
                  </a:lnTo>
                  <a:lnTo>
                    <a:pt x="494" y="420"/>
                  </a:lnTo>
                  <a:lnTo>
                    <a:pt x="496" y="410"/>
                  </a:lnTo>
                  <a:lnTo>
                    <a:pt x="496" y="402"/>
                  </a:lnTo>
                  <a:lnTo>
                    <a:pt x="498" y="398"/>
                  </a:lnTo>
                  <a:lnTo>
                    <a:pt x="498" y="396"/>
                  </a:lnTo>
                  <a:lnTo>
                    <a:pt x="490" y="396"/>
                  </a:lnTo>
                  <a:lnTo>
                    <a:pt x="482" y="404"/>
                  </a:lnTo>
                  <a:lnTo>
                    <a:pt x="478" y="414"/>
                  </a:lnTo>
                  <a:lnTo>
                    <a:pt x="456" y="412"/>
                  </a:lnTo>
                  <a:lnTo>
                    <a:pt x="448" y="412"/>
                  </a:lnTo>
                  <a:lnTo>
                    <a:pt x="442" y="414"/>
                  </a:lnTo>
                  <a:lnTo>
                    <a:pt x="438" y="416"/>
                  </a:lnTo>
                  <a:lnTo>
                    <a:pt x="434" y="418"/>
                  </a:lnTo>
                  <a:lnTo>
                    <a:pt x="432" y="420"/>
                  </a:lnTo>
                  <a:lnTo>
                    <a:pt x="432" y="400"/>
                  </a:lnTo>
                  <a:lnTo>
                    <a:pt x="426" y="400"/>
                  </a:lnTo>
                  <a:lnTo>
                    <a:pt x="420" y="404"/>
                  </a:lnTo>
                  <a:lnTo>
                    <a:pt x="410" y="410"/>
                  </a:lnTo>
                  <a:lnTo>
                    <a:pt x="400" y="416"/>
                  </a:lnTo>
                  <a:lnTo>
                    <a:pt x="392" y="420"/>
                  </a:lnTo>
                  <a:lnTo>
                    <a:pt x="390" y="422"/>
                  </a:lnTo>
                  <a:lnTo>
                    <a:pt x="372" y="428"/>
                  </a:lnTo>
                  <a:lnTo>
                    <a:pt x="360" y="436"/>
                  </a:lnTo>
                  <a:lnTo>
                    <a:pt x="352" y="448"/>
                  </a:lnTo>
                  <a:lnTo>
                    <a:pt x="350" y="456"/>
                  </a:lnTo>
                  <a:lnTo>
                    <a:pt x="350" y="458"/>
                  </a:lnTo>
                  <a:lnTo>
                    <a:pt x="348" y="466"/>
                  </a:lnTo>
                  <a:lnTo>
                    <a:pt x="348" y="470"/>
                  </a:lnTo>
                  <a:lnTo>
                    <a:pt x="346" y="470"/>
                  </a:lnTo>
                  <a:lnTo>
                    <a:pt x="344" y="472"/>
                  </a:lnTo>
                  <a:lnTo>
                    <a:pt x="342" y="470"/>
                  </a:lnTo>
                  <a:lnTo>
                    <a:pt x="340" y="470"/>
                  </a:lnTo>
                  <a:lnTo>
                    <a:pt x="340" y="468"/>
                  </a:lnTo>
                  <a:lnTo>
                    <a:pt x="338" y="466"/>
                  </a:lnTo>
                  <a:lnTo>
                    <a:pt x="324" y="460"/>
                  </a:lnTo>
                  <a:lnTo>
                    <a:pt x="324" y="446"/>
                  </a:lnTo>
                  <a:lnTo>
                    <a:pt x="330" y="440"/>
                  </a:lnTo>
                  <a:lnTo>
                    <a:pt x="334" y="436"/>
                  </a:lnTo>
                  <a:lnTo>
                    <a:pt x="336" y="432"/>
                  </a:lnTo>
                  <a:lnTo>
                    <a:pt x="336" y="428"/>
                  </a:lnTo>
                  <a:lnTo>
                    <a:pt x="336" y="426"/>
                  </a:lnTo>
                  <a:lnTo>
                    <a:pt x="336" y="424"/>
                  </a:lnTo>
                  <a:lnTo>
                    <a:pt x="334" y="424"/>
                  </a:lnTo>
                  <a:lnTo>
                    <a:pt x="334" y="418"/>
                  </a:lnTo>
                  <a:lnTo>
                    <a:pt x="330" y="414"/>
                  </a:lnTo>
                  <a:lnTo>
                    <a:pt x="328" y="410"/>
                  </a:lnTo>
                  <a:lnTo>
                    <a:pt x="322" y="408"/>
                  </a:lnTo>
                  <a:lnTo>
                    <a:pt x="318" y="406"/>
                  </a:lnTo>
                  <a:lnTo>
                    <a:pt x="314" y="404"/>
                  </a:lnTo>
                  <a:lnTo>
                    <a:pt x="310" y="404"/>
                  </a:lnTo>
                  <a:lnTo>
                    <a:pt x="308" y="404"/>
                  </a:lnTo>
                  <a:lnTo>
                    <a:pt x="306" y="404"/>
                  </a:lnTo>
                  <a:lnTo>
                    <a:pt x="304" y="406"/>
                  </a:lnTo>
                  <a:lnTo>
                    <a:pt x="300" y="406"/>
                  </a:lnTo>
                  <a:lnTo>
                    <a:pt x="296" y="408"/>
                  </a:lnTo>
                  <a:lnTo>
                    <a:pt x="292" y="408"/>
                  </a:lnTo>
                  <a:lnTo>
                    <a:pt x="290" y="408"/>
                  </a:lnTo>
                  <a:lnTo>
                    <a:pt x="288" y="408"/>
                  </a:lnTo>
                  <a:lnTo>
                    <a:pt x="300" y="416"/>
                  </a:lnTo>
                  <a:lnTo>
                    <a:pt x="300" y="440"/>
                  </a:lnTo>
                  <a:lnTo>
                    <a:pt x="300" y="454"/>
                  </a:lnTo>
                  <a:lnTo>
                    <a:pt x="302" y="454"/>
                  </a:lnTo>
                  <a:lnTo>
                    <a:pt x="302" y="456"/>
                  </a:lnTo>
                  <a:lnTo>
                    <a:pt x="304" y="460"/>
                  </a:lnTo>
                  <a:lnTo>
                    <a:pt x="306" y="462"/>
                  </a:lnTo>
                  <a:lnTo>
                    <a:pt x="306" y="464"/>
                  </a:lnTo>
                  <a:lnTo>
                    <a:pt x="308" y="466"/>
                  </a:lnTo>
                  <a:lnTo>
                    <a:pt x="306" y="476"/>
                  </a:lnTo>
                  <a:lnTo>
                    <a:pt x="306" y="482"/>
                  </a:lnTo>
                  <a:lnTo>
                    <a:pt x="304" y="486"/>
                  </a:lnTo>
                  <a:lnTo>
                    <a:pt x="302" y="490"/>
                  </a:lnTo>
                  <a:lnTo>
                    <a:pt x="292" y="486"/>
                  </a:lnTo>
                  <a:lnTo>
                    <a:pt x="284" y="480"/>
                  </a:lnTo>
                  <a:lnTo>
                    <a:pt x="278" y="480"/>
                  </a:lnTo>
                  <a:lnTo>
                    <a:pt x="262" y="498"/>
                  </a:lnTo>
                  <a:lnTo>
                    <a:pt x="246" y="510"/>
                  </a:lnTo>
                  <a:lnTo>
                    <a:pt x="244" y="514"/>
                  </a:lnTo>
                  <a:lnTo>
                    <a:pt x="244" y="518"/>
                  </a:lnTo>
                  <a:lnTo>
                    <a:pt x="248" y="522"/>
                  </a:lnTo>
                  <a:lnTo>
                    <a:pt x="250" y="524"/>
                  </a:lnTo>
                  <a:lnTo>
                    <a:pt x="254" y="528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6" y="538"/>
                  </a:lnTo>
                  <a:lnTo>
                    <a:pt x="232" y="540"/>
                  </a:lnTo>
                  <a:lnTo>
                    <a:pt x="220" y="526"/>
                  </a:lnTo>
                  <a:lnTo>
                    <a:pt x="216" y="514"/>
                  </a:lnTo>
                  <a:lnTo>
                    <a:pt x="206" y="508"/>
                  </a:lnTo>
                  <a:lnTo>
                    <a:pt x="202" y="518"/>
                  </a:lnTo>
                  <a:lnTo>
                    <a:pt x="208" y="534"/>
                  </a:lnTo>
                  <a:lnTo>
                    <a:pt x="218" y="554"/>
                  </a:lnTo>
                  <a:lnTo>
                    <a:pt x="218" y="558"/>
                  </a:lnTo>
                  <a:lnTo>
                    <a:pt x="216" y="560"/>
                  </a:lnTo>
                  <a:lnTo>
                    <a:pt x="216" y="562"/>
                  </a:lnTo>
                  <a:lnTo>
                    <a:pt x="212" y="562"/>
                  </a:lnTo>
                  <a:lnTo>
                    <a:pt x="210" y="560"/>
                  </a:lnTo>
                  <a:lnTo>
                    <a:pt x="208" y="560"/>
                  </a:lnTo>
                  <a:lnTo>
                    <a:pt x="198" y="548"/>
                  </a:lnTo>
                  <a:lnTo>
                    <a:pt x="182" y="540"/>
                  </a:lnTo>
                  <a:lnTo>
                    <a:pt x="182" y="536"/>
                  </a:lnTo>
                  <a:lnTo>
                    <a:pt x="182" y="532"/>
                  </a:lnTo>
                  <a:lnTo>
                    <a:pt x="182" y="528"/>
                  </a:lnTo>
                  <a:lnTo>
                    <a:pt x="182" y="524"/>
                  </a:lnTo>
                  <a:lnTo>
                    <a:pt x="184" y="520"/>
                  </a:lnTo>
                  <a:lnTo>
                    <a:pt x="186" y="518"/>
                  </a:lnTo>
                  <a:lnTo>
                    <a:pt x="186" y="514"/>
                  </a:lnTo>
                  <a:lnTo>
                    <a:pt x="186" y="510"/>
                  </a:lnTo>
                  <a:lnTo>
                    <a:pt x="186" y="508"/>
                  </a:lnTo>
                  <a:lnTo>
                    <a:pt x="186" y="504"/>
                  </a:lnTo>
                  <a:lnTo>
                    <a:pt x="162" y="484"/>
                  </a:lnTo>
                  <a:lnTo>
                    <a:pt x="156" y="468"/>
                  </a:lnTo>
                  <a:lnTo>
                    <a:pt x="176" y="476"/>
                  </a:lnTo>
                  <a:lnTo>
                    <a:pt x="182" y="482"/>
                  </a:lnTo>
                  <a:lnTo>
                    <a:pt x="198" y="488"/>
                  </a:lnTo>
                  <a:lnTo>
                    <a:pt x="210" y="498"/>
                  </a:lnTo>
                  <a:lnTo>
                    <a:pt x="220" y="502"/>
                  </a:lnTo>
                  <a:lnTo>
                    <a:pt x="232" y="500"/>
                  </a:lnTo>
                  <a:lnTo>
                    <a:pt x="242" y="496"/>
                  </a:lnTo>
                  <a:lnTo>
                    <a:pt x="246" y="494"/>
                  </a:lnTo>
                  <a:lnTo>
                    <a:pt x="258" y="480"/>
                  </a:lnTo>
                  <a:lnTo>
                    <a:pt x="266" y="466"/>
                  </a:lnTo>
                  <a:lnTo>
                    <a:pt x="268" y="452"/>
                  </a:lnTo>
                  <a:lnTo>
                    <a:pt x="268" y="446"/>
                  </a:lnTo>
                  <a:lnTo>
                    <a:pt x="266" y="442"/>
                  </a:lnTo>
                  <a:lnTo>
                    <a:pt x="262" y="438"/>
                  </a:lnTo>
                  <a:lnTo>
                    <a:pt x="256" y="436"/>
                  </a:lnTo>
                  <a:lnTo>
                    <a:pt x="252" y="432"/>
                  </a:lnTo>
                  <a:lnTo>
                    <a:pt x="246" y="432"/>
                  </a:lnTo>
                  <a:lnTo>
                    <a:pt x="242" y="430"/>
                  </a:lnTo>
                  <a:lnTo>
                    <a:pt x="238" y="430"/>
                  </a:lnTo>
                  <a:lnTo>
                    <a:pt x="236" y="428"/>
                  </a:lnTo>
                  <a:lnTo>
                    <a:pt x="230" y="412"/>
                  </a:lnTo>
                  <a:lnTo>
                    <a:pt x="218" y="396"/>
                  </a:lnTo>
                  <a:lnTo>
                    <a:pt x="204" y="388"/>
                  </a:lnTo>
                  <a:lnTo>
                    <a:pt x="190" y="384"/>
                  </a:lnTo>
                  <a:lnTo>
                    <a:pt x="176" y="382"/>
                  </a:lnTo>
                  <a:lnTo>
                    <a:pt x="168" y="382"/>
                  </a:lnTo>
                  <a:lnTo>
                    <a:pt x="164" y="382"/>
                  </a:lnTo>
                  <a:lnTo>
                    <a:pt x="162" y="380"/>
                  </a:lnTo>
                  <a:lnTo>
                    <a:pt x="160" y="376"/>
                  </a:lnTo>
                  <a:lnTo>
                    <a:pt x="156" y="374"/>
                  </a:lnTo>
                  <a:lnTo>
                    <a:pt x="154" y="372"/>
                  </a:lnTo>
                  <a:lnTo>
                    <a:pt x="150" y="372"/>
                  </a:lnTo>
                  <a:lnTo>
                    <a:pt x="150" y="370"/>
                  </a:lnTo>
                  <a:lnTo>
                    <a:pt x="152" y="364"/>
                  </a:lnTo>
                  <a:lnTo>
                    <a:pt x="162" y="368"/>
                  </a:lnTo>
                  <a:lnTo>
                    <a:pt x="168" y="364"/>
                  </a:lnTo>
                  <a:lnTo>
                    <a:pt x="148" y="354"/>
                  </a:lnTo>
                  <a:lnTo>
                    <a:pt x="140" y="364"/>
                  </a:lnTo>
                  <a:lnTo>
                    <a:pt x="132" y="364"/>
                  </a:lnTo>
                  <a:lnTo>
                    <a:pt x="132" y="370"/>
                  </a:lnTo>
                  <a:lnTo>
                    <a:pt x="130" y="374"/>
                  </a:lnTo>
                  <a:lnTo>
                    <a:pt x="128" y="378"/>
                  </a:lnTo>
                  <a:lnTo>
                    <a:pt x="124" y="380"/>
                  </a:lnTo>
                  <a:lnTo>
                    <a:pt x="122" y="382"/>
                  </a:lnTo>
                  <a:lnTo>
                    <a:pt x="120" y="384"/>
                  </a:lnTo>
                  <a:lnTo>
                    <a:pt x="118" y="384"/>
                  </a:lnTo>
                  <a:lnTo>
                    <a:pt x="110" y="402"/>
                  </a:lnTo>
                  <a:lnTo>
                    <a:pt x="110" y="420"/>
                  </a:lnTo>
                  <a:lnTo>
                    <a:pt x="130" y="440"/>
                  </a:lnTo>
                  <a:lnTo>
                    <a:pt x="130" y="470"/>
                  </a:lnTo>
                  <a:lnTo>
                    <a:pt x="118" y="484"/>
                  </a:lnTo>
                  <a:lnTo>
                    <a:pt x="126" y="502"/>
                  </a:lnTo>
                  <a:lnTo>
                    <a:pt x="122" y="556"/>
                  </a:lnTo>
                  <a:lnTo>
                    <a:pt x="122" y="562"/>
                  </a:lnTo>
                  <a:lnTo>
                    <a:pt x="122" y="568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6"/>
                  </a:lnTo>
                  <a:lnTo>
                    <a:pt x="132" y="592"/>
                  </a:lnTo>
                  <a:lnTo>
                    <a:pt x="134" y="606"/>
                  </a:lnTo>
                  <a:lnTo>
                    <a:pt x="132" y="614"/>
                  </a:lnTo>
                  <a:lnTo>
                    <a:pt x="130" y="616"/>
                  </a:lnTo>
                  <a:lnTo>
                    <a:pt x="96" y="650"/>
                  </a:lnTo>
                  <a:lnTo>
                    <a:pt x="100" y="654"/>
                  </a:lnTo>
                  <a:lnTo>
                    <a:pt x="106" y="658"/>
                  </a:lnTo>
                  <a:lnTo>
                    <a:pt x="110" y="660"/>
                  </a:lnTo>
                  <a:lnTo>
                    <a:pt x="116" y="662"/>
                  </a:lnTo>
                  <a:lnTo>
                    <a:pt x="122" y="662"/>
                  </a:lnTo>
                  <a:lnTo>
                    <a:pt x="124" y="662"/>
                  </a:lnTo>
                  <a:lnTo>
                    <a:pt x="126" y="662"/>
                  </a:lnTo>
                  <a:lnTo>
                    <a:pt x="122" y="662"/>
                  </a:lnTo>
                  <a:lnTo>
                    <a:pt x="118" y="664"/>
                  </a:lnTo>
                  <a:lnTo>
                    <a:pt x="114" y="666"/>
                  </a:lnTo>
                  <a:lnTo>
                    <a:pt x="112" y="668"/>
                  </a:lnTo>
                  <a:lnTo>
                    <a:pt x="110" y="668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2"/>
                  </a:lnTo>
                  <a:lnTo>
                    <a:pt x="90" y="674"/>
                  </a:lnTo>
                  <a:lnTo>
                    <a:pt x="86" y="676"/>
                  </a:lnTo>
                  <a:lnTo>
                    <a:pt x="84" y="678"/>
                  </a:lnTo>
                  <a:lnTo>
                    <a:pt x="78" y="674"/>
                  </a:lnTo>
                  <a:lnTo>
                    <a:pt x="68" y="672"/>
                  </a:lnTo>
                  <a:lnTo>
                    <a:pt x="60" y="672"/>
                  </a:lnTo>
                  <a:lnTo>
                    <a:pt x="54" y="674"/>
                  </a:lnTo>
                  <a:lnTo>
                    <a:pt x="50" y="678"/>
                  </a:lnTo>
                  <a:lnTo>
                    <a:pt x="46" y="680"/>
                  </a:lnTo>
                  <a:lnTo>
                    <a:pt x="44" y="682"/>
                  </a:lnTo>
                  <a:lnTo>
                    <a:pt x="44" y="684"/>
                  </a:lnTo>
                  <a:lnTo>
                    <a:pt x="42" y="686"/>
                  </a:lnTo>
                  <a:lnTo>
                    <a:pt x="40" y="690"/>
                  </a:lnTo>
                  <a:lnTo>
                    <a:pt x="40" y="694"/>
                  </a:lnTo>
                  <a:lnTo>
                    <a:pt x="40" y="698"/>
                  </a:lnTo>
                  <a:lnTo>
                    <a:pt x="40" y="702"/>
                  </a:lnTo>
                  <a:lnTo>
                    <a:pt x="40" y="704"/>
                  </a:lnTo>
                  <a:lnTo>
                    <a:pt x="40" y="706"/>
                  </a:lnTo>
                  <a:lnTo>
                    <a:pt x="46" y="710"/>
                  </a:lnTo>
                  <a:lnTo>
                    <a:pt x="48" y="720"/>
                  </a:lnTo>
                  <a:lnTo>
                    <a:pt x="48" y="726"/>
                  </a:lnTo>
                  <a:lnTo>
                    <a:pt x="48" y="730"/>
                  </a:lnTo>
                  <a:lnTo>
                    <a:pt x="46" y="734"/>
                  </a:lnTo>
                  <a:lnTo>
                    <a:pt x="46" y="736"/>
                  </a:lnTo>
                  <a:lnTo>
                    <a:pt x="44" y="738"/>
                  </a:lnTo>
                  <a:lnTo>
                    <a:pt x="42" y="738"/>
                  </a:lnTo>
                  <a:lnTo>
                    <a:pt x="38" y="736"/>
                  </a:lnTo>
                  <a:lnTo>
                    <a:pt x="34" y="734"/>
                  </a:lnTo>
                  <a:lnTo>
                    <a:pt x="30" y="732"/>
                  </a:lnTo>
                  <a:lnTo>
                    <a:pt x="30" y="730"/>
                  </a:lnTo>
                  <a:lnTo>
                    <a:pt x="28" y="730"/>
                  </a:lnTo>
                  <a:lnTo>
                    <a:pt x="20" y="722"/>
                  </a:lnTo>
                  <a:lnTo>
                    <a:pt x="8" y="736"/>
                  </a:lnTo>
                  <a:lnTo>
                    <a:pt x="4" y="738"/>
                  </a:lnTo>
                  <a:lnTo>
                    <a:pt x="4" y="744"/>
                  </a:lnTo>
                  <a:lnTo>
                    <a:pt x="2" y="750"/>
                  </a:lnTo>
                  <a:lnTo>
                    <a:pt x="2" y="756"/>
                  </a:lnTo>
                  <a:lnTo>
                    <a:pt x="0" y="764"/>
                  </a:lnTo>
                  <a:lnTo>
                    <a:pt x="0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8" y="782"/>
                  </a:lnTo>
                  <a:lnTo>
                    <a:pt x="14" y="782"/>
                  </a:lnTo>
                  <a:lnTo>
                    <a:pt x="18" y="782"/>
                  </a:lnTo>
                  <a:lnTo>
                    <a:pt x="20" y="780"/>
                  </a:lnTo>
                  <a:lnTo>
                    <a:pt x="22" y="780"/>
                  </a:lnTo>
                  <a:lnTo>
                    <a:pt x="22" y="782"/>
                  </a:lnTo>
                  <a:lnTo>
                    <a:pt x="24" y="784"/>
                  </a:lnTo>
                  <a:lnTo>
                    <a:pt x="26" y="786"/>
                  </a:lnTo>
                  <a:lnTo>
                    <a:pt x="30" y="788"/>
                  </a:lnTo>
                  <a:lnTo>
                    <a:pt x="32" y="790"/>
                  </a:lnTo>
                  <a:lnTo>
                    <a:pt x="34" y="792"/>
                  </a:lnTo>
                  <a:lnTo>
                    <a:pt x="36" y="796"/>
                  </a:lnTo>
                  <a:lnTo>
                    <a:pt x="38" y="802"/>
                  </a:lnTo>
                  <a:lnTo>
                    <a:pt x="40" y="806"/>
                  </a:lnTo>
                  <a:lnTo>
                    <a:pt x="42" y="810"/>
                  </a:lnTo>
                  <a:lnTo>
                    <a:pt x="44" y="814"/>
                  </a:lnTo>
                  <a:lnTo>
                    <a:pt x="46" y="820"/>
                  </a:lnTo>
                  <a:lnTo>
                    <a:pt x="44" y="824"/>
                  </a:lnTo>
                  <a:lnTo>
                    <a:pt x="42" y="828"/>
                  </a:lnTo>
                  <a:lnTo>
                    <a:pt x="40" y="830"/>
                  </a:lnTo>
                  <a:lnTo>
                    <a:pt x="38" y="832"/>
                  </a:lnTo>
                  <a:lnTo>
                    <a:pt x="36" y="832"/>
                  </a:lnTo>
                  <a:lnTo>
                    <a:pt x="40" y="834"/>
                  </a:lnTo>
                  <a:lnTo>
                    <a:pt x="42" y="838"/>
                  </a:lnTo>
                  <a:lnTo>
                    <a:pt x="46" y="842"/>
                  </a:lnTo>
                  <a:lnTo>
                    <a:pt x="50" y="846"/>
                  </a:lnTo>
                  <a:lnTo>
                    <a:pt x="52" y="852"/>
                  </a:lnTo>
                  <a:lnTo>
                    <a:pt x="54" y="856"/>
                  </a:lnTo>
                  <a:lnTo>
                    <a:pt x="56" y="858"/>
                  </a:lnTo>
                  <a:lnTo>
                    <a:pt x="56" y="860"/>
                  </a:lnTo>
                  <a:lnTo>
                    <a:pt x="58" y="866"/>
                  </a:lnTo>
                  <a:lnTo>
                    <a:pt x="60" y="872"/>
                  </a:lnTo>
                  <a:lnTo>
                    <a:pt x="62" y="874"/>
                  </a:lnTo>
                  <a:lnTo>
                    <a:pt x="62" y="876"/>
                  </a:lnTo>
                  <a:lnTo>
                    <a:pt x="60" y="878"/>
                  </a:lnTo>
                  <a:lnTo>
                    <a:pt x="38" y="892"/>
                  </a:lnTo>
                  <a:lnTo>
                    <a:pt x="38" y="894"/>
                  </a:lnTo>
                  <a:lnTo>
                    <a:pt x="36" y="894"/>
                  </a:lnTo>
                  <a:lnTo>
                    <a:pt x="34" y="894"/>
                  </a:lnTo>
                  <a:lnTo>
                    <a:pt x="32" y="892"/>
                  </a:lnTo>
                  <a:lnTo>
                    <a:pt x="32" y="894"/>
                  </a:lnTo>
                  <a:lnTo>
                    <a:pt x="30" y="898"/>
                  </a:lnTo>
                  <a:lnTo>
                    <a:pt x="28" y="902"/>
                  </a:lnTo>
                  <a:lnTo>
                    <a:pt x="30" y="906"/>
                  </a:lnTo>
                  <a:lnTo>
                    <a:pt x="30" y="908"/>
                  </a:lnTo>
                  <a:lnTo>
                    <a:pt x="32" y="908"/>
                  </a:lnTo>
                  <a:lnTo>
                    <a:pt x="28" y="908"/>
                  </a:lnTo>
                  <a:lnTo>
                    <a:pt x="26" y="910"/>
                  </a:lnTo>
                  <a:lnTo>
                    <a:pt x="24" y="910"/>
                  </a:lnTo>
                  <a:lnTo>
                    <a:pt x="22" y="912"/>
                  </a:lnTo>
                  <a:lnTo>
                    <a:pt x="28" y="918"/>
                  </a:lnTo>
                  <a:lnTo>
                    <a:pt x="30" y="916"/>
                  </a:lnTo>
                  <a:lnTo>
                    <a:pt x="34" y="914"/>
                  </a:lnTo>
                  <a:lnTo>
                    <a:pt x="40" y="914"/>
                  </a:lnTo>
                  <a:lnTo>
                    <a:pt x="46" y="914"/>
                  </a:lnTo>
                  <a:lnTo>
                    <a:pt x="50" y="914"/>
                  </a:lnTo>
                  <a:lnTo>
                    <a:pt x="56" y="916"/>
                  </a:lnTo>
                  <a:lnTo>
                    <a:pt x="58" y="916"/>
                  </a:lnTo>
                  <a:lnTo>
                    <a:pt x="60" y="918"/>
                  </a:lnTo>
                  <a:lnTo>
                    <a:pt x="64" y="918"/>
                  </a:lnTo>
                  <a:lnTo>
                    <a:pt x="68" y="918"/>
                  </a:lnTo>
                  <a:lnTo>
                    <a:pt x="74" y="918"/>
                  </a:lnTo>
                  <a:lnTo>
                    <a:pt x="76" y="916"/>
                  </a:lnTo>
                  <a:lnTo>
                    <a:pt x="78" y="916"/>
                  </a:lnTo>
                  <a:lnTo>
                    <a:pt x="80" y="912"/>
                  </a:lnTo>
                  <a:lnTo>
                    <a:pt x="84" y="914"/>
                  </a:lnTo>
                  <a:lnTo>
                    <a:pt x="88" y="916"/>
                  </a:lnTo>
                  <a:lnTo>
                    <a:pt x="92" y="918"/>
                  </a:lnTo>
                  <a:lnTo>
                    <a:pt x="96" y="922"/>
                  </a:lnTo>
                  <a:lnTo>
                    <a:pt x="100" y="926"/>
                  </a:lnTo>
                  <a:lnTo>
                    <a:pt x="100" y="928"/>
                  </a:lnTo>
                  <a:lnTo>
                    <a:pt x="102" y="930"/>
                  </a:lnTo>
                  <a:lnTo>
                    <a:pt x="104" y="934"/>
                  </a:lnTo>
                  <a:lnTo>
                    <a:pt x="106" y="940"/>
                  </a:lnTo>
                  <a:lnTo>
                    <a:pt x="106" y="946"/>
                  </a:lnTo>
                  <a:lnTo>
                    <a:pt x="106" y="952"/>
                  </a:lnTo>
                  <a:lnTo>
                    <a:pt x="104" y="960"/>
                  </a:lnTo>
                  <a:lnTo>
                    <a:pt x="104" y="966"/>
                  </a:lnTo>
                  <a:lnTo>
                    <a:pt x="104" y="970"/>
                  </a:lnTo>
                  <a:lnTo>
                    <a:pt x="106" y="972"/>
                  </a:lnTo>
                  <a:lnTo>
                    <a:pt x="108" y="974"/>
                  </a:lnTo>
                  <a:lnTo>
                    <a:pt x="110" y="976"/>
                  </a:lnTo>
                  <a:lnTo>
                    <a:pt x="112" y="972"/>
                  </a:lnTo>
                  <a:lnTo>
                    <a:pt x="114" y="970"/>
                  </a:lnTo>
                  <a:lnTo>
                    <a:pt x="116" y="970"/>
                  </a:lnTo>
                  <a:lnTo>
                    <a:pt x="120" y="968"/>
                  </a:lnTo>
                  <a:lnTo>
                    <a:pt x="124" y="966"/>
                  </a:lnTo>
                  <a:lnTo>
                    <a:pt x="128" y="966"/>
                  </a:lnTo>
                  <a:lnTo>
                    <a:pt x="130" y="966"/>
                  </a:lnTo>
                  <a:lnTo>
                    <a:pt x="140" y="964"/>
                  </a:lnTo>
                  <a:lnTo>
                    <a:pt x="150" y="968"/>
                  </a:lnTo>
                  <a:lnTo>
                    <a:pt x="158" y="972"/>
                  </a:lnTo>
                  <a:lnTo>
                    <a:pt x="162" y="974"/>
                  </a:lnTo>
                  <a:lnTo>
                    <a:pt x="158" y="976"/>
                  </a:lnTo>
                  <a:lnTo>
                    <a:pt x="164" y="976"/>
                  </a:lnTo>
                  <a:lnTo>
                    <a:pt x="170" y="974"/>
                  </a:lnTo>
                  <a:lnTo>
                    <a:pt x="174" y="974"/>
                  </a:lnTo>
                  <a:lnTo>
                    <a:pt x="176" y="976"/>
                  </a:lnTo>
                  <a:lnTo>
                    <a:pt x="180" y="976"/>
                  </a:lnTo>
                  <a:lnTo>
                    <a:pt x="180" y="978"/>
                  </a:lnTo>
                  <a:lnTo>
                    <a:pt x="182" y="978"/>
                  </a:lnTo>
                  <a:lnTo>
                    <a:pt x="180" y="978"/>
                  </a:lnTo>
                  <a:lnTo>
                    <a:pt x="178" y="980"/>
                  </a:lnTo>
                  <a:lnTo>
                    <a:pt x="176" y="984"/>
                  </a:lnTo>
                  <a:lnTo>
                    <a:pt x="174" y="986"/>
                  </a:lnTo>
                  <a:lnTo>
                    <a:pt x="174" y="988"/>
                  </a:lnTo>
                  <a:lnTo>
                    <a:pt x="174" y="990"/>
                  </a:lnTo>
                  <a:lnTo>
                    <a:pt x="174" y="992"/>
                  </a:lnTo>
                  <a:lnTo>
                    <a:pt x="174" y="998"/>
                  </a:lnTo>
                  <a:lnTo>
                    <a:pt x="178" y="1000"/>
                  </a:lnTo>
                  <a:lnTo>
                    <a:pt x="182" y="998"/>
                  </a:lnTo>
                  <a:lnTo>
                    <a:pt x="186" y="996"/>
                  </a:lnTo>
                  <a:lnTo>
                    <a:pt x="190" y="992"/>
                  </a:lnTo>
                  <a:lnTo>
                    <a:pt x="192" y="988"/>
                  </a:lnTo>
                  <a:lnTo>
                    <a:pt x="194" y="986"/>
                  </a:lnTo>
                  <a:lnTo>
                    <a:pt x="194" y="984"/>
                  </a:lnTo>
                  <a:lnTo>
                    <a:pt x="192" y="984"/>
                  </a:lnTo>
                  <a:lnTo>
                    <a:pt x="190" y="982"/>
                  </a:lnTo>
                  <a:lnTo>
                    <a:pt x="188" y="980"/>
                  </a:lnTo>
                  <a:lnTo>
                    <a:pt x="186" y="978"/>
                  </a:lnTo>
                  <a:lnTo>
                    <a:pt x="186" y="974"/>
                  </a:lnTo>
                  <a:lnTo>
                    <a:pt x="186" y="972"/>
                  </a:lnTo>
                  <a:lnTo>
                    <a:pt x="186" y="970"/>
                  </a:lnTo>
                  <a:lnTo>
                    <a:pt x="188" y="966"/>
                  </a:lnTo>
                  <a:lnTo>
                    <a:pt x="192" y="964"/>
                  </a:lnTo>
                  <a:lnTo>
                    <a:pt x="196" y="962"/>
                  </a:lnTo>
                  <a:lnTo>
                    <a:pt x="200" y="960"/>
                  </a:lnTo>
                  <a:lnTo>
                    <a:pt x="202" y="960"/>
                  </a:lnTo>
                  <a:lnTo>
                    <a:pt x="206" y="958"/>
                  </a:lnTo>
                  <a:lnTo>
                    <a:pt x="210" y="960"/>
                  </a:lnTo>
                  <a:lnTo>
                    <a:pt x="214" y="962"/>
                  </a:lnTo>
                  <a:lnTo>
                    <a:pt x="216" y="968"/>
                  </a:lnTo>
                  <a:lnTo>
                    <a:pt x="216" y="972"/>
                  </a:lnTo>
                  <a:lnTo>
                    <a:pt x="214" y="974"/>
                  </a:lnTo>
                  <a:lnTo>
                    <a:pt x="212" y="974"/>
                  </a:lnTo>
                  <a:lnTo>
                    <a:pt x="210" y="976"/>
                  </a:lnTo>
                  <a:lnTo>
                    <a:pt x="206" y="976"/>
                  </a:lnTo>
                  <a:lnTo>
                    <a:pt x="202" y="976"/>
                  </a:lnTo>
                  <a:lnTo>
                    <a:pt x="200" y="978"/>
                  </a:lnTo>
                  <a:lnTo>
                    <a:pt x="200" y="980"/>
                  </a:lnTo>
                  <a:lnTo>
                    <a:pt x="198" y="984"/>
                  </a:lnTo>
                  <a:lnTo>
                    <a:pt x="200" y="988"/>
                  </a:lnTo>
                  <a:lnTo>
                    <a:pt x="200" y="990"/>
                  </a:lnTo>
                  <a:lnTo>
                    <a:pt x="202" y="992"/>
                  </a:lnTo>
                  <a:lnTo>
                    <a:pt x="204" y="994"/>
                  </a:lnTo>
                  <a:lnTo>
                    <a:pt x="208" y="996"/>
                  </a:lnTo>
                  <a:lnTo>
                    <a:pt x="210" y="998"/>
                  </a:lnTo>
                  <a:lnTo>
                    <a:pt x="214" y="1000"/>
                  </a:lnTo>
                  <a:lnTo>
                    <a:pt x="216" y="1002"/>
                  </a:lnTo>
                  <a:lnTo>
                    <a:pt x="218" y="1002"/>
                  </a:lnTo>
                  <a:lnTo>
                    <a:pt x="218" y="1004"/>
                  </a:lnTo>
                  <a:lnTo>
                    <a:pt x="220" y="1008"/>
                  </a:lnTo>
                  <a:lnTo>
                    <a:pt x="222" y="1010"/>
                  </a:lnTo>
                  <a:lnTo>
                    <a:pt x="224" y="1012"/>
                  </a:lnTo>
                  <a:lnTo>
                    <a:pt x="226" y="1014"/>
                  </a:lnTo>
                  <a:lnTo>
                    <a:pt x="228" y="1014"/>
                  </a:lnTo>
                  <a:lnTo>
                    <a:pt x="228" y="1016"/>
                  </a:lnTo>
                  <a:lnTo>
                    <a:pt x="232" y="1018"/>
                  </a:lnTo>
                  <a:lnTo>
                    <a:pt x="236" y="1020"/>
                  </a:lnTo>
                  <a:lnTo>
                    <a:pt x="242" y="1024"/>
                  </a:lnTo>
                  <a:lnTo>
                    <a:pt x="246" y="1028"/>
                  </a:lnTo>
                  <a:lnTo>
                    <a:pt x="250" y="1030"/>
                  </a:lnTo>
                  <a:lnTo>
                    <a:pt x="254" y="1032"/>
                  </a:lnTo>
                  <a:lnTo>
                    <a:pt x="256" y="1040"/>
                  </a:lnTo>
                  <a:lnTo>
                    <a:pt x="256" y="1046"/>
                  </a:lnTo>
                  <a:lnTo>
                    <a:pt x="256" y="1052"/>
                  </a:lnTo>
                  <a:lnTo>
                    <a:pt x="252" y="1058"/>
                  </a:lnTo>
                  <a:lnTo>
                    <a:pt x="250" y="1062"/>
                  </a:lnTo>
                  <a:lnTo>
                    <a:pt x="252" y="1064"/>
                  </a:lnTo>
                  <a:lnTo>
                    <a:pt x="256" y="1066"/>
                  </a:lnTo>
                  <a:lnTo>
                    <a:pt x="260" y="1068"/>
                  </a:lnTo>
                  <a:lnTo>
                    <a:pt x="264" y="1070"/>
                  </a:lnTo>
                  <a:lnTo>
                    <a:pt x="266" y="1072"/>
                  </a:lnTo>
                  <a:lnTo>
                    <a:pt x="268" y="1072"/>
                  </a:lnTo>
                  <a:lnTo>
                    <a:pt x="270" y="1074"/>
                  </a:lnTo>
                  <a:lnTo>
                    <a:pt x="274" y="1076"/>
                  </a:lnTo>
                  <a:lnTo>
                    <a:pt x="278" y="1080"/>
                  </a:lnTo>
                  <a:lnTo>
                    <a:pt x="282" y="1086"/>
                  </a:lnTo>
                  <a:lnTo>
                    <a:pt x="304" y="1090"/>
                  </a:lnTo>
                  <a:lnTo>
                    <a:pt x="306" y="1092"/>
                  </a:lnTo>
                  <a:lnTo>
                    <a:pt x="310" y="1094"/>
                  </a:lnTo>
                  <a:lnTo>
                    <a:pt x="312" y="1094"/>
                  </a:lnTo>
                  <a:lnTo>
                    <a:pt x="316" y="1092"/>
                  </a:lnTo>
                  <a:lnTo>
                    <a:pt x="318" y="1092"/>
                  </a:lnTo>
                  <a:lnTo>
                    <a:pt x="320" y="1092"/>
                  </a:lnTo>
                  <a:lnTo>
                    <a:pt x="334" y="1076"/>
                  </a:lnTo>
                  <a:lnTo>
                    <a:pt x="336" y="1080"/>
                  </a:lnTo>
                  <a:lnTo>
                    <a:pt x="338" y="1082"/>
                  </a:lnTo>
                  <a:lnTo>
                    <a:pt x="340" y="1086"/>
                  </a:lnTo>
                  <a:lnTo>
                    <a:pt x="344" y="1088"/>
                  </a:lnTo>
                  <a:lnTo>
                    <a:pt x="350" y="1098"/>
                  </a:lnTo>
                  <a:lnTo>
                    <a:pt x="350" y="1096"/>
                  </a:lnTo>
                  <a:lnTo>
                    <a:pt x="348" y="1088"/>
                  </a:lnTo>
                  <a:lnTo>
                    <a:pt x="346" y="1078"/>
                  </a:lnTo>
                  <a:lnTo>
                    <a:pt x="346" y="1070"/>
                  </a:lnTo>
                  <a:lnTo>
                    <a:pt x="346" y="1064"/>
                  </a:lnTo>
                  <a:lnTo>
                    <a:pt x="352" y="1062"/>
                  </a:lnTo>
                  <a:lnTo>
                    <a:pt x="350" y="1060"/>
                  </a:lnTo>
                  <a:lnTo>
                    <a:pt x="348" y="1056"/>
                  </a:lnTo>
                  <a:lnTo>
                    <a:pt x="346" y="1052"/>
                  </a:lnTo>
                  <a:lnTo>
                    <a:pt x="346" y="1048"/>
                  </a:lnTo>
                  <a:lnTo>
                    <a:pt x="344" y="1044"/>
                  </a:lnTo>
                  <a:lnTo>
                    <a:pt x="346" y="1040"/>
                  </a:lnTo>
                  <a:lnTo>
                    <a:pt x="348" y="1036"/>
                  </a:lnTo>
                  <a:lnTo>
                    <a:pt x="350" y="1034"/>
                  </a:lnTo>
                  <a:lnTo>
                    <a:pt x="348" y="1034"/>
                  </a:lnTo>
                  <a:lnTo>
                    <a:pt x="346" y="1032"/>
                  </a:lnTo>
                  <a:lnTo>
                    <a:pt x="342" y="1030"/>
                  </a:lnTo>
                  <a:lnTo>
                    <a:pt x="338" y="1028"/>
                  </a:lnTo>
                  <a:lnTo>
                    <a:pt x="334" y="1022"/>
                  </a:lnTo>
                  <a:lnTo>
                    <a:pt x="332" y="1016"/>
                  </a:lnTo>
                  <a:lnTo>
                    <a:pt x="330" y="1008"/>
                  </a:lnTo>
                  <a:lnTo>
                    <a:pt x="326" y="992"/>
                  </a:lnTo>
                  <a:lnTo>
                    <a:pt x="330" y="976"/>
                  </a:lnTo>
                  <a:lnTo>
                    <a:pt x="334" y="972"/>
                  </a:lnTo>
                  <a:lnTo>
                    <a:pt x="344" y="964"/>
                  </a:lnTo>
                  <a:lnTo>
                    <a:pt x="358" y="956"/>
                  </a:lnTo>
                  <a:lnTo>
                    <a:pt x="378" y="952"/>
                  </a:lnTo>
                  <a:lnTo>
                    <a:pt x="382" y="954"/>
                  </a:lnTo>
                  <a:lnTo>
                    <a:pt x="390" y="956"/>
                  </a:lnTo>
                  <a:lnTo>
                    <a:pt x="400" y="960"/>
                  </a:lnTo>
                  <a:lnTo>
                    <a:pt x="408" y="966"/>
                  </a:lnTo>
                  <a:lnTo>
                    <a:pt x="410" y="976"/>
                  </a:lnTo>
                  <a:lnTo>
                    <a:pt x="410" y="978"/>
                  </a:lnTo>
                  <a:lnTo>
                    <a:pt x="408" y="982"/>
                  </a:lnTo>
                  <a:lnTo>
                    <a:pt x="406" y="984"/>
                  </a:lnTo>
                  <a:lnTo>
                    <a:pt x="404" y="988"/>
                  </a:lnTo>
                  <a:lnTo>
                    <a:pt x="400" y="990"/>
                  </a:lnTo>
                  <a:lnTo>
                    <a:pt x="394" y="992"/>
                  </a:lnTo>
                  <a:lnTo>
                    <a:pt x="392" y="992"/>
                  </a:lnTo>
                  <a:lnTo>
                    <a:pt x="390" y="992"/>
                  </a:lnTo>
                  <a:lnTo>
                    <a:pt x="384" y="992"/>
                  </a:lnTo>
                  <a:lnTo>
                    <a:pt x="380" y="992"/>
                  </a:lnTo>
                  <a:lnTo>
                    <a:pt x="374" y="994"/>
                  </a:lnTo>
                  <a:lnTo>
                    <a:pt x="372" y="996"/>
                  </a:lnTo>
                  <a:lnTo>
                    <a:pt x="370" y="998"/>
                  </a:lnTo>
                  <a:lnTo>
                    <a:pt x="370" y="1000"/>
                  </a:lnTo>
                  <a:lnTo>
                    <a:pt x="368" y="1004"/>
                  </a:lnTo>
                  <a:lnTo>
                    <a:pt x="368" y="1008"/>
                  </a:lnTo>
                  <a:lnTo>
                    <a:pt x="378" y="1026"/>
                  </a:lnTo>
                  <a:lnTo>
                    <a:pt x="384" y="1028"/>
                  </a:lnTo>
                  <a:lnTo>
                    <a:pt x="386" y="1028"/>
                  </a:lnTo>
                  <a:lnTo>
                    <a:pt x="388" y="1030"/>
                  </a:lnTo>
                  <a:lnTo>
                    <a:pt x="390" y="1032"/>
                  </a:lnTo>
                  <a:lnTo>
                    <a:pt x="390" y="1036"/>
                  </a:lnTo>
                  <a:lnTo>
                    <a:pt x="390" y="1050"/>
                  </a:lnTo>
                  <a:lnTo>
                    <a:pt x="392" y="1052"/>
                  </a:lnTo>
                  <a:lnTo>
                    <a:pt x="394" y="1054"/>
                  </a:lnTo>
                  <a:lnTo>
                    <a:pt x="396" y="1054"/>
                  </a:lnTo>
                  <a:lnTo>
                    <a:pt x="398" y="1052"/>
                  </a:lnTo>
                  <a:lnTo>
                    <a:pt x="400" y="1050"/>
                  </a:lnTo>
                  <a:lnTo>
                    <a:pt x="402" y="1050"/>
                  </a:lnTo>
                  <a:lnTo>
                    <a:pt x="404" y="1050"/>
                  </a:lnTo>
                  <a:lnTo>
                    <a:pt x="406" y="1052"/>
                  </a:lnTo>
                  <a:lnTo>
                    <a:pt x="408" y="1054"/>
                  </a:lnTo>
                  <a:lnTo>
                    <a:pt x="410" y="1058"/>
                  </a:lnTo>
                  <a:lnTo>
                    <a:pt x="412" y="1060"/>
                  </a:lnTo>
                  <a:lnTo>
                    <a:pt x="412" y="1062"/>
                  </a:lnTo>
                  <a:lnTo>
                    <a:pt x="410" y="1070"/>
                  </a:lnTo>
                  <a:lnTo>
                    <a:pt x="406" y="1070"/>
                  </a:lnTo>
                  <a:lnTo>
                    <a:pt x="402" y="1070"/>
                  </a:lnTo>
                  <a:lnTo>
                    <a:pt x="400" y="1070"/>
                  </a:lnTo>
                  <a:lnTo>
                    <a:pt x="398" y="1072"/>
                  </a:lnTo>
                  <a:lnTo>
                    <a:pt x="396" y="1072"/>
                  </a:lnTo>
                  <a:lnTo>
                    <a:pt x="394" y="1076"/>
                  </a:lnTo>
                  <a:lnTo>
                    <a:pt x="394" y="1078"/>
                  </a:lnTo>
                  <a:lnTo>
                    <a:pt x="396" y="1084"/>
                  </a:lnTo>
                  <a:lnTo>
                    <a:pt x="398" y="1086"/>
                  </a:lnTo>
                  <a:lnTo>
                    <a:pt x="400" y="1088"/>
                  </a:lnTo>
                  <a:lnTo>
                    <a:pt x="402" y="1104"/>
                  </a:lnTo>
                  <a:lnTo>
                    <a:pt x="404" y="1106"/>
                  </a:lnTo>
                  <a:lnTo>
                    <a:pt x="406" y="1108"/>
                  </a:lnTo>
                  <a:lnTo>
                    <a:pt x="408" y="1110"/>
                  </a:lnTo>
                  <a:lnTo>
                    <a:pt x="408" y="1114"/>
                  </a:lnTo>
                  <a:lnTo>
                    <a:pt x="408" y="1130"/>
                  </a:lnTo>
                  <a:lnTo>
                    <a:pt x="426" y="1120"/>
                  </a:lnTo>
                  <a:lnTo>
                    <a:pt x="442" y="1120"/>
                  </a:lnTo>
                  <a:lnTo>
                    <a:pt x="452" y="1122"/>
                  </a:lnTo>
                  <a:lnTo>
                    <a:pt x="454" y="1124"/>
                  </a:lnTo>
                  <a:lnTo>
                    <a:pt x="458" y="1124"/>
                  </a:lnTo>
                  <a:lnTo>
                    <a:pt x="462" y="1126"/>
                  </a:lnTo>
                  <a:lnTo>
                    <a:pt x="464" y="1126"/>
                  </a:lnTo>
                  <a:lnTo>
                    <a:pt x="466" y="1128"/>
                  </a:lnTo>
                  <a:lnTo>
                    <a:pt x="478" y="1130"/>
                  </a:lnTo>
                  <a:lnTo>
                    <a:pt x="488" y="1138"/>
                  </a:lnTo>
                  <a:lnTo>
                    <a:pt x="494" y="1146"/>
                  </a:lnTo>
                  <a:lnTo>
                    <a:pt x="496" y="1152"/>
                  </a:lnTo>
                  <a:lnTo>
                    <a:pt x="498" y="1156"/>
                  </a:lnTo>
                  <a:lnTo>
                    <a:pt x="498" y="1160"/>
                  </a:lnTo>
                  <a:lnTo>
                    <a:pt x="508" y="1160"/>
                  </a:lnTo>
                  <a:lnTo>
                    <a:pt x="516" y="1158"/>
                  </a:lnTo>
                  <a:lnTo>
                    <a:pt x="520" y="1150"/>
                  </a:lnTo>
                  <a:lnTo>
                    <a:pt x="522" y="1148"/>
                  </a:lnTo>
                  <a:lnTo>
                    <a:pt x="524" y="1148"/>
                  </a:lnTo>
                  <a:lnTo>
                    <a:pt x="530" y="1144"/>
                  </a:lnTo>
                  <a:lnTo>
                    <a:pt x="534" y="1142"/>
                  </a:lnTo>
                  <a:lnTo>
                    <a:pt x="540" y="1138"/>
                  </a:lnTo>
                  <a:lnTo>
                    <a:pt x="542" y="1132"/>
                  </a:lnTo>
                  <a:lnTo>
                    <a:pt x="546" y="1126"/>
                  </a:lnTo>
                  <a:lnTo>
                    <a:pt x="550" y="1126"/>
                  </a:lnTo>
                  <a:lnTo>
                    <a:pt x="554" y="1128"/>
                  </a:lnTo>
                  <a:lnTo>
                    <a:pt x="556" y="1128"/>
                  </a:lnTo>
                  <a:lnTo>
                    <a:pt x="560" y="1128"/>
                  </a:lnTo>
                  <a:lnTo>
                    <a:pt x="566" y="1128"/>
                  </a:lnTo>
                  <a:lnTo>
                    <a:pt x="580" y="1130"/>
                  </a:lnTo>
                  <a:lnTo>
                    <a:pt x="594" y="1128"/>
                  </a:lnTo>
                  <a:lnTo>
                    <a:pt x="610" y="1118"/>
                  </a:lnTo>
                  <a:lnTo>
                    <a:pt x="618" y="1118"/>
                  </a:lnTo>
                  <a:lnTo>
                    <a:pt x="626" y="1126"/>
                  </a:lnTo>
                  <a:lnTo>
                    <a:pt x="628" y="1126"/>
                  </a:lnTo>
                  <a:lnTo>
                    <a:pt x="630" y="1128"/>
                  </a:lnTo>
                  <a:lnTo>
                    <a:pt x="632" y="1130"/>
                  </a:lnTo>
                  <a:lnTo>
                    <a:pt x="636" y="1134"/>
                  </a:lnTo>
                  <a:lnTo>
                    <a:pt x="640" y="1136"/>
                  </a:lnTo>
                  <a:lnTo>
                    <a:pt x="644" y="1138"/>
                  </a:lnTo>
                  <a:lnTo>
                    <a:pt x="650" y="1138"/>
                  </a:lnTo>
                  <a:lnTo>
                    <a:pt x="682" y="1138"/>
                  </a:lnTo>
                  <a:lnTo>
                    <a:pt x="680" y="1138"/>
                  </a:lnTo>
                  <a:lnTo>
                    <a:pt x="678" y="1136"/>
                  </a:lnTo>
                  <a:lnTo>
                    <a:pt x="676" y="1132"/>
                  </a:lnTo>
                  <a:lnTo>
                    <a:pt x="674" y="1128"/>
                  </a:lnTo>
                  <a:lnTo>
                    <a:pt x="672" y="1124"/>
                  </a:lnTo>
                  <a:lnTo>
                    <a:pt x="670" y="1118"/>
                  </a:lnTo>
                  <a:lnTo>
                    <a:pt x="672" y="1114"/>
                  </a:lnTo>
                  <a:lnTo>
                    <a:pt x="670" y="1114"/>
                  </a:lnTo>
                  <a:lnTo>
                    <a:pt x="670" y="1110"/>
                  </a:lnTo>
                  <a:lnTo>
                    <a:pt x="666" y="1108"/>
                  </a:lnTo>
                  <a:lnTo>
                    <a:pt x="664" y="1106"/>
                  </a:lnTo>
                  <a:lnTo>
                    <a:pt x="660" y="1104"/>
                  </a:lnTo>
                  <a:lnTo>
                    <a:pt x="658" y="1104"/>
                  </a:lnTo>
                  <a:lnTo>
                    <a:pt x="656" y="1102"/>
                  </a:lnTo>
                  <a:lnTo>
                    <a:pt x="654" y="1096"/>
                  </a:lnTo>
                  <a:lnTo>
                    <a:pt x="654" y="1094"/>
                  </a:lnTo>
                  <a:lnTo>
                    <a:pt x="654" y="1090"/>
                  </a:lnTo>
                  <a:lnTo>
                    <a:pt x="654" y="1088"/>
                  </a:lnTo>
                  <a:lnTo>
                    <a:pt x="656" y="1084"/>
                  </a:lnTo>
                  <a:lnTo>
                    <a:pt x="658" y="1080"/>
                  </a:lnTo>
                  <a:lnTo>
                    <a:pt x="662" y="1078"/>
                  </a:lnTo>
                  <a:lnTo>
                    <a:pt x="666" y="1076"/>
                  </a:lnTo>
                  <a:lnTo>
                    <a:pt x="672" y="1076"/>
                  </a:lnTo>
                  <a:lnTo>
                    <a:pt x="682" y="1078"/>
                  </a:lnTo>
                  <a:lnTo>
                    <a:pt x="694" y="1070"/>
                  </a:lnTo>
                  <a:lnTo>
                    <a:pt x="696" y="1068"/>
                  </a:lnTo>
                  <a:lnTo>
                    <a:pt x="700" y="1066"/>
                  </a:lnTo>
                  <a:lnTo>
                    <a:pt x="704" y="1064"/>
                  </a:lnTo>
                  <a:lnTo>
                    <a:pt x="708" y="1064"/>
                  </a:lnTo>
                  <a:lnTo>
                    <a:pt x="712" y="1064"/>
                  </a:lnTo>
                  <a:lnTo>
                    <a:pt x="714" y="1064"/>
                  </a:lnTo>
                  <a:lnTo>
                    <a:pt x="720" y="1062"/>
                  </a:lnTo>
                  <a:lnTo>
                    <a:pt x="724" y="1060"/>
                  </a:lnTo>
                  <a:lnTo>
                    <a:pt x="728" y="1056"/>
                  </a:lnTo>
                  <a:lnTo>
                    <a:pt x="732" y="1050"/>
                  </a:lnTo>
                  <a:lnTo>
                    <a:pt x="736" y="1044"/>
                  </a:lnTo>
                  <a:lnTo>
                    <a:pt x="736" y="1042"/>
                  </a:lnTo>
                  <a:lnTo>
                    <a:pt x="736" y="1040"/>
                  </a:lnTo>
                  <a:lnTo>
                    <a:pt x="738" y="1038"/>
                  </a:lnTo>
                  <a:lnTo>
                    <a:pt x="738" y="1034"/>
                  </a:lnTo>
                  <a:lnTo>
                    <a:pt x="740" y="1032"/>
                  </a:lnTo>
                  <a:lnTo>
                    <a:pt x="738" y="1028"/>
                  </a:lnTo>
                  <a:lnTo>
                    <a:pt x="738" y="1026"/>
                  </a:lnTo>
                  <a:lnTo>
                    <a:pt x="734" y="1026"/>
                  </a:lnTo>
                  <a:lnTo>
                    <a:pt x="732" y="1022"/>
                  </a:lnTo>
                  <a:lnTo>
                    <a:pt x="730" y="1020"/>
                  </a:lnTo>
                  <a:lnTo>
                    <a:pt x="728" y="1016"/>
                  </a:lnTo>
                  <a:lnTo>
                    <a:pt x="728" y="1012"/>
                  </a:lnTo>
                  <a:lnTo>
                    <a:pt x="728" y="1010"/>
                  </a:lnTo>
                  <a:lnTo>
                    <a:pt x="734" y="1006"/>
                  </a:lnTo>
                  <a:lnTo>
                    <a:pt x="738" y="1006"/>
                  </a:lnTo>
                  <a:lnTo>
                    <a:pt x="740" y="1006"/>
                  </a:lnTo>
                  <a:lnTo>
                    <a:pt x="742" y="1004"/>
                  </a:lnTo>
                  <a:lnTo>
                    <a:pt x="744" y="1002"/>
                  </a:lnTo>
                  <a:lnTo>
                    <a:pt x="744" y="1000"/>
                  </a:lnTo>
                  <a:lnTo>
                    <a:pt x="744" y="998"/>
                  </a:lnTo>
                  <a:lnTo>
                    <a:pt x="744" y="996"/>
                  </a:lnTo>
                  <a:lnTo>
                    <a:pt x="746" y="996"/>
                  </a:lnTo>
                  <a:lnTo>
                    <a:pt x="748" y="994"/>
                  </a:lnTo>
                  <a:lnTo>
                    <a:pt x="752" y="994"/>
                  </a:lnTo>
                  <a:lnTo>
                    <a:pt x="756" y="994"/>
                  </a:lnTo>
                  <a:lnTo>
                    <a:pt x="760" y="992"/>
                  </a:lnTo>
                  <a:lnTo>
                    <a:pt x="764" y="988"/>
                  </a:lnTo>
                  <a:lnTo>
                    <a:pt x="768" y="982"/>
                  </a:lnTo>
                  <a:lnTo>
                    <a:pt x="770" y="976"/>
                  </a:lnTo>
                  <a:lnTo>
                    <a:pt x="770" y="970"/>
                  </a:lnTo>
                  <a:lnTo>
                    <a:pt x="772" y="964"/>
                  </a:lnTo>
                  <a:lnTo>
                    <a:pt x="774" y="960"/>
                  </a:lnTo>
                  <a:lnTo>
                    <a:pt x="778" y="956"/>
                  </a:lnTo>
                  <a:lnTo>
                    <a:pt x="784" y="954"/>
                  </a:lnTo>
                  <a:lnTo>
                    <a:pt x="788" y="954"/>
                  </a:lnTo>
                  <a:lnTo>
                    <a:pt x="794" y="954"/>
                  </a:lnTo>
                  <a:lnTo>
                    <a:pt x="798" y="952"/>
                  </a:lnTo>
                  <a:lnTo>
                    <a:pt x="800" y="948"/>
                  </a:lnTo>
                  <a:lnTo>
                    <a:pt x="802" y="942"/>
                  </a:lnTo>
                  <a:lnTo>
                    <a:pt x="804" y="938"/>
                  </a:lnTo>
                  <a:lnTo>
                    <a:pt x="808" y="934"/>
                  </a:lnTo>
                  <a:lnTo>
                    <a:pt x="814" y="928"/>
                  </a:lnTo>
                  <a:lnTo>
                    <a:pt x="818" y="926"/>
                  </a:lnTo>
                  <a:lnTo>
                    <a:pt x="826" y="924"/>
                  </a:lnTo>
                  <a:lnTo>
                    <a:pt x="830" y="924"/>
                  </a:lnTo>
                  <a:lnTo>
                    <a:pt x="832" y="922"/>
                  </a:lnTo>
                  <a:lnTo>
                    <a:pt x="834" y="920"/>
                  </a:lnTo>
                  <a:lnTo>
                    <a:pt x="834" y="918"/>
                  </a:lnTo>
                  <a:lnTo>
                    <a:pt x="834" y="914"/>
                  </a:lnTo>
                  <a:lnTo>
                    <a:pt x="834" y="912"/>
                  </a:lnTo>
                  <a:lnTo>
                    <a:pt x="836" y="910"/>
                  </a:lnTo>
                  <a:lnTo>
                    <a:pt x="836" y="908"/>
                  </a:lnTo>
                  <a:lnTo>
                    <a:pt x="838" y="904"/>
                  </a:lnTo>
                  <a:lnTo>
                    <a:pt x="840" y="902"/>
                  </a:lnTo>
                  <a:lnTo>
                    <a:pt x="844" y="900"/>
                  </a:lnTo>
                  <a:lnTo>
                    <a:pt x="850" y="898"/>
                  </a:lnTo>
                  <a:lnTo>
                    <a:pt x="872" y="898"/>
                  </a:lnTo>
                  <a:lnTo>
                    <a:pt x="872" y="896"/>
                  </a:lnTo>
                  <a:lnTo>
                    <a:pt x="874" y="894"/>
                  </a:lnTo>
                  <a:lnTo>
                    <a:pt x="876" y="892"/>
                  </a:lnTo>
                  <a:lnTo>
                    <a:pt x="878" y="890"/>
                  </a:lnTo>
                  <a:lnTo>
                    <a:pt x="882" y="888"/>
                  </a:lnTo>
                  <a:lnTo>
                    <a:pt x="886" y="888"/>
                  </a:lnTo>
                  <a:lnTo>
                    <a:pt x="894" y="890"/>
                  </a:lnTo>
                  <a:lnTo>
                    <a:pt x="902" y="892"/>
                  </a:lnTo>
                  <a:lnTo>
                    <a:pt x="904" y="892"/>
                  </a:lnTo>
                  <a:lnTo>
                    <a:pt x="914" y="892"/>
                  </a:lnTo>
                  <a:lnTo>
                    <a:pt x="924" y="896"/>
                  </a:lnTo>
                  <a:lnTo>
                    <a:pt x="934" y="902"/>
                  </a:lnTo>
                  <a:lnTo>
                    <a:pt x="952" y="920"/>
                  </a:lnTo>
                  <a:lnTo>
                    <a:pt x="954" y="918"/>
                  </a:lnTo>
                  <a:lnTo>
                    <a:pt x="958" y="918"/>
                  </a:lnTo>
                  <a:lnTo>
                    <a:pt x="960" y="914"/>
                  </a:lnTo>
                  <a:lnTo>
                    <a:pt x="964" y="912"/>
                  </a:lnTo>
                  <a:lnTo>
                    <a:pt x="966" y="906"/>
                  </a:lnTo>
                  <a:lnTo>
                    <a:pt x="966" y="900"/>
                  </a:lnTo>
                  <a:lnTo>
                    <a:pt x="968" y="898"/>
                  </a:lnTo>
                  <a:lnTo>
                    <a:pt x="972" y="896"/>
                  </a:lnTo>
                  <a:lnTo>
                    <a:pt x="974" y="896"/>
                  </a:lnTo>
                  <a:lnTo>
                    <a:pt x="978" y="896"/>
                  </a:lnTo>
                  <a:lnTo>
                    <a:pt x="982" y="892"/>
                  </a:lnTo>
                  <a:lnTo>
                    <a:pt x="990" y="884"/>
                  </a:lnTo>
                  <a:lnTo>
                    <a:pt x="1000" y="878"/>
                  </a:lnTo>
                  <a:lnTo>
                    <a:pt x="1012" y="878"/>
                  </a:lnTo>
                  <a:lnTo>
                    <a:pt x="1024" y="882"/>
                  </a:lnTo>
                  <a:lnTo>
                    <a:pt x="1036" y="882"/>
                  </a:lnTo>
                  <a:lnTo>
                    <a:pt x="1046" y="880"/>
                  </a:lnTo>
                  <a:lnTo>
                    <a:pt x="1062" y="882"/>
                  </a:lnTo>
                  <a:lnTo>
                    <a:pt x="1080" y="890"/>
                  </a:lnTo>
                  <a:lnTo>
                    <a:pt x="1100" y="902"/>
                  </a:lnTo>
                  <a:lnTo>
                    <a:pt x="1102" y="902"/>
                  </a:lnTo>
                  <a:lnTo>
                    <a:pt x="1108" y="904"/>
                  </a:lnTo>
                  <a:lnTo>
                    <a:pt x="1120" y="904"/>
                  </a:lnTo>
                  <a:lnTo>
                    <a:pt x="1138" y="900"/>
                  </a:lnTo>
                  <a:lnTo>
                    <a:pt x="1150" y="896"/>
                  </a:lnTo>
                  <a:lnTo>
                    <a:pt x="1158" y="892"/>
                  </a:lnTo>
                  <a:lnTo>
                    <a:pt x="1164" y="888"/>
                  </a:lnTo>
                  <a:lnTo>
                    <a:pt x="1166" y="884"/>
                  </a:lnTo>
                  <a:lnTo>
                    <a:pt x="1168" y="882"/>
                  </a:lnTo>
                  <a:lnTo>
                    <a:pt x="1168" y="880"/>
                  </a:lnTo>
                  <a:lnTo>
                    <a:pt x="1176" y="880"/>
                  </a:lnTo>
                  <a:lnTo>
                    <a:pt x="1188" y="884"/>
                  </a:lnTo>
                  <a:lnTo>
                    <a:pt x="1202" y="892"/>
                  </a:lnTo>
                  <a:lnTo>
                    <a:pt x="1224" y="900"/>
                  </a:lnTo>
                  <a:lnTo>
                    <a:pt x="1244" y="884"/>
                  </a:lnTo>
                  <a:lnTo>
                    <a:pt x="1244" y="880"/>
                  </a:lnTo>
                  <a:lnTo>
                    <a:pt x="1244" y="870"/>
                  </a:lnTo>
                  <a:lnTo>
                    <a:pt x="1244" y="858"/>
                  </a:lnTo>
                  <a:lnTo>
                    <a:pt x="1250" y="844"/>
                  </a:lnTo>
                  <a:lnTo>
                    <a:pt x="1256" y="832"/>
                  </a:lnTo>
                  <a:lnTo>
                    <a:pt x="1270" y="826"/>
                  </a:lnTo>
                  <a:lnTo>
                    <a:pt x="1288" y="824"/>
                  </a:lnTo>
                  <a:lnTo>
                    <a:pt x="1304" y="826"/>
                  </a:lnTo>
                  <a:lnTo>
                    <a:pt x="1312" y="832"/>
                  </a:lnTo>
                  <a:lnTo>
                    <a:pt x="1320" y="844"/>
                  </a:lnTo>
                  <a:lnTo>
                    <a:pt x="1322" y="848"/>
                  </a:lnTo>
                  <a:lnTo>
                    <a:pt x="1324" y="852"/>
                  </a:lnTo>
                  <a:lnTo>
                    <a:pt x="1326" y="858"/>
                  </a:lnTo>
                  <a:lnTo>
                    <a:pt x="1328" y="866"/>
                  </a:lnTo>
                  <a:lnTo>
                    <a:pt x="1330" y="874"/>
                  </a:lnTo>
                  <a:lnTo>
                    <a:pt x="1332" y="876"/>
                  </a:lnTo>
                  <a:lnTo>
                    <a:pt x="1340" y="884"/>
                  </a:lnTo>
                  <a:lnTo>
                    <a:pt x="1348" y="894"/>
                  </a:lnTo>
                  <a:lnTo>
                    <a:pt x="1354" y="904"/>
                  </a:lnTo>
                  <a:lnTo>
                    <a:pt x="1358" y="916"/>
                  </a:lnTo>
                  <a:lnTo>
                    <a:pt x="1360" y="914"/>
                  </a:lnTo>
                  <a:lnTo>
                    <a:pt x="1364" y="914"/>
                  </a:lnTo>
                  <a:lnTo>
                    <a:pt x="1368" y="914"/>
                  </a:lnTo>
                  <a:lnTo>
                    <a:pt x="1372" y="914"/>
                  </a:lnTo>
                  <a:lnTo>
                    <a:pt x="1376" y="914"/>
                  </a:lnTo>
                  <a:lnTo>
                    <a:pt x="1380" y="918"/>
                  </a:lnTo>
                  <a:lnTo>
                    <a:pt x="1384" y="922"/>
                  </a:lnTo>
                  <a:lnTo>
                    <a:pt x="1388" y="928"/>
                  </a:lnTo>
                  <a:lnTo>
                    <a:pt x="1388" y="930"/>
                  </a:lnTo>
                  <a:lnTo>
                    <a:pt x="1388" y="932"/>
                  </a:lnTo>
                  <a:lnTo>
                    <a:pt x="1390" y="934"/>
                  </a:lnTo>
                  <a:lnTo>
                    <a:pt x="1392" y="936"/>
                  </a:lnTo>
                  <a:lnTo>
                    <a:pt x="1394" y="938"/>
                  </a:lnTo>
                  <a:lnTo>
                    <a:pt x="1398" y="938"/>
                  </a:lnTo>
                  <a:lnTo>
                    <a:pt x="1402" y="938"/>
                  </a:lnTo>
                  <a:lnTo>
                    <a:pt x="1408" y="936"/>
                  </a:lnTo>
                  <a:lnTo>
                    <a:pt x="1414" y="932"/>
                  </a:lnTo>
                  <a:lnTo>
                    <a:pt x="1414" y="930"/>
                  </a:lnTo>
                  <a:lnTo>
                    <a:pt x="1416" y="928"/>
                  </a:lnTo>
                  <a:lnTo>
                    <a:pt x="1418" y="924"/>
                  </a:lnTo>
                  <a:lnTo>
                    <a:pt x="1422" y="918"/>
                  </a:lnTo>
                  <a:lnTo>
                    <a:pt x="1428" y="914"/>
                  </a:lnTo>
                  <a:lnTo>
                    <a:pt x="1432" y="908"/>
                  </a:lnTo>
                  <a:lnTo>
                    <a:pt x="1438" y="904"/>
                  </a:lnTo>
                  <a:lnTo>
                    <a:pt x="1444" y="902"/>
                  </a:lnTo>
                  <a:lnTo>
                    <a:pt x="1444" y="904"/>
                  </a:lnTo>
                  <a:lnTo>
                    <a:pt x="1444" y="906"/>
                  </a:lnTo>
                  <a:lnTo>
                    <a:pt x="1444" y="908"/>
                  </a:lnTo>
                  <a:lnTo>
                    <a:pt x="1444" y="914"/>
                  </a:lnTo>
                  <a:lnTo>
                    <a:pt x="1442" y="920"/>
                  </a:lnTo>
                  <a:lnTo>
                    <a:pt x="1440" y="928"/>
                  </a:lnTo>
                  <a:lnTo>
                    <a:pt x="1438" y="932"/>
                  </a:lnTo>
                  <a:lnTo>
                    <a:pt x="1432" y="944"/>
                  </a:lnTo>
                  <a:lnTo>
                    <a:pt x="1426" y="956"/>
                  </a:lnTo>
                  <a:lnTo>
                    <a:pt x="1418" y="968"/>
                  </a:lnTo>
                  <a:lnTo>
                    <a:pt x="1400" y="988"/>
                  </a:lnTo>
                  <a:lnTo>
                    <a:pt x="1396" y="99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197"/>
            <p:cNvSpPr/>
            <p:nvPr/>
          </p:nvSpPr>
          <p:spPr bwMode="gray">
            <a:xfrm>
              <a:off x="3041695" y="2914911"/>
              <a:ext cx="100415" cy="126431"/>
            </a:xfrm>
            <a:custGeom>
              <a:avLst/>
              <a:gdLst>
                <a:gd name="T0" fmla="*/ 2 w 86"/>
                <a:gd name="T1" fmla="*/ 26 h 116"/>
                <a:gd name="T2" fmla="*/ 8 w 86"/>
                <a:gd name="T3" fmla="*/ 28 h 116"/>
                <a:gd name="T4" fmla="*/ 10 w 86"/>
                <a:gd name="T5" fmla="*/ 32 h 116"/>
                <a:gd name="T6" fmla="*/ 10 w 86"/>
                <a:gd name="T7" fmla="*/ 36 h 116"/>
                <a:gd name="T8" fmla="*/ 22 w 86"/>
                <a:gd name="T9" fmla="*/ 40 h 116"/>
                <a:gd name="T10" fmla="*/ 22 w 86"/>
                <a:gd name="T11" fmla="*/ 48 h 116"/>
                <a:gd name="T12" fmla="*/ 20 w 86"/>
                <a:gd name="T13" fmla="*/ 58 h 116"/>
                <a:gd name="T14" fmla="*/ 18 w 86"/>
                <a:gd name="T15" fmla="*/ 60 h 116"/>
                <a:gd name="T16" fmla="*/ 20 w 86"/>
                <a:gd name="T17" fmla="*/ 62 h 116"/>
                <a:gd name="T18" fmla="*/ 26 w 86"/>
                <a:gd name="T19" fmla="*/ 60 h 116"/>
                <a:gd name="T20" fmla="*/ 32 w 86"/>
                <a:gd name="T21" fmla="*/ 56 h 116"/>
                <a:gd name="T22" fmla="*/ 38 w 86"/>
                <a:gd name="T23" fmla="*/ 56 h 116"/>
                <a:gd name="T24" fmla="*/ 42 w 86"/>
                <a:gd name="T25" fmla="*/ 58 h 116"/>
                <a:gd name="T26" fmla="*/ 50 w 86"/>
                <a:gd name="T27" fmla="*/ 66 h 116"/>
                <a:gd name="T28" fmla="*/ 58 w 86"/>
                <a:gd name="T29" fmla="*/ 78 h 116"/>
                <a:gd name="T30" fmla="*/ 60 w 86"/>
                <a:gd name="T31" fmla="*/ 86 h 116"/>
                <a:gd name="T32" fmla="*/ 62 w 86"/>
                <a:gd name="T33" fmla="*/ 94 h 116"/>
                <a:gd name="T34" fmla="*/ 62 w 86"/>
                <a:gd name="T35" fmla="*/ 104 h 116"/>
                <a:gd name="T36" fmla="*/ 60 w 86"/>
                <a:gd name="T37" fmla="*/ 110 h 116"/>
                <a:gd name="T38" fmla="*/ 70 w 86"/>
                <a:gd name="T39" fmla="*/ 114 h 116"/>
                <a:gd name="T40" fmla="*/ 78 w 86"/>
                <a:gd name="T41" fmla="*/ 114 h 116"/>
                <a:gd name="T42" fmla="*/ 86 w 86"/>
                <a:gd name="T43" fmla="*/ 114 h 116"/>
                <a:gd name="T44" fmla="*/ 86 w 86"/>
                <a:gd name="T45" fmla="*/ 100 h 116"/>
                <a:gd name="T46" fmla="*/ 80 w 86"/>
                <a:gd name="T47" fmla="*/ 78 h 116"/>
                <a:gd name="T48" fmla="*/ 72 w 86"/>
                <a:gd name="T49" fmla="*/ 70 h 116"/>
                <a:gd name="T50" fmla="*/ 64 w 86"/>
                <a:gd name="T51" fmla="*/ 62 h 116"/>
                <a:gd name="T52" fmla="*/ 60 w 86"/>
                <a:gd name="T53" fmla="*/ 58 h 116"/>
                <a:gd name="T54" fmla="*/ 58 w 86"/>
                <a:gd name="T55" fmla="*/ 56 h 116"/>
                <a:gd name="T56" fmla="*/ 52 w 86"/>
                <a:gd name="T57" fmla="*/ 50 h 116"/>
                <a:gd name="T58" fmla="*/ 46 w 86"/>
                <a:gd name="T59" fmla="*/ 44 h 116"/>
                <a:gd name="T60" fmla="*/ 50 w 86"/>
                <a:gd name="T61" fmla="*/ 38 h 116"/>
                <a:gd name="T62" fmla="*/ 52 w 86"/>
                <a:gd name="T63" fmla="*/ 36 h 116"/>
                <a:gd name="T64" fmla="*/ 54 w 86"/>
                <a:gd name="T65" fmla="*/ 30 h 116"/>
                <a:gd name="T66" fmla="*/ 52 w 86"/>
                <a:gd name="T67" fmla="*/ 24 h 116"/>
                <a:gd name="T68" fmla="*/ 40 w 86"/>
                <a:gd name="T69" fmla="*/ 16 h 116"/>
                <a:gd name="T70" fmla="*/ 36 w 86"/>
                <a:gd name="T71" fmla="*/ 4 h 116"/>
                <a:gd name="T72" fmla="*/ 34 w 86"/>
                <a:gd name="T73" fmla="*/ 0 h 116"/>
                <a:gd name="T74" fmla="*/ 28 w 86"/>
                <a:gd name="T75" fmla="*/ 0 h 116"/>
                <a:gd name="T76" fmla="*/ 24 w 86"/>
                <a:gd name="T77" fmla="*/ 4 h 116"/>
                <a:gd name="T78" fmla="*/ 24 w 86"/>
                <a:gd name="T79" fmla="*/ 10 h 116"/>
                <a:gd name="T80" fmla="*/ 24 w 86"/>
                <a:gd name="T81" fmla="*/ 18 h 116"/>
                <a:gd name="T82" fmla="*/ 22 w 86"/>
                <a:gd name="T83" fmla="*/ 20 h 116"/>
                <a:gd name="T84" fmla="*/ 18 w 86"/>
                <a:gd name="T85" fmla="*/ 20 h 116"/>
                <a:gd name="T86" fmla="*/ 12 w 86"/>
                <a:gd name="T87" fmla="*/ 22 h 116"/>
                <a:gd name="T88" fmla="*/ 0 w 86"/>
                <a:gd name="T89" fmla="*/ 26 h 1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6"/>
                <a:gd name="T136" fmla="*/ 0 h 116"/>
                <a:gd name="T137" fmla="*/ 86 w 86"/>
                <a:gd name="T138" fmla="*/ 116 h 1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6" h="115">
                  <a:moveTo>
                    <a:pt x="0" y="26"/>
                  </a:moveTo>
                  <a:lnTo>
                    <a:pt x="2" y="26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20" y="36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4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42" y="58"/>
                  </a:lnTo>
                  <a:lnTo>
                    <a:pt x="44" y="60"/>
                  </a:lnTo>
                  <a:lnTo>
                    <a:pt x="50" y="66"/>
                  </a:lnTo>
                  <a:lnTo>
                    <a:pt x="54" y="72"/>
                  </a:lnTo>
                  <a:lnTo>
                    <a:pt x="58" y="78"/>
                  </a:lnTo>
                  <a:lnTo>
                    <a:pt x="60" y="84"/>
                  </a:lnTo>
                  <a:lnTo>
                    <a:pt x="60" y="86"/>
                  </a:lnTo>
                  <a:lnTo>
                    <a:pt x="60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4"/>
                  </a:lnTo>
                  <a:lnTo>
                    <a:pt x="62" y="108"/>
                  </a:lnTo>
                  <a:lnTo>
                    <a:pt x="60" y="110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2" y="114"/>
                  </a:lnTo>
                  <a:lnTo>
                    <a:pt x="78" y="114"/>
                  </a:lnTo>
                  <a:lnTo>
                    <a:pt x="82" y="114"/>
                  </a:lnTo>
                  <a:lnTo>
                    <a:pt x="86" y="114"/>
                  </a:lnTo>
                  <a:lnTo>
                    <a:pt x="86" y="110"/>
                  </a:lnTo>
                  <a:lnTo>
                    <a:pt x="86" y="100"/>
                  </a:lnTo>
                  <a:lnTo>
                    <a:pt x="84" y="88"/>
                  </a:lnTo>
                  <a:lnTo>
                    <a:pt x="80" y="78"/>
                  </a:lnTo>
                  <a:lnTo>
                    <a:pt x="76" y="74"/>
                  </a:lnTo>
                  <a:lnTo>
                    <a:pt x="72" y="70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0" y="58"/>
                  </a:lnTo>
                  <a:lnTo>
                    <a:pt x="58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50" y="20"/>
                  </a:lnTo>
                  <a:lnTo>
                    <a:pt x="40" y="16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0" y="2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198"/>
            <p:cNvSpPr/>
            <p:nvPr/>
          </p:nvSpPr>
          <p:spPr bwMode="gray">
            <a:xfrm>
              <a:off x="2474232" y="2705645"/>
              <a:ext cx="233524" cy="189647"/>
            </a:xfrm>
            <a:custGeom>
              <a:avLst/>
              <a:gdLst>
                <a:gd name="T0" fmla="*/ 150 w 200"/>
                <a:gd name="T1" fmla="*/ 2 h 174"/>
                <a:gd name="T2" fmla="*/ 142 w 200"/>
                <a:gd name="T3" fmla="*/ 10 h 174"/>
                <a:gd name="T4" fmla="*/ 122 w 200"/>
                <a:gd name="T5" fmla="*/ 28 h 174"/>
                <a:gd name="T6" fmla="*/ 118 w 200"/>
                <a:gd name="T7" fmla="*/ 30 h 174"/>
                <a:gd name="T8" fmla="*/ 110 w 200"/>
                <a:gd name="T9" fmla="*/ 36 h 174"/>
                <a:gd name="T10" fmla="*/ 92 w 200"/>
                <a:gd name="T11" fmla="*/ 66 h 174"/>
                <a:gd name="T12" fmla="*/ 82 w 200"/>
                <a:gd name="T13" fmla="*/ 66 h 174"/>
                <a:gd name="T14" fmla="*/ 66 w 200"/>
                <a:gd name="T15" fmla="*/ 70 h 174"/>
                <a:gd name="T16" fmla="*/ 56 w 200"/>
                <a:gd name="T17" fmla="*/ 82 h 174"/>
                <a:gd name="T18" fmla="*/ 46 w 200"/>
                <a:gd name="T19" fmla="*/ 90 h 174"/>
                <a:gd name="T20" fmla="*/ 40 w 200"/>
                <a:gd name="T21" fmla="*/ 94 h 174"/>
                <a:gd name="T22" fmla="*/ 8 w 200"/>
                <a:gd name="T23" fmla="*/ 98 h 174"/>
                <a:gd name="T24" fmla="*/ 14 w 200"/>
                <a:gd name="T25" fmla="*/ 120 h 174"/>
                <a:gd name="T26" fmla="*/ 12 w 200"/>
                <a:gd name="T27" fmla="*/ 132 h 174"/>
                <a:gd name="T28" fmla="*/ 4 w 200"/>
                <a:gd name="T29" fmla="*/ 144 h 174"/>
                <a:gd name="T30" fmla="*/ 4 w 200"/>
                <a:gd name="T31" fmla="*/ 154 h 174"/>
                <a:gd name="T32" fmla="*/ 8 w 200"/>
                <a:gd name="T33" fmla="*/ 162 h 174"/>
                <a:gd name="T34" fmla="*/ 18 w 200"/>
                <a:gd name="T35" fmla="*/ 158 h 174"/>
                <a:gd name="T36" fmla="*/ 30 w 200"/>
                <a:gd name="T37" fmla="*/ 156 h 174"/>
                <a:gd name="T38" fmla="*/ 44 w 200"/>
                <a:gd name="T39" fmla="*/ 158 h 174"/>
                <a:gd name="T40" fmla="*/ 48 w 200"/>
                <a:gd name="T41" fmla="*/ 158 h 174"/>
                <a:gd name="T42" fmla="*/ 60 w 200"/>
                <a:gd name="T43" fmla="*/ 160 h 174"/>
                <a:gd name="T44" fmla="*/ 76 w 200"/>
                <a:gd name="T45" fmla="*/ 174 h 174"/>
                <a:gd name="T46" fmla="*/ 94 w 200"/>
                <a:gd name="T47" fmla="*/ 156 h 174"/>
                <a:gd name="T48" fmla="*/ 114 w 200"/>
                <a:gd name="T49" fmla="*/ 154 h 174"/>
                <a:gd name="T50" fmla="*/ 114 w 200"/>
                <a:gd name="T51" fmla="*/ 130 h 174"/>
                <a:gd name="T52" fmla="*/ 116 w 200"/>
                <a:gd name="T53" fmla="*/ 112 h 174"/>
                <a:gd name="T54" fmla="*/ 152 w 200"/>
                <a:gd name="T55" fmla="*/ 82 h 174"/>
                <a:gd name="T56" fmla="*/ 156 w 200"/>
                <a:gd name="T57" fmla="*/ 76 h 174"/>
                <a:gd name="T58" fmla="*/ 164 w 200"/>
                <a:gd name="T59" fmla="*/ 66 h 174"/>
                <a:gd name="T60" fmla="*/ 172 w 200"/>
                <a:gd name="T61" fmla="*/ 60 h 174"/>
                <a:gd name="T62" fmla="*/ 172 w 200"/>
                <a:gd name="T63" fmla="*/ 52 h 174"/>
                <a:gd name="T64" fmla="*/ 178 w 200"/>
                <a:gd name="T65" fmla="*/ 46 h 174"/>
                <a:gd name="T66" fmla="*/ 188 w 200"/>
                <a:gd name="T67" fmla="*/ 44 h 174"/>
                <a:gd name="T68" fmla="*/ 200 w 200"/>
                <a:gd name="T69" fmla="*/ 46 h 174"/>
                <a:gd name="T70" fmla="*/ 198 w 200"/>
                <a:gd name="T71" fmla="*/ 42 h 174"/>
                <a:gd name="T72" fmla="*/ 192 w 200"/>
                <a:gd name="T73" fmla="*/ 38 h 174"/>
                <a:gd name="T74" fmla="*/ 184 w 200"/>
                <a:gd name="T75" fmla="*/ 36 h 174"/>
                <a:gd name="T76" fmla="*/ 180 w 200"/>
                <a:gd name="T77" fmla="*/ 32 h 174"/>
                <a:gd name="T78" fmla="*/ 172 w 200"/>
                <a:gd name="T79" fmla="*/ 26 h 174"/>
                <a:gd name="T80" fmla="*/ 160 w 200"/>
                <a:gd name="T81" fmla="*/ 28 h 174"/>
                <a:gd name="T82" fmla="*/ 156 w 200"/>
                <a:gd name="T83" fmla="*/ 18 h 174"/>
                <a:gd name="T84" fmla="*/ 154 w 200"/>
                <a:gd name="T85" fmla="*/ 0 h 1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00"/>
                <a:gd name="T130" fmla="*/ 0 h 174"/>
                <a:gd name="T131" fmla="*/ 200 w 200"/>
                <a:gd name="T132" fmla="*/ 174 h 1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00" h="174">
                  <a:moveTo>
                    <a:pt x="154" y="0"/>
                  </a:moveTo>
                  <a:lnTo>
                    <a:pt x="154" y="2"/>
                  </a:lnTo>
                  <a:lnTo>
                    <a:pt x="150" y="2"/>
                  </a:lnTo>
                  <a:lnTo>
                    <a:pt x="148" y="4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2" y="14"/>
                  </a:lnTo>
                  <a:lnTo>
                    <a:pt x="126" y="18"/>
                  </a:lnTo>
                  <a:lnTo>
                    <a:pt x="122" y="28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2" y="32"/>
                  </a:lnTo>
                  <a:lnTo>
                    <a:pt x="110" y="36"/>
                  </a:lnTo>
                  <a:lnTo>
                    <a:pt x="110" y="40"/>
                  </a:lnTo>
                  <a:lnTo>
                    <a:pt x="110" y="46"/>
                  </a:lnTo>
                  <a:lnTo>
                    <a:pt x="92" y="66"/>
                  </a:lnTo>
                  <a:lnTo>
                    <a:pt x="90" y="66"/>
                  </a:lnTo>
                  <a:lnTo>
                    <a:pt x="86" y="66"/>
                  </a:lnTo>
                  <a:lnTo>
                    <a:pt x="82" y="66"/>
                  </a:lnTo>
                  <a:lnTo>
                    <a:pt x="76" y="66"/>
                  </a:lnTo>
                  <a:lnTo>
                    <a:pt x="72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8"/>
                  </a:lnTo>
                  <a:lnTo>
                    <a:pt x="56" y="82"/>
                  </a:lnTo>
                  <a:lnTo>
                    <a:pt x="52" y="86"/>
                  </a:lnTo>
                  <a:lnTo>
                    <a:pt x="48" y="88"/>
                  </a:lnTo>
                  <a:lnTo>
                    <a:pt x="46" y="90"/>
                  </a:lnTo>
                  <a:lnTo>
                    <a:pt x="44" y="92"/>
                  </a:lnTo>
                  <a:lnTo>
                    <a:pt x="42" y="92"/>
                  </a:lnTo>
                  <a:lnTo>
                    <a:pt x="40" y="94"/>
                  </a:lnTo>
                  <a:lnTo>
                    <a:pt x="32" y="96"/>
                  </a:lnTo>
                  <a:lnTo>
                    <a:pt x="20" y="98"/>
                  </a:lnTo>
                  <a:lnTo>
                    <a:pt x="8" y="98"/>
                  </a:lnTo>
                  <a:lnTo>
                    <a:pt x="0" y="96"/>
                  </a:lnTo>
                  <a:lnTo>
                    <a:pt x="12" y="116"/>
                  </a:lnTo>
                  <a:lnTo>
                    <a:pt x="14" y="120"/>
                  </a:lnTo>
                  <a:lnTo>
                    <a:pt x="14" y="130"/>
                  </a:lnTo>
                  <a:lnTo>
                    <a:pt x="12" y="132"/>
                  </a:lnTo>
                  <a:lnTo>
                    <a:pt x="8" y="134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50"/>
                  </a:lnTo>
                  <a:lnTo>
                    <a:pt x="4" y="154"/>
                  </a:lnTo>
                  <a:lnTo>
                    <a:pt x="6" y="158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2" y="158"/>
                  </a:lnTo>
                  <a:lnTo>
                    <a:pt x="24" y="156"/>
                  </a:lnTo>
                  <a:lnTo>
                    <a:pt x="30" y="156"/>
                  </a:lnTo>
                  <a:lnTo>
                    <a:pt x="34" y="158"/>
                  </a:lnTo>
                  <a:lnTo>
                    <a:pt x="40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60" y="160"/>
                  </a:lnTo>
                  <a:lnTo>
                    <a:pt x="64" y="162"/>
                  </a:lnTo>
                  <a:lnTo>
                    <a:pt x="66" y="166"/>
                  </a:lnTo>
                  <a:lnTo>
                    <a:pt x="76" y="174"/>
                  </a:lnTo>
                  <a:lnTo>
                    <a:pt x="92" y="156"/>
                  </a:lnTo>
                  <a:lnTo>
                    <a:pt x="94" y="156"/>
                  </a:lnTo>
                  <a:lnTo>
                    <a:pt x="96" y="154"/>
                  </a:lnTo>
                  <a:lnTo>
                    <a:pt x="100" y="154"/>
                  </a:lnTo>
                  <a:lnTo>
                    <a:pt x="114" y="154"/>
                  </a:lnTo>
                  <a:lnTo>
                    <a:pt x="120" y="154"/>
                  </a:lnTo>
                  <a:lnTo>
                    <a:pt x="122" y="134"/>
                  </a:lnTo>
                  <a:lnTo>
                    <a:pt x="114" y="130"/>
                  </a:lnTo>
                  <a:lnTo>
                    <a:pt x="114" y="128"/>
                  </a:lnTo>
                  <a:lnTo>
                    <a:pt x="114" y="122"/>
                  </a:lnTo>
                  <a:lnTo>
                    <a:pt x="116" y="112"/>
                  </a:lnTo>
                  <a:lnTo>
                    <a:pt x="120" y="102"/>
                  </a:lnTo>
                  <a:lnTo>
                    <a:pt x="132" y="92"/>
                  </a:lnTo>
                  <a:lnTo>
                    <a:pt x="152" y="82"/>
                  </a:lnTo>
                  <a:lnTo>
                    <a:pt x="154" y="80"/>
                  </a:lnTo>
                  <a:lnTo>
                    <a:pt x="156" y="76"/>
                  </a:lnTo>
                  <a:lnTo>
                    <a:pt x="160" y="72"/>
                  </a:lnTo>
                  <a:lnTo>
                    <a:pt x="162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72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4" y="44"/>
                  </a:lnTo>
                  <a:lnTo>
                    <a:pt x="188" y="44"/>
                  </a:lnTo>
                  <a:lnTo>
                    <a:pt x="192" y="44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198" y="42"/>
                  </a:lnTo>
                  <a:lnTo>
                    <a:pt x="196" y="40"/>
                  </a:lnTo>
                  <a:lnTo>
                    <a:pt x="192" y="38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4" y="36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80" y="32"/>
                  </a:lnTo>
                  <a:lnTo>
                    <a:pt x="178" y="30"/>
                  </a:lnTo>
                  <a:lnTo>
                    <a:pt x="176" y="28"/>
                  </a:lnTo>
                  <a:lnTo>
                    <a:pt x="172" y="26"/>
                  </a:lnTo>
                  <a:lnTo>
                    <a:pt x="166" y="26"/>
                  </a:lnTo>
                  <a:lnTo>
                    <a:pt x="160" y="28"/>
                  </a:lnTo>
                  <a:lnTo>
                    <a:pt x="158" y="26"/>
                  </a:lnTo>
                  <a:lnTo>
                    <a:pt x="156" y="22"/>
                  </a:lnTo>
                  <a:lnTo>
                    <a:pt x="156" y="18"/>
                  </a:lnTo>
                  <a:lnTo>
                    <a:pt x="156" y="14"/>
                  </a:lnTo>
                  <a:lnTo>
                    <a:pt x="172" y="0"/>
                  </a:lnTo>
                  <a:lnTo>
                    <a:pt x="15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3" name="Freeform 199"/>
            <p:cNvSpPr/>
            <p:nvPr/>
          </p:nvSpPr>
          <p:spPr bwMode="gray">
            <a:xfrm>
              <a:off x="3032354" y="3154694"/>
              <a:ext cx="79398" cy="71935"/>
            </a:xfrm>
            <a:custGeom>
              <a:avLst/>
              <a:gdLst>
                <a:gd name="T0" fmla="*/ 0 w 68"/>
                <a:gd name="T1" fmla="*/ 0 h 66"/>
                <a:gd name="T2" fmla="*/ 16 w 68"/>
                <a:gd name="T3" fmla="*/ 26 h 66"/>
                <a:gd name="T4" fmla="*/ 18 w 68"/>
                <a:gd name="T5" fmla="*/ 28 h 66"/>
                <a:gd name="T6" fmla="*/ 28 w 68"/>
                <a:gd name="T7" fmla="*/ 36 h 66"/>
                <a:gd name="T8" fmla="*/ 38 w 68"/>
                <a:gd name="T9" fmla="*/ 44 h 66"/>
                <a:gd name="T10" fmla="*/ 50 w 68"/>
                <a:gd name="T11" fmla="*/ 54 h 66"/>
                <a:gd name="T12" fmla="*/ 60 w 68"/>
                <a:gd name="T13" fmla="*/ 62 h 66"/>
                <a:gd name="T14" fmla="*/ 66 w 68"/>
                <a:gd name="T15" fmla="*/ 66 h 66"/>
                <a:gd name="T16" fmla="*/ 68 w 68"/>
                <a:gd name="T17" fmla="*/ 66 h 66"/>
                <a:gd name="T18" fmla="*/ 68 w 68"/>
                <a:gd name="T19" fmla="*/ 62 h 66"/>
                <a:gd name="T20" fmla="*/ 68 w 68"/>
                <a:gd name="T21" fmla="*/ 60 h 66"/>
                <a:gd name="T22" fmla="*/ 68 w 68"/>
                <a:gd name="T23" fmla="*/ 58 h 66"/>
                <a:gd name="T24" fmla="*/ 66 w 68"/>
                <a:gd name="T25" fmla="*/ 56 h 66"/>
                <a:gd name="T26" fmla="*/ 66 w 68"/>
                <a:gd name="T27" fmla="*/ 54 h 66"/>
                <a:gd name="T28" fmla="*/ 58 w 68"/>
                <a:gd name="T29" fmla="*/ 42 h 66"/>
                <a:gd name="T30" fmla="*/ 58 w 68"/>
                <a:gd name="T31" fmla="*/ 40 h 66"/>
                <a:gd name="T32" fmla="*/ 58 w 68"/>
                <a:gd name="T33" fmla="*/ 36 h 66"/>
                <a:gd name="T34" fmla="*/ 56 w 68"/>
                <a:gd name="T35" fmla="*/ 32 h 66"/>
                <a:gd name="T36" fmla="*/ 56 w 68"/>
                <a:gd name="T37" fmla="*/ 26 h 66"/>
                <a:gd name="T38" fmla="*/ 54 w 68"/>
                <a:gd name="T39" fmla="*/ 24 h 66"/>
                <a:gd name="T40" fmla="*/ 46 w 68"/>
                <a:gd name="T41" fmla="*/ 12 h 66"/>
                <a:gd name="T42" fmla="*/ 38 w 68"/>
                <a:gd name="T43" fmla="*/ 14 h 66"/>
                <a:gd name="T44" fmla="*/ 30 w 68"/>
                <a:gd name="T45" fmla="*/ 4 h 66"/>
                <a:gd name="T46" fmla="*/ 12 w 68"/>
                <a:gd name="T47" fmla="*/ 6 h 66"/>
                <a:gd name="T48" fmla="*/ 0 w 68"/>
                <a:gd name="T49" fmla="*/ 0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8"/>
                <a:gd name="T76" fmla="*/ 0 h 66"/>
                <a:gd name="T77" fmla="*/ 68 w 68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8" h="66">
                  <a:moveTo>
                    <a:pt x="0" y="0"/>
                  </a:moveTo>
                  <a:lnTo>
                    <a:pt x="16" y="26"/>
                  </a:lnTo>
                  <a:lnTo>
                    <a:pt x="18" y="28"/>
                  </a:lnTo>
                  <a:lnTo>
                    <a:pt x="28" y="36"/>
                  </a:lnTo>
                  <a:lnTo>
                    <a:pt x="38" y="44"/>
                  </a:lnTo>
                  <a:lnTo>
                    <a:pt x="50" y="54"/>
                  </a:lnTo>
                  <a:lnTo>
                    <a:pt x="60" y="62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6" y="32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46" y="12"/>
                  </a:lnTo>
                  <a:lnTo>
                    <a:pt x="38" y="14"/>
                  </a:lnTo>
                  <a:lnTo>
                    <a:pt x="30" y="4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4" name="Freeform 200"/>
            <p:cNvSpPr/>
            <p:nvPr/>
          </p:nvSpPr>
          <p:spPr bwMode="gray">
            <a:xfrm>
              <a:off x="2871223" y="2877853"/>
              <a:ext cx="63051" cy="61036"/>
            </a:xfrm>
            <a:custGeom>
              <a:avLst/>
              <a:gdLst>
                <a:gd name="T0" fmla="*/ 54 w 54"/>
                <a:gd name="T1" fmla="*/ 56 h 56"/>
                <a:gd name="T2" fmla="*/ 48 w 54"/>
                <a:gd name="T3" fmla="*/ 44 h 56"/>
                <a:gd name="T4" fmla="*/ 48 w 54"/>
                <a:gd name="T5" fmla="*/ 44 h 56"/>
                <a:gd name="T6" fmla="*/ 48 w 54"/>
                <a:gd name="T7" fmla="*/ 42 h 56"/>
                <a:gd name="T8" fmla="*/ 44 w 54"/>
                <a:gd name="T9" fmla="*/ 40 h 56"/>
                <a:gd name="T10" fmla="*/ 40 w 54"/>
                <a:gd name="T11" fmla="*/ 38 h 56"/>
                <a:gd name="T12" fmla="*/ 40 w 54"/>
                <a:gd name="T13" fmla="*/ 38 h 56"/>
                <a:gd name="T14" fmla="*/ 38 w 54"/>
                <a:gd name="T15" fmla="*/ 36 h 56"/>
                <a:gd name="T16" fmla="*/ 34 w 54"/>
                <a:gd name="T17" fmla="*/ 36 h 56"/>
                <a:gd name="T18" fmla="*/ 28 w 54"/>
                <a:gd name="T19" fmla="*/ 36 h 56"/>
                <a:gd name="T20" fmla="*/ 24 w 54"/>
                <a:gd name="T21" fmla="*/ 38 h 56"/>
                <a:gd name="T22" fmla="*/ 20 w 54"/>
                <a:gd name="T23" fmla="*/ 40 h 56"/>
                <a:gd name="T24" fmla="*/ 20 w 54"/>
                <a:gd name="T25" fmla="*/ 42 h 56"/>
                <a:gd name="T26" fmla="*/ 18 w 54"/>
                <a:gd name="T27" fmla="*/ 42 h 56"/>
                <a:gd name="T28" fmla="*/ 18 w 54"/>
                <a:gd name="T29" fmla="*/ 44 h 56"/>
                <a:gd name="T30" fmla="*/ 16 w 54"/>
                <a:gd name="T31" fmla="*/ 44 h 56"/>
                <a:gd name="T32" fmla="*/ 12 w 54"/>
                <a:gd name="T33" fmla="*/ 46 h 56"/>
                <a:gd name="T34" fmla="*/ 6 w 54"/>
                <a:gd name="T35" fmla="*/ 46 h 56"/>
                <a:gd name="T36" fmla="*/ 6 w 54"/>
                <a:gd name="T37" fmla="*/ 32 h 56"/>
                <a:gd name="T38" fmla="*/ 6 w 54"/>
                <a:gd name="T39" fmla="*/ 32 h 56"/>
                <a:gd name="T40" fmla="*/ 6 w 54"/>
                <a:gd name="T41" fmla="*/ 30 h 56"/>
                <a:gd name="T42" fmla="*/ 4 w 54"/>
                <a:gd name="T43" fmla="*/ 26 h 56"/>
                <a:gd name="T44" fmla="*/ 2 w 54"/>
                <a:gd name="T45" fmla="*/ 26 h 56"/>
                <a:gd name="T46" fmla="*/ 2 w 54"/>
                <a:gd name="T47" fmla="*/ 24 h 56"/>
                <a:gd name="T48" fmla="*/ 0 w 54"/>
                <a:gd name="T49" fmla="*/ 22 h 56"/>
                <a:gd name="T50" fmla="*/ 0 w 54"/>
                <a:gd name="T51" fmla="*/ 18 h 56"/>
                <a:gd name="T52" fmla="*/ 0 w 54"/>
                <a:gd name="T53" fmla="*/ 14 h 56"/>
                <a:gd name="T54" fmla="*/ 2 w 54"/>
                <a:gd name="T55" fmla="*/ 12 h 56"/>
                <a:gd name="T56" fmla="*/ 2 w 54"/>
                <a:gd name="T57" fmla="*/ 10 h 56"/>
                <a:gd name="T58" fmla="*/ 2 w 54"/>
                <a:gd name="T59" fmla="*/ 8 h 56"/>
                <a:gd name="T60" fmla="*/ 4 w 54"/>
                <a:gd name="T61" fmla="*/ 4 h 56"/>
                <a:gd name="T62" fmla="*/ 4 w 54"/>
                <a:gd name="T63" fmla="*/ 2 h 56"/>
                <a:gd name="T64" fmla="*/ 6 w 54"/>
                <a:gd name="T65" fmla="*/ 0 h 56"/>
                <a:gd name="T66" fmla="*/ 10 w 54"/>
                <a:gd name="T67" fmla="*/ 0 h 56"/>
                <a:gd name="T68" fmla="*/ 18 w 54"/>
                <a:gd name="T69" fmla="*/ 0 h 56"/>
                <a:gd name="T70" fmla="*/ 24 w 54"/>
                <a:gd name="T71" fmla="*/ 0 h 56"/>
                <a:gd name="T72" fmla="*/ 24 w 54"/>
                <a:gd name="T73" fmla="*/ 0 h 56"/>
                <a:gd name="T74" fmla="*/ 26 w 54"/>
                <a:gd name="T75" fmla="*/ 0 h 56"/>
                <a:gd name="T76" fmla="*/ 26 w 54"/>
                <a:gd name="T77" fmla="*/ 0 h 56"/>
                <a:gd name="T78" fmla="*/ 28 w 54"/>
                <a:gd name="T79" fmla="*/ 2 h 56"/>
                <a:gd name="T80" fmla="*/ 30 w 54"/>
                <a:gd name="T81" fmla="*/ 6 h 56"/>
                <a:gd name="T82" fmla="*/ 30 w 54"/>
                <a:gd name="T83" fmla="*/ 14 h 56"/>
                <a:gd name="T84" fmla="*/ 34 w 54"/>
                <a:gd name="T85" fmla="*/ 28 h 56"/>
                <a:gd name="T86" fmla="*/ 36 w 54"/>
                <a:gd name="T87" fmla="*/ 26 h 56"/>
                <a:gd name="T88" fmla="*/ 36 w 54"/>
                <a:gd name="T89" fmla="*/ 26 h 56"/>
                <a:gd name="T90" fmla="*/ 38 w 54"/>
                <a:gd name="T91" fmla="*/ 24 h 56"/>
                <a:gd name="T92" fmla="*/ 40 w 54"/>
                <a:gd name="T93" fmla="*/ 20 h 56"/>
                <a:gd name="T94" fmla="*/ 40 w 54"/>
                <a:gd name="T95" fmla="*/ 18 h 56"/>
                <a:gd name="T96" fmla="*/ 42 w 54"/>
                <a:gd name="T97" fmla="*/ 14 h 56"/>
                <a:gd name="T98" fmla="*/ 44 w 54"/>
                <a:gd name="T99" fmla="*/ 12 h 56"/>
                <a:gd name="T100" fmla="*/ 44 w 54"/>
                <a:gd name="T101" fmla="*/ 12 h 56"/>
                <a:gd name="T102" fmla="*/ 46 w 54"/>
                <a:gd name="T103" fmla="*/ 12 h 56"/>
                <a:gd name="T104" fmla="*/ 48 w 54"/>
                <a:gd name="T105" fmla="*/ 14 h 56"/>
                <a:gd name="T106" fmla="*/ 48 w 54"/>
                <a:gd name="T107" fmla="*/ 18 h 56"/>
                <a:gd name="T108" fmla="*/ 52 w 54"/>
                <a:gd name="T109" fmla="*/ 34 h 56"/>
                <a:gd name="T110" fmla="*/ 54 w 54"/>
                <a:gd name="T111" fmla="*/ 46 h 56"/>
                <a:gd name="T112" fmla="*/ 54 w 54"/>
                <a:gd name="T113" fmla="*/ 56 h 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4"/>
                <a:gd name="T172" fmla="*/ 0 h 56"/>
                <a:gd name="T173" fmla="*/ 54 w 54"/>
                <a:gd name="T174" fmla="*/ 56 h 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4" h="56">
                  <a:moveTo>
                    <a:pt x="54" y="56"/>
                  </a:moveTo>
                  <a:lnTo>
                    <a:pt x="48" y="44"/>
                  </a:lnTo>
                  <a:lnTo>
                    <a:pt x="48" y="42"/>
                  </a:lnTo>
                  <a:lnTo>
                    <a:pt x="44" y="40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46"/>
                  </a:lnTo>
                  <a:lnTo>
                    <a:pt x="6" y="46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2" y="34"/>
                  </a:lnTo>
                  <a:lnTo>
                    <a:pt x="54" y="46"/>
                  </a:lnTo>
                  <a:lnTo>
                    <a:pt x="54" y="5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5" name="Freeform 201"/>
            <p:cNvSpPr/>
            <p:nvPr/>
          </p:nvSpPr>
          <p:spPr bwMode="gray">
            <a:xfrm>
              <a:off x="2929604" y="2836436"/>
              <a:ext cx="116762" cy="296459"/>
            </a:xfrm>
            <a:custGeom>
              <a:avLst/>
              <a:gdLst>
                <a:gd name="T0" fmla="*/ 40 w 100"/>
                <a:gd name="T1" fmla="*/ 170 h 272"/>
                <a:gd name="T2" fmla="*/ 26 w 100"/>
                <a:gd name="T3" fmla="*/ 166 h 272"/>
                <a:gd name="T4" fmla="*/ 26 w 100"/>
                <a:gd name="T5" fmla="*/ 156 h 272"/>
                <a:gd name="T6" fmla="*/ 26 w 100"/>
                <a:gd name="T7" fmla="*/ 142 h 272"/>
                <a:gd name="T8" fmla="*/ 24 w 100"/>
                <a:gd name="T9" fmla="*/ 136 h 272"/>
                <a:gd name="T10" fmla="*/ 20 w 100"/>
                <a:gd name="T11" fmla="*/ 130 h 272"/>
                <a:gd name="T12" fmla="*/ 16 w 100"/>
                <a:gd name="T13" fmla="*/ 120 h 272"/>
                <a:gd name="T14" fmla="*/ 10 w 100"/>
                <a:gd name="T15" fmla="*/ 112 h 272"/>
                <a:gd name="T16" fmla="*/ 8 w 100"/>
                <a:gd name="T17" fmla="*/ 108 h 272"/>
                <a:gd name="T18" fmla="*/ 4 w 100"/>
                <a:gd name="T19" fmla="*/ 102 h 272"/>
                <a:gd name="T20" fmla="*/ 2 w 100"/>
                <a:gd name="T21" fmla="*/ 94 h 272"/>
                <a:gd name="T22" fmla="*/ 2 w 100"/>
                <a:gd name="T23" fmla="*/ 90 h 272"/>
                <a:gd name="T24" fmla="*/ 4 w 100"/>
                <a:gd name="T25" fmla="*/ 82 h 272"/>
                <a:gd name="T26" fmla="*/ 2 w 100"/>
                <a:gd name="T27" fmla="*/ 78 h 272"/>
                <a:gd name="T28" fmla="*/ 0 w 100"/>
                <a:gd name="T29" fmla="*/ 74 h 272"/>
                <a:gd name="T30" fmla="*/ 2 w 100"/>
                <a:gd name="T31" fmla="*/ 70 h 272"/>
                <a:gd name="T32" fmla="*/ 4 w 100"/>
                <a:gd name="T33" fmla="*/ 72 h 272"/>
                <a:gd name="T34" fmla="*/ 6 w 100"/>
                <a:gd name="T35" fmla="*/ 72 h 272"/>
                <a:gd name="T36" fmla="*/ 8 w 100"/>
                <a:gd name="T37" fmla="*/ 74 h 272"/>
                <a:gd name="T38" fmla="*/ 10 w 100"/>
                <a:gd name="T39" fmla="*/ 70 h 272"/>
                <a:gd name="T40" fmla="*/ 6 w 100"/>
                <a:gd name="T41" fmla="*/ 56 h 272"/>
                <a:gd name="T42" fmla="*/ 8 w 100"/>
                <a:gd name="T43" fmla="*/ 56 h 272"/>
                <a:gd name="T44" fmla="*/ 10 w 100"/>
                <a:gd name="T45" fmla="*/ 58 h 272"/>
                <a:gd name="T46" fmla="*/ 16 w 100"/>
                <a:gd name="T47" fmla="*/ 60 h 272"/>
                <a:gd name="T48" fmla="*/ 22 w 100"/>
                <a:gd name="T49" fmla="*/ 58 h 272"/>
                <a:gd name="T50" fmla="*/ 22 w 100"/>
                <a:gd name="T51" fmla="*/ 56 h 272"/>
                <a:gd name="T52" fmla="*/ 26 w 100"/>
                <a:gd name="T53" fmla="*/ 54 h 272"/>
                <a:gd name="T54" fmla="*/ 28 w 100"/>
                <a:gd name="T55" fmla="*/ 48 h 272"/>
                <a:gd name="T56" fmla="*/ 32 w 100"/>
                <a:gd name="T57" fmla="*/ 40 h 272"/>
                <a:gd name="T58" fmla="*/ 36 w 100"/>
                <a:gd name="T59" fmla="*/ 34 h 272"/>
                <a:gd name="T60" fmla="*/ 36 w 100"/>
                <a:gd name="T61" fmla="*/ 30 h 272"/>
                <a:gd name="T62" fmla="*/ 40 w 100"/>
                <a:gd name="T63" fmla="*/ 26 h 272"/>
                <a:gd name="T64" fmla="*/ 66 w 100"/>
                <a:gd name="T65" fmla="*/ 0 h 272"/>
                <a:gd name="T66" fmla="*/ 74 w 100"/>
                <a:gd name="T67" fmla="*/ 8 h 272"/>
                <a:gd name="T68" fmla="*/ 84 w 100"/>
                <a:gd name="T69" fmla="*/ 34 h 272"/>
                <a:gd name="T70" fmla="*/ 82 w 100"/>
                <a:gd name="T71" fmla="*/ 36 h 272"/>
                <a:gd name="T72" fmla="*/ 76 w 100"/>
                <a:gd name="T73" fmla="*/ 52 h 272"/>
                <a:gd name="T74" fmla="*/ 72 w 100"/>
                <a:gd name="T75" fmla="*/ 72 h 272"/>
                <a:gd name="T76" fmla="*/ 76 w 100"/>
                <a:gd name="T77" fmla="*/ 76 h 272"/>
                <a:gd name="T78" fmla="*/ 80 w 100"/>
                <a:gd name="T79" fmla="*/ 80 h 272"/>
                <a:gd name="T80" fmla="*/ 90 w 100"/>
                <a:gd name="T81" fmla="*/ 78 h 272"/>
                <a:gd name="T82" fmla="*/ 96 w 100"/>
                <a:gd name="T83" fmla="*/ 98 h 272"/>
                <a:gd name="T84" fmla="*/ 90 w 100"/>
                <a:gd name="T85" fmla="*/ 102 h 272"/>
                <a:gd name="T86" fmla="*/ 82 w 100"/>
                <a:gd name="T87" fmla="*/ 112 h 272"/>
                <a:gd name="T88" fmla="*/ 84 w 100"/>
                <a:gd name="T89" fmla="*/ 138 h 272"/>
                <a:gd name="T90" fmla="*/ 82 w 100"/>
                <a:gd name="T91" fmla="*/ 138 h 272"/>
                <a:gd name="T92" fmla="*/ 80 w 100"/>
                <a:gd name="T93" fmla="*/ 142 h 272"/>
                <a:gd name="T94" fmla="*/ 80 w 100"/>
                <a:gd name="T95" fmla="*/ 150 h 272"/>
                <a:gd name="T96" fmla="*/ 80 w 100"/>
                <a:gd name="T97" fmla="*/ 158 h 272"/>
                <a:gd name="T98" fmla="*/ 80 w 100"/>
                <a:gd name="T99" fmla="*/ 168 h 272"/>
                <a:gd name="T100" fmla="*/ 84 w 100"/>
                <a:gd name="T101" fmla="*/ 182 h 272"/>
                <a:gd name="T102" fmla="*/ 84 w 100"/>
                <a:gd name="T103" fmla="*/ 210 h 272"/>
                <a:gd name="T104" fmla="*/ 84 w 100"/>
                <a:gd name="T105" fmla="*/ 224 h 272"/>
                <a:gd name="T106" fmla="*/ 82 w 100"/>
                <a:gd name="T107" fmla="*/ 244 h 272"/>
                <a:gd name="T108" fmla="*/ 76 w 100"/>
                <a:gd name="T109" fmla="*/ 272 h 272"/>
                <a:gd name="T110" fmla="*/ 72 w 100"/>
                <a:gd name="T111" fmla="*/ 262 h 272"/>
                <a:gd name="T112" fmla="*/ 74 w 100"/>
                <a:gd name="T113" fmla="*/ 226 h 272"/>
                <a:gd name="T114" fmla="*/ 74 w 100"/>
                <a:gd name="T115" fmla="*/ 206 h 272"/>
                <a:gd name="T116" fmla="*/ 70 w 100"/>
                <a:gd name="T117" fmla="*/ 168 h 27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0"/>
                <a:gd name="T178" fmla="*/ 0 h 272"/>
                <a:gd name="T179" fmla="*/ 100 w 100"/>
                <a:gd name="T180" fmla="*/ 272 h 27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0" h="272">
                  <a:moveTo>
                    <a:pt x="62" y="154"/>
                  </a:moveTo>
                  <a:lnTo>
                    <a:pt x="40" y="170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2"/>
                  </a:lnTo>
                  <a:lnTo>
                    <a:pt x="26" y="156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4" y="138"/>
                  </a:lnTo>
                  <a:lnTo>
                    <a:pt x="24" y="136"/>
                  </a:lnTo>
                  <a:lnTo>
                    <a:pt x="22" y="134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2" y="116"/>
                  </a:lnTo>
                  <a:lnTo>
                    <a:pt x="10" y="112"/>
                  </a:lnTo>
                  <a:lnTo>
                    <a:pt x="10" y="108"/>
                  </a:lnTo>
                  <a:lnTo>
                    <a:pt x="8" y="108"/>
                  </a:lnTo>
                  <a:lnTo>
                    <a:pt x="6" y="106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2" y="92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2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4" y="60"/>
                  </a:lnTo>
                  <a:lnTo>
                    <a:pt x="16" y="60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54" y="24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4" y="8"/>
                  </a:lnTo>
                  <a:lnTo>
                    <a:pt x="80" y="20"/>
                  </a:lnTo>
                  <a:lnTo>
                    <a:pt x="84" y="34"/>
                  </a:lnTo>
                  <a:lnTo>
                    <a:pt x="82" y="36"/>
                  </a:lnTo>
                  <a:lnTo>
                    <a:pt x="78" y="40"/>
                  </a:lnTo>
                  <a:lnTo>
                    <a:pt x="76" y="52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4" y="74"/>
                  </a:lnTo>
                  <a:lnTo>
                    <a:pt x="76" y="76"/>
                  </a:lnTo>
                  <a:lnTo>
                    <a:pt x="78" y="78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90" y="78"/>
                  </a:lnTo>
                  <a:lnTo>
                    <a:pt x="100" y="84"/>
                  </a:lnTo>
                  <a:lnTo>
                    <a:pt x="96" y="98"/>
                  </a:lnTo>
                  <a:lnTo>
                    <a:pt x="94" y="100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2" y="112"/>
                  </a:lnTo>
                  <a:lnTo>
                    <a:pt x="80" y="122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78" y="146"/>
                  </a:lnTo>
                  <a:lnTo>
                    <a:pt x="80" y="150"/>
                  </a:lnTo>
                  <a:lnTo>
                    <a:pt x="80" y="156"/>
                  </a:lnTo>
                  <a:lnTo>
                    <a:pt x="80" y="158"/>
                  </a:lnTo>
                  <a:lnTo>
                    <a:pt x="80" y="162"/>
                  </a:lnTo>
                  <a:lnTo>
                    <a:pt x="80" y="168"/>
                  </a:lnTo>
                  <a:lnTo>
                    <a:pt x="82" y="174"/>
                  </a:lnTo>
                  <a:lnTo>
                    <a:pt x="84" y="182"/>
                  </a:lnTo>
                  <a:lnTo>
                    <a:pt x="88" y="188"/>
                  </a:lnTo>
                  <a:lnTo>
                    <a:pt x="84" y="210"/>
                  </a:lnTo>
                  <a:lnTo>
                    <a:pt x="84" y="218"/>
                  </a:lnTo>
                  <a:lnTo>
                    <a:pt x="84" y="224"/>
                  </a:lnTo>
                  <a:lnTo>
                    <a:pt x="84" y="230"/>
                  </a:lnTo>
                  <a:lnTo>
                    <a:pt x="82" y="244"/>
                  </a:lnTo>
                  <a:lnTo>
                    <a:pt x="80" y="260"/>
                  </a:lnTo>
                  <a:lnTo>
                    <a:pt x="76" y="272"/>
                  </a:lnTo>
                  <a:lnTo>
                    <a:pt x="74" y="270"/>
                  </a:lnTo>
                  <a:lnTo>
                    <a:pt x="72" y="262"/>
                  </a:lnTo>
                  <a:lnTo>
                    <a:pt x="72" y="248"/>
                  </a:lnTo>
                  <a:lnTo>
                    <a:pt x="74" y="226"/>
                  </a:lnTo>
                  <a:lnTo>
                    <a:pt x="74" y="220"/>
                  </a:lnTo>
                  <a:lnTo>
                    <a:pt x="74" y="206"/>
                  </a:lnTo>
                  <a:lnTo>
                    <a:pt x="74" y="188"/>
                  </a:lnTo>
                  <a:lnTo>
                    <a:pt x="70" y="168"/>
                  </a:lnTo>
                  <a:lnTo>
                    <a:pt x="62" y="15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6" name="Freeform 202"/>
            <p:cNvSpPr/>
            <p:nvPr/>
          </p:nvSpPr>
          <p:spPr bwMode="gray">
            <a:xfrm>
              <a:off x="3076724" y="2904011"/>
              <a:ext cx="105086" cy="183107"/>
            </a:xfrm>
            <a:custGeom>
              <a:avLst/>
              <a:gdLst>
                <a:gd name="T0" fmla="*/ 58 w 90"/>
                <a:gd name="T1" fmla="*/ 124 h 168"/>
                <a:gd name="T2" fmla="*/ 62 w 90"/>
                <a:gd name="T3" fmla="*/ 128 h 168"/>
                <a:gd name="T4" fmla="*/ 64 w 90"/>
                <a:gd name="T5" fmla="*/ 132 h 168"/>
                <a:gd name="T6" fmla="*/ 50 w 90"/>
                <a:gd name="T7" fmla="*/ 154 h 168"/>
                <a:gd name="T8" fmla="*/ 42 w 90"/>
                <a:gd name="T9" fmla="*/ 158 h 168"/>
                <a:gd name="T10" fmla="*/ 46 w 90"/>
                <a:gd name="T11" fmla="*/ 166 h 168"/>
                <a:gd name="T12" fmla="*/ 64 w 90"/>
                <a:gd name="T13" fmla="*/ 164 h 168"/>
                <a:gd name="T14" fmla="*/ 78 w 90"/>
                <a:gd name="T15" fmla="*/ 150 h 168"/>
                <a:gd name="T16" fmla="*/ 88 w 90"/>
                <a:gd name="T17" fmla="*/ 134 h 168"/>
                <a:gd name="T18" fmla="*/ 90 w 90"/>
                <a:gd name="T19" fmla="*/ 126 h 168"/>
                <a:gd name="T20" fmla="*/ 84 w 90"/>
                <a:gd name="T21" fmla="*/ 102 h 168"/>
                <a:gd name="T22" fmla="*/ 84 w 90"/>
                <a:gd name="T23" fmla="*/ 98 h 168"/>
                <a:gd name="T24" fmla="*/ 82 w 90"/>
                <a:gd name="T25" fmla="*/ 90 h 168"/>
                <a:gd name="T26" fmla="*/ 76 w 90"/>
                <a:gd name="T27" fmla="*/ 82 h 168"/>
                <a:gd name="T28" fmla="*/ 60 w 90"/>
                <a:gd name="T29" fmla="*/ 74 h 168"/>
                <a:gd name="T30" fmla="*/ 46 w 90"/>
                <a:gd name="T31" fmla="*/ 46 h 168"/>
                <a:gd name="T32" fmla="*/ 48 w 90"/>
                <a:gd name="T33" fmla="*/ 42 h 168"/>
                <a:gd name="T34" fmla="*/ 52 w 90"/>
                <a:gd name="T35" fmla="*/ 36 h 168"/>
                <a:gd name="T36" fmla="*/ 60 w 90"/>
                <a:gd name="T37" fmla="*/ 32 h 168"/>
                <a:gd name="T38" fmla="*/ 64 w 90"/>
                <a:gd name="T39" fmla="*/ 30 h 168"/>
                <a:gd name="T40" fmla="*/ 72 w 90"/>
                <a:gd name="T41" fmla="*/ 26 h 168"/>
                <a:gd name="T42" fmla="*/ 70 w 90"/>
                <a:gd name="T43" fmla="*/ 22 h 168"/>
                <a:gd name="T44" fmla="*/ 68 w 90"/>
                <a:gd name="T45" fmla="*/ 16 h 168"/>
                <a:gd name="T46" fmla="*/ 64 w 90"/>
                <a:gd name="T47" fmla="*/ 12 h 168"/>
                <a:gd name="T48" fmla="*/ 60 w 90"/>
                <a:gd name="T49" fmla="*/ 6 h 168"/>
                <a:gd name="T50" fmla="*/ 50 w 90"/>
                <a:gd name="T51" fmla="*/ 2 h 168"/>
                <a:gd name="T52" fmla="*/ 48 w 90"/>
                <a:gd name="T53" fmla="*/ 4 h 168"/>
                <a:gd name="T54" fmla="*/ 40 w 90"/>
                <a:gd name="T55" fmla="*/ 4 h 168"/>
                <a:gd name="T56" fmla="*/ 28 w 90"/>
                <a:gd name="T57" fmla="*/ 2 h 168"/>
                <a:gd name="T58" fmla="*/ 20 w 90"/>
                <a:gd name="T59" fmla="*/ 0 h 168"/>
                <a:gd name="T60" fmla="*/ 14 w 90"/>
                <a:gd name="T61" fmla="*/ 2 h 168"/>
                <a:gd name="T62" fmla="*/ 8 w 90"/>
                <a:gd name="T63" fmla="*/ 2 h 168"/>
                <a:gd name="T64" fmla="*/ 2 w 90"/>
                <a:gd name="T65" fmla="*/ 4 h 168"/>
                <a:gd name="T66" fmla="*/ 0 w 90"/>
                <a:gd name="T67" fmla="*/ 10 h 168"/>
                <a:gd name="T68" fmla="*/ 4 w 90"/>
                <a:gd name="T69" fmla="*/ 10 h 168"/>
                <a:gd name="T70" fmla="*/ 8 w 90"/>
                <a:gd name="T71" fmla="*/ 14 h 168"/>
                <a:gd name="T72" fmla="*/ 20 w 90"/>
                <a:gd name="T73" fmla="*/ 30 h 168"/>
                <a:gd name="T74" fmla="*/ 24 w 90"/>
                <a:gd name="T75" fmla="*/ 36 h 168"/>
                <a:gd name="T76" fmla="*/ 22 w 90"/>
                <a:gd name="T77" fmla="*/ 44 h 168"/>
                <a:gd name="T78" fmla="*/ 20 w 90"/>
                <a:gd name="T79" fmla="*/ 48 h 168"/>
                <a:gd name="T80" fmla="*/ 18 w 90"/>
                <a:gd name="T81" fmla="*/ 50 h 168"/>
                <a:gd name="T82" fmla="*/ 18 w 90"/>
                <a:gd name="T83" fmla="*/ 58 h 168"/>
                <a:gd name="T84" fmla="*/ 24 w 90"/>
                <a:gd name="T85" fmla="*/ 64 h 168"/>
                <a:gd name="T86" fmla="*/ 30 w 90"/>
                <a:gd name="T87" fmla="*/ 68 h 168"/>
                <a:gd name="T88" fmla="*/ 32 w 90"/>
                <a:gd name="T89" fmla="*/ 70 h 168"/>
                <a:gd name="T90" fmla="*/ 38 w 90"/>
                <a:gd name="T91" fmla="*/ 76 h 168"/>
                <a:gd name="T92" fmla="*/ 46 w 90"/>
                <a:gd name="T93" fmla="*/ 84 h 168"/>
                <a:gd name="T94" fmla="*/ 52 w 90"/>
                <a:gd name="T95" fmla="*/ 94 h 168"/>
                <a:gd name="T96" fmla="*/ 56 w 90"/>
                <a:gd name="T97" fmla="*/ 106 h 168"/>
                <a:gd name="T98" fmla="*/ 56 w 90"/>
                <a:gd name="T99" fmla="*/ 116 h 168"/>
                <a:gd name="T100" fmla="*/ 56 w 90"/>
                <a:gd name="T101" fmla="*/ 124 h 16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0"/>
                <a:gd name="T154" fmla="*/ 0 h 168"/>
                <a:gd name="T155" fmla="*/ 90 w 90"/>
                <a:gd name="T156" fmla="*/ 168 h 16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0" h="168">
                  <a:moveTo>
                    <a:pt x="56" y="124"/>
                  </a:moveTo>
                  <a:lnTo>
                    <a:pt x="58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4" y="132"/>
                  </a:lnTo>
                  <a:lnTo>
                    <a:pt x="60" y="150"/>
                  </a:lnTo>
                  <a:lnTo>
                    <a:pt x="50" y="154"/>
                  </a:lnTo>
                  <a:lnTo>
                    <a:pt x="46" y="158"/>
                  </a:lnTo>
                  <a:lnTo>
                    <a:pt x="42" y="158"/>
                  </a:lnTo>
                  <a:lnTo>
                    <a:pt x="38" y="168"/>
                  </a:lnTo>
                  <a:lnTo>
                    <a:pt x="46" y="166"/>
                  </a:lnTo>
                  <a:lnTo>
                    <a:pt x="62" y="168"/>
                  </a:lnTo>
                  <a:lnTo>
                    <a:pt x="64" y="164"/>
                  </a:lnTo>
                  <a:lnTo>
                    <a:pt x="70" y="158"/>
                  </a:lnTo>
                  <a:lnTo>
                    <a:pt x="78" y="150"/>
                  </a:lnTo>
                  <a:lnTo>
                    <a:pt x="86" y="14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6"/>
                  </a:lnTo>
                  <a:lnTo>
                    <a:pt x="88" y="124"/>
                  </a:lnTo>
                  <a:lnTo>
                    <a:pt x="84" y="102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4"/>
                  </a:lnTo>
                  <a:lnTo>
                    <a:pt x="82" y="90"/>
                  </a:lnTo>
                  <a:lnTo>
                    <a:pt x="80" y="86"/>
                  </a:lnTo>
                  <a:lnTo>
                    <a:pt x="76" y="82"/>
                  </a:lnTo>
                  <a:lnTo>
                    <a:pt x="70" y="78"/>
                  </a:lnTo>
                  <a:lnTo>
                    <a:pt x="60" y="74"/>
                  </a:lnTo>
                  <a:lnTo>
                    <a:pt x="46" y="54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4" y="30"/>
                  </a:lnTo>
                  <a:lnTo>
                    <a:pt x="68" y="28"/>
                  </a:lnTo>
                  <a:lnTo>
                    <a:pt x="72" y="26"/>
                  </a:lnTo>
                  <a:lnTo>
                    <a:pt x="70" y="24"/>
                  </a:lnTo>
                  <a:lnTo>
                    <a:pt x="70" y="22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0" y="4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26"/>
                  </a:lnTo>
                  <a:lnTo>
                    <a:pt x="20" y="30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18" y="50"/>
                  </a:lnTo>
                  <a:lnTo>
                    <a:pt x="16" y="54"/>
                  </a:lnTo>
                  <a:lnTo>
                    <a:pt x="18" y="58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28" y="66"/>
                  </a:lnTo>
                  <a:lnTo>
                    <a:pt x="30" y="68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8" y="76"/>
                  </a:lnTo>
                  <a:lnTo>
                    <a:pt x="42" y="80"/>
                  </a:lnTo>
                  <a:lnTo>
                    <a:pt x="46" y="84"/>
                  </a:lnTo>
                  <a:lnTo>
                    <a:pt x="50" y="88"/>
                  </a:lnTo>
                  <a:lnTo>
                    <a:pt x="52" y="94"/>
                  </a:lnTo>
                  <a:lnTo>
                    <a:pt x="54" y="100"/>
                  </a:lnTo>
                  <a:lnTo>
                    <a:pt x="56" y="106"/>
                  </a:lnTo>
                  <a:lnTo>
                    <a:pt x="56" y="112"/>
                  </a:lnTo>
                  <a:lnTo>
                    <a:pt x="56" y="116"/>
                  </a:lnTo>
                  <a:lnTo>
                    <a:pt x="56" y="118"/>
                  </a:lnTo>
                  <a:lnTo>
                    <a:pt x="56" y="12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7" name="Freeform 203"/>
            <p:cNvSpPr/>
            <p:nvPr/>
          </p:nvSpPr>
          <p:spPr bwMode="gray">
            <a:xfrm>
              <a:off x="3018343" y="2943249"/>
              <a:ext cx="95745" cy="226704"/>
            </a:xfrm>
            <a:custGeom>
              <a:avLst/>
              <a:gdLst>
                <a:gd name="T0" fmla="*/ 18 w 82"/>
                <a:gd name="T1" fmla="*/ 2 h 208"/>
                <a:gd name="T2" fmla="*/ 10 w 82"/>
                <a:gd name="T3" fmla="*/ 6 h 208"/>
                <a:gd name="T4" fmla="*/ 4 w 82"/>
                <a:gd name="T5" fmla="*/ 24 h 208"/>
                <a:gd name="T6" fmla="*/ 6 w 82"/>
                <a:gd name="T7" fmla="*/ 40 h 208"/>
                <a:gd name="T8" fmla="*/ 4 w 82"/>
                <a:gd name="T9" fmla="*/ 42 h 208"/>
                <a:gd name="T10" fmla="*/ 2 w 82"/>
                <a:gd name="T11" fmla="*/ 48 h 208"/>
                <a:gd name="T12" fmla="*/ 4 w 82"/>
                <a:gd name="T13" fmla="*/ 58 h 208"/>
                <a:gd name="T14" fmla="*/ 4 w 82"/>
                <a:gd name="T15" fmla="*/ 64 h 208"/>
                <a:gd name="T16" fmla="*/ 6 w 82"/>
                <a:gd name="T17" fmla="*/ 76 h 208"/>
                <a:gd name="T18" fmla="*/ 12 w 82"/>
                <a:gd name="T19" fmla="*/ 90 h 208"/>
                <a:gd name="T20" fmla="*/ 8 w 82"/>
                <a:gd name="T21" fmla="*/ 120 h 208"/>
                <a:gd name="T22" fmla="*/ 8 w 82"/>
                <a:gd name="T23" fmla="*/ 132 h 208"/>
                <a:gd name="T24" fmla="*/ 4 w 82"/>
                <a:gd name="T25" fmla="*/ 162 h 208"/>
                <a:gd name="T26" fmla="*/ 0 w 82"/>
                <a:gd name="T27" fmla="*/ 174 h 208"/>
                <a:gd name="T28" fmla="*/ 0 w 82"/>
                <a:gd name="T29" fmla="*/ 176 h 208"/>
                <a:gd name="T30" fmla="*/ 2 w 82"/>
                <a:gd name="T31" fmla="*/ 178 h 208"/>
                <a:gd name="T32" fmla="*/ 8 w 82"/>
                <a:gd name="T33" fmla="*/ 186 h 208"/>
                <a:gd name="T34" fmla="*/ 24 w 82"/>
                <a:gd name="T35" fmla="*/ 200 h 208"/>
                <a:gd name="T36" fmla="*/ 50 w 82"/>
                <a:gd name="T37" fmla="*/ 208 h 208"/>
                <a:gd name="T38" fmla="*/ 46 w 82"/>
                <a:gd name="T39" fmla="*/ 192 h 208"/>
                <a:gd name="T40" fmla="*/ 20 w 82"/>
                <a:gd name="T41" fmla="*/ 166 h 208"/>
                <a:gd name="T42" fmla="*/ 14 w 82"/>
                <a:gd name="T43" fmla="*/ 148 h 208"/>
                <a:gd name="T44" fmla="*/ 18 w 82"/>
                <a:gd name="T45" fmla="*/ 128 h 208"/>
                <a:gd name="T46" fmla="*/ 22 w 82"/>
                <a:gd name="T47" fmla="*/ 108 h 208"/>
                <a:gd name="T48" fmla="*/ 24 w 82"/>
                <a:gd name="T49" fmla="*/ 90 h 208"/>
                <a:gd name="T50" fmla="*/ 26 w 82"/>
                <a:gd name="T51" fmla="*/ 86 h 208"/>
                <a:gd name="T52" fmla="*/ 28 w 82"/>
                <a:gd name="T53" fmla="*/ 82 h 208"/>
                <a:gd name="T54" fmla="*/ 32 w 82"/>
                <a:gd name="T55" fmla="*/ 84 h 208"/>
                <a:gd name="T56" fmla="*/ 34 w 82"/>
                <a:gd name="T57" fmla="*/ 90 h 208"/>
                <a:gd name="T58" fmla="*/ 42 w 82"/>
                <a:gd name="T59" fmla="*/ 110 h 208"/>
                <a:gd name="T60" fmla="*/ 48 w 82"/>
                <a:gd name="T61" fmla="*/ 112 h 208"/>
                <a:gd name="T62" fmla="*/ 48 w 82"/>
                <a:gd name="T63" fmla="*/ 92 h 208"/>
                <a:gd name="T64" fmla="*/ 56 w 82"/>
                <a:gd name="T65" fmla="*/ 82 h 208"/>
                <a:gd name="T66" fmla="*/ 64 w 82"/>
                <a:gd name="T67" fmla="*/ 80 h 208"/>
                <a:gd name="T68" fmla="*/ 74 w 82"/>
                <a:gd name="T69" fmla="*/ 82 h 208"/>
                <a:gd name="T70" fmla="*/ 82 w 82"/>
                <a:gd name="T71" fmla="*/ 82 h 208"/>
                <a:gd name="T72" fmla="*/ 82 w 82"/>
                <a:gd name="T73" fmla="*/ 74 h 208"/>
                <a:gd name="T74" fmla="*/ 80 w 82"/>
                <a:gd name="T75" fmla="*/ 62 h 208"/>
                <a:gd name="T76" fmla="*/ 80 w 82"/>
                <a:gd name="T77" fmla="*/ 58 h 208"/>
                <a:gd name="T78" fmla="*/ 74 w 82"/>
                <a:gd name="T79" fmla="*/ 46 h 208"/>
                <a:gd name="T80" fmla="*/ 64 w 82"/>
                <a:gd name="T81" fmla="*/ 34 h 208"/>
                <a:gd name="T82" fmla="*/ 60 w 82"/>
                <a:gd name="T83" fmla="*/ 32 h 208"/>
                <a:gd name="T84" fmla="*/ 54 w 82"/>
                <a:gd name="T85" fmla="*/ 30 h 208"/>
                <a:gd name="T86" fmla="*/ 50 w 82"/>
                <a:gd name="T87" fmla="*/ 32 h 208"/>
                <a:gd name="T88" fmla="*/ 44 w 82"/>
                <a:gd name="T89" fmla="*/ 36 h 208"/>
                <a:gd name="T90" fmla="*/ 38 w 82"/>
                <a:gd name="T91" fmla="*/ 36 h 208"/>
                <a:gd name="T92" fmla="*/ 38 w 82"/>
                <a:gd name="T93" fmla="*/ 34 h 208"/>
                <a:gd name="T94" fmla="*/ 40 w 82"/>
                <a:gd name="T95" fmla="*/ 28 h 208"/>
                <a:gd name="T96" fmla="*/ 42 w 82"/>
                <a:gd name="T97" fmla="*/ 18 h 208"/>
                <a:gd name="T98" fmla="*/ 40 w 82"/>
                <a:gd name="T99" fmla="*/ 10 h 208"/>
                <a:gd name="T100" fmla="*/ 30 w 82"/>
                <a:gd name="T101" fmla="*/ 10 h 208"/>
                <a:gd name="T102" fmla="*/ 28 w 82"/>
                <a:gd name="T103" fmla="*/ 4 h 208"/>
                <a:gd name="T104" fmla="*/ 24 w 82"/>
                <a:gd name="T105" fmla="*/ 0 h 208"/>
                <a:gd name="T106" fmla="*/ 20 w 82"/>
                <a:gd name="T107" fmla="*/ 0 h 20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2"/>
                <a:gd name="T163" fmla="*/ 0 h 208"/>
                <a:gd name="T164" fmla="*/ 82 w 82"/>
                <a:gd name="T165" fmla="*/ 208 h 20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2" h="208">
                  <a:moveTo>
                    <a:pt x="20" y="0"/>
                  </a:moveTo>
                  <a:lnTo>
                    <a:pt x="18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4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4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8" y="84"/>
                  </a:lnTo>
                  <a:lnTo>
                    <a:pt x="12" y="90"/>
                  </a:lnTo>
                  <a:lnTo>
                    <a:pt x="8" y="112"/>
                  </a:lnTo>
                  <a:lnTo>
                    <a:pt x="8" y="120"/>
                  </a:lnTo>
                  <a:lnTo>
                    <a:pt x="8" y="126"/>
                  </a:lnTo>
                  <a:lnTo>
                    <a:pt x="8" y="132"/>
                  </a:lnTo>
                  <a:lnTo>
                    <a:pt x="6" y="146"/>
                  </a:lnTo>
                  <a:lnTo>
                    <a:pt x="4" y="162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12" y="192"/>
                  </a:lnTo>
                  <a:lnTo>
                    <a:pt x="24" y="200"/>
                  </a:lnTo>
                  <a:lnTo>
                    <a:pt x="42" y="198"/>
                  </a:lnTo>
                  <a:lnTo>
                    <a:pt x="50" y="208"/>
                  </a:lnTo>
                  <a:lnTo>
                    <a:pt x="58" y="206"/>
                  </a:lnTo>
                  <a:lnTo>
                    <a:pt x="46" y="192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6" y="158"/>
                  </a:lnTo>
                  <a:lnTo>
                    <a:pt x="14" y="148"/>
                  </a:lnTo>
                  <a:lnTo>
                    <a:pt x="16" y="132"/>
                  </a:lnTo>
                  <a:lnTo>
                    <a:pt x="18" y="128"/>
                  </a:lnTo>
                  <a:lnTo>
                    <a:pt x="20" y="120"/>
                  </a:lnTo>
                  <a:lnTo>
                    <a:pt x="22" y="108"/>
                  </a:lnTo>
                  <a:lnTo>
                    <a:pt x="24" y="98"/>
                  </a:lnTo>
                  <a:lnTo>
                    <a:pt x="24" y="90"/>
                  </a:lnTo>
                  <a:lnTo>
                    <a:pt x="26" y="88"/>
                  </a:lnTo>
                  <a:lnTo>
                    <a:pt x="26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2" y="86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48" y="112"/>
                  </a:lnTo>
                  <a:lnTo>
                    <a:pt x="46" y="102"/>
                  </a:lnTo>
                  <a:lnTo>
                    <a:pt x="48" y="92"/>
                  </a:lnTo>
                  <a:lnTo>
                    <a:pt x="56" y="84"/>
                  </a:lnTo>
                  <a:lnTo>
                    <a:pt x="56" y="82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80"/>
                  </a:lnTo>
                  <a:lnTo>
                    <a:pt x="74" y="82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78" y="52"/>
                  </a:lnTo>
                  <a:lnTo>
                    <a:pt x="74" y="46"/>
                  </a:lnTo>
                  <a:lnTo>
                    <a:pt x="70" y="40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0" y="10"/>
                  </a:lnTo>
                  <a:lnTo>
                    <a:pt x="30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8" name="Freeform 204"/>
            <p:cNvSpPr/>
            <p:nvPr/>
          </p:nvSpPr>
          <p:spPr bwMode="gray">
            <a:xfrm>
              <a:off x="2866552" y="2823357"/>
              <a:ext cx="81733" cy="41417"/>
            </a:xfrm>
            <a:custGeom>
              <a:avLst/>
              <a:gdLst>
                <a:gd name="T0" fmla="*/ 58 w 70"/>
                <a:gd name="T1" fmla="*/ 38 h 38"/>
                <a:gd name="T2" fmla="*/ 34 w 70"/>
                <a:gd name="T3" fmla="*/ 36 h 38"/>
                <a:gd name="T4" fmla="*/ 34 w 70"/>
                <a:gd name="T5" fmla="*/ 36 h 38"/>
                <a:gd name="T6" fmla="*/ 30 w 70"/>
                <a:gd name="T7" fmla="*/ 36 h 38"/>
                <a:gd name="T8" fmla="*/ 26 w 70"/>
                <a:gd name="T9" fmla="*/ 36 h 38"/>
                <a:gd name="T10" fmla="*/ 18 w 70"/>
                <a:gd name="T11" fmla="*/ 36 h 38"/>
                <a:gd name="T12" fmla="*/ 10 w 70"/>
                <a:gd name="T13" fmla="*/ 38 h 38"/>
                <a:gd name="T14" fmla="*/ 8 w 70"/>
                <a:gd name="T15" fmla="*/ 38 h 38"/>
                <a:gd name="T16" fmla="*/ 8 w 70"/>
                <a:gd name="T17" fmla="*/ 38 h 38"/>
                <a:gd name="T18" fmla="*/ 4 w 70"/>
                <a:gd name="T19" fmla="*/ 38 h 38"/>
                <a:gd name="T20" fmla="*/ 2 w 70"/>
                <a:gd name="T21" fmla="*/ 38 h 38"/>
                <a:gd name="T22" fmla="*/ 0 w 70"/>
                <a:gd name="T23" fmla="*/ 36 h 38"/>
                <a:gd name="T24" fmla="*/ 0 w 70"/>
                <a:gd name="T25" fmla="*/ 34 h 38"/>
                <a:gd name="T26" fmla="*/ 0 w 70"/>
                <a:gd name="T27" fmla="*/ 32 h 38"/>
                <a:gd name="T28" fmla="*/ 4 w 70"/>
                <a:gd name="T29" fmla="*/ 16 h 38"/>
                <a:gd name="T30" fmla="*/ 4 w 70"/>
                <a:gd name="T31" fmla="*/ 16 h 38"/>
                <a:gd name="T32" fmla="*/ 8 w 70"/>
                <a:gd name="T33" fmla="*/ 14 h 38"/>
                <a:gd name="T34" fmla="*/ 10 w 70"/>
                <a:gd name="T35" fmla="*/ 10 h 38"/>
                <a:gd name="T36" fmla="*/ 16 w 70"/>
                <a:gd name="T37" fmla="*/ 6 h 38"/>
                <a:gd name="T38" fmla="*/ 20 w 70"/>
                <a:gd name="T39" fmla="*/ 4 h 38"/>
                <a:gd name="T40" fmla="*/ 26 w 70"/>
                <a:gd name="T41" fmla="*/ 2 h 38"/>
                <a:gd name="T42" fmla="*/ 32 w 70"/>
                <a:gd name="T43" fmla="*/ 0 h 38"/>
                <a:gd name="T44" fmla="*/ 50 w 70"/>
                <a:gd name="T45" fmla="*/ 2 h 38"/>
                <a:gd name="T46" fmla="*/ 64 w 70"/>
                <a:gd name="T47" fmla="*/ 4 h 38"/>
                <a:gd name="T48" fmla="*/ 70 w 70"/>
                <a:gd name="T49" fmla="*/ 12 h 38"/>
                <a:gd name="T50" fmla="*/ 58 w 70"/>
                <a:gd name="T51" fmla="*/ 38 h 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0"/>
                <a:gd name="T79" fmla="*/ 0 h 38"/>
                <a:gd name="T80" fmla="*/ 70 w 70"/>
                <a:gd name="T81" fmla="*/ 38 h 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0" h="38">
                  <a:moveTo>
                    <a:pt x="58" y="38"/>
                  </a:moveTo>
                  <a:lnTo>
                    <a:pt x="34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50" y="2"/>
                  </a:lnTo>
                  <a:lnTo>
                    <a:pt x="64" y="4"/>
                  </a:lnTo>
                  <a:lnTo>
                    <a:pt x="70" y="12"/>
                  </a:lnTo>
                  <a:lnTo>
                    <a:pt x="58" y="3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9" name="Freeform 205"/>
            <p:cNvSpPr/>
            <p:nvPr/>
          </p:nvSpPr>
          <p:spPr bwMode="gray">
            <a:xfrm>
              <a:off x="2747455" y="2799379"/>
              <a:ext cx="114427" cy="56676"/>
            </a:xfrm>
            <a:custGeom>
              <a:avLst/>
              <a:gdLst>
                <a:gd name="T0" fmla="*/ 8 w 98"/>
                <a:gd name="T1" fmla="*/ 0 h 52"/>
                <a:gd name="T2" fmla="*/ 8 w 98"/>
                <a:gd name="T3" fmla="*/ 0 h 52"/>
                <a:gd name="T4" fmla="*/ 6 w 98"/>
                <a:gd name="T5" fmla="*/ 2 h 52"/>
                <a:gd name="T6" fmla="*/ 4 w 98"/>
                <a:gd name="T7" fmla="*/ 4 h 52"/>
                <a:gd name="T8" fmla="*/ 2 w 98"/>
                <a:gd name="T9" fmla="*/ 6 h 52"/>
                <a:gd name="T10" fmla="*/ 0 w 98"/>
                <a:gd name="T11" fmla="*/ 10 h 52"/>
                <a:gd name="T12" fmla="*/ 0 w 98"/>
                <a:gd name="T13" fmla="*/ 12 h 52"/>
                <a:gd name="T14" fmla="*/ 2 w 98"/>
                <a:gd name="T15" fmla="*/ 16 h 52"/>
                <a:gd name="T16" fmla="*/ 8 w 98"/>
                <a:gd name="T17" fmla="*/ 20 h 52"/>
                <a:gd name="T18" fmla="*/ 8 w 98"/>
                <a:gd name="T19" fmla="*/ 20 h 52"/>
                <a:gd name="T20" fmla="*/ 8 w 98"/>
                <a:gd name="T21" fmla="*/ 22 h 52"/>
                <a:gd name="T22" fmla="*/ 10 w 98"/>
                <a:gd name="T23" fmla="*/ 22 h 52"/>
                <a:gd name="T24" fmla="*/ 10 w 98"/>
                <a:gd name="T25" fmla="*/ 24 h 52"/>
                <a:gd name="T26" fmla="*/ 14 w 98"/>
                <a:gd name="T27" fmla="*/ 28 h 52"/>
                <a:gd name="T28" fmla="*/ 18 w 98"/>
                <a:gd name="T29" fmla="*/ 32 h 52"/>
                <a:gd name="T30" fmla="*/ 26 w 98"/>
                <a:gd name="T31" fmla="*/ 36 h 52"/>
                <a:gd name="T32" fmla="*/ 42 w 98"/>
                <a:gd name="T33" fmla="*/ 42 h 52"/>
                <a:gd name="T34" fmla="*/ 64 w 98"/>
                <a:gd name="T35" fmla="*/ 48 h 52"/>
                <a:gd name="T36" fmla="*/ 96 w 98"/>
                <a:gd name="T37" fmla="*/ 52 h 52"/>
                <a:gd name="T38" fmla="*/ 98 w 98"/>
                <a:gd name="T39" fmla="*/ 34 h 52"/>
                <a:gd name="T40" fmla="*/ 82 w 98"/>
                <a:gd name="T41" fmla="*/ 32 h 52"/>
                <a:gd name="T42" fmla="*/ 36 w 98"/>
                <a:gd name="T43" fmla="*/ 22 h 52"/>
                <a:gd name="T44" fmla="*/ 24 w 98"/>
                <a:gd name="T45" fmla="*/ 12 h 52"/>
                <a:gd name="T46" fmla="*/ 8 w 98"/>
                <a:gd name="T47" fmla="*/ 0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98"/>
                <a:gd name="T73" fmla="*/ 0 h 52"/>
                <a:gd name="T74" fmla="*/ 98 w 98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98" h="52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8" y="32"/>
                  </a:lnTo>
                  <a:lnTo>
                    <a:pt x="26" y="36"/>
                  </a:lnTo>
                  <a:lnTo>
                    <a:pt x="42" y="42"/>
                  </a:lnTo>
                  <a:lnTo>
                    <a:pt x="64" y="48"/>
                  </a:lnTo>
                  <a:lnTo>
                    <a:pt x="96" y="52"/>
                  </a:lnTo>
                  <a:lnTo>
                    <a:pt x="98" y="34"/>
                  </a:lnTo>
                  <a:lnTo>
                    <a:pt x="82" y="32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0" name="Freeform 206"/>
            <p:cNvSpPr/>
            <p:nvPr/>
          </p:nvSpPr>
          <p:spPr bwMode="gray">
            <a:xfrm>
              <a:off x="2562971" y="2714365"/>
              <a:ext cx="441360" cy="405452"/>
            </a:xfrm>
            <a:custGeom>
              <a:avLst/>
              <a:gdLst>
                <a:gd name="T0" fmla="*/ 262 w 378"/>
                <a:gd name="T1" fmla="*/ 126 h 372"/>
                <a:gd name="T2" fmla="*/ 264 w 378"/>
                <a:gd name="T3" fmla="*/ 110 h 372"/>
                <a:gd name="T4" fmla="*/ 256 w 378"/>
                <a:gd name="T5" fmla="*/ 114 h 372"/>
                <a:gd name="T6" fmla="*/ 254 w 378"/>
                <a:gd name="T7" fmla="*/ 130 h 372"/>
                <a:gd name="T8" fmla="*/ 192 w 378"/>
                <a:gd name="T9" fmla="*/ 116 h 372"/>
                <a:gd name="T10" fmla="*/ 168 w 378"/>
                <a:gd name="T11" fmla="*/ 98 h 372"/>
                <a:gd name="T12" fmla="*/ 162 w 378"/>
                <a:gd name="T13" fmla="*/ 82 h 372"/>
                <a:gd name="T14" fmla="*/ 160 w 378"/>
                <a:gd name="T15" fmla="*/ 58 h 372"/>
                <a:gd name="T16" fmla="*/ 174 w 378"/>
                <a:gd name="T17" fmla="*/ 40 h 372"/>
                <a:gd name="T18" fmla="*/ 170 w 378"/>
                <a:gd name="T19" fmla="*/ 6 h 372"/>
                <a:gd name="T20" fmla="*/ 152 w 378"/>
                <a:gd name="T21" fmla="*/ 0 h 372"/>
                <a:gd name="T22" fmla="*/ 140 w 378"/>
                <a:gd name="T23" fmla="*/ 8 h 372"/>
                <a:gd name="T24" fmla="*/ 110 w 378"/>
                <a:gd name="T25" fmla="*/ 18 h 372"/>
                <a:gd name="T26" fmla="*/ 112 w 378"/>
                <a:gd name="T27" fmla="*/ 28 h 372"/>
                <a:gd name="T28" fmla="*/ 124 w 378"/>
                <a:gd name="T29" fmla="*/ 34 h 372"/>
                <a:gd name="T30" fmla="*/ 108 w 378"/>
                <a:gd name="T31" fmla="*/ 36 h 372"/>
                <a:gd name="T32" fmla="*/ 96 w 378"/>
                <a:gd name="T33" fmla="*/ 48 h 372"/>
                <a:gd name="T34" fmla="*/ 88 w 378"/>
                <a:gd name="T35" fmla="*/ 60 h 372"/>
                <a:gd name="T36" fmla="*/ 58 w 378"/>
                <a:gd name="T37" fmla="*/ 84 h 372"/>
                <a:gd name="T38" fmla="*/ 48 w 378"/>
                <a:gd name="T39" fmla="*/ 126 h 372"/>
                <a:gd name="T40" fmla="*/ 18 w 378"/>
                <a:gd name="T41" fmla="*/ 148 h 372"/>
                <a:gd name="T42" fmla="*/ 12 w 378"/>
                <a:gd name="T43" fmla="*/ 170 h 372"/>
                <a:gd name="T44" fmla="*/ 32 w 378"/>
                <a:gd name="T45" fmla="*/ 166 h 372"/>
                <a:gd name="T46" fmla="*/ 32 w 378"/>
                <a:gd name="T47" fmla="*/ 176 h 372"/>
                <a:gd name="T48" fmla="*/ 16 w 378"/>
                <a:gd name="T49" fmla="*/ 192 h 372"/>
                <a:gd name="T50" fmla="*/ 38 w 378"/>
                <a:gd name="T51" fmla="*/ 214 h 372"/>
                <a:gd name="T52" fmla="*/ 50 w 378"/>
                <a:gd name="T53" fmla="*/ 206 h 372"/>
                <a:gd name="T54" fmla="*/ 58 w 378"/>
                <a:gd name="T55" fmla="*/ 194 h 372"/>
                <a:gd name="T56" fmla="*/ 56 w 378"/>
                <a:gd name="T57" fmla="*/ 210 h 372"/>
                <a:gd name="T58" fmla="*/ 76 w 378"/>
                <a:gd name="T59" fmla="*/ 308 h 372"/>
                <a:gd name="T60" fmla="*/ 102 w 378"/>
                <a:gd name="T61" fmla="*/ 352 h 372"/>
                <a:gd name="T62" fmla="*/ 114 w 378"/>
                <a:gd name="T63" fmla="*/ 370 h 372"/>
                <a:gd name="T64" fmla="*/ 132 w 378"/>
                <a:gd name="T65" fmla="*/ 370 h 372"/>
                <a:gd name="T66" fmla="*/ 134 w 378"/>
                <a:gd name="T67" fmla="*/ 362 h 372"/>
                <a:gd name="T68" fmla="*/ 146 w 378"/>
                <a:gd name="T69" fmla="*/ 348 h 372"/>
                <a:gd name="T70" fmla="*/ 160 w 378"/>
                <a:gd name="T71" fmla="*/ 318 h 372"/>
                <a:gd name="T72" fmla="*/ 162 w 378"/>
                <a:gd name="T73" fmla="*/ 280 h 372"/>
                <a:gd name="T74" fmla="*/ 182 w 378"/>
                <a:gd name="T75" fmla="*/ 268 h 372"/>
                <a:gd name="T76" fmla="*/ 224 w 378"/>
                <a:gd name="T77" fmla="*/ 232 h 372"/>
                <a:gd name="T78" fmla="*/ 248 w 378"/>
                <a:gd name="T79" fmla="*/ 202 h 372"/>
                <a:gd name="T80" fmla="*/ 262 w 378"/>
                <a:gd name="T81" fmla="*/ 194 h 372"/>
                <a:gd name="T82" fmla="*/ 266 w 378"/>
                <a:gd name="T83" fmla="*/ 176 h 372"/>
                <a:gd name="T84" fmla="*/ 266 w 378"/>
                <a:gd name="T85" fmla="*/ 160 h 372"/>
                <a:gd name="T86" fmla="*/ 282 w 378"/>
                <a:gd name="T87" fmla="*/ 150 h 372"/>
                <a:gd name="T88" fmla="*/ 294 w 378"/>
                <a:gd name="T89" fmla="*/ 156 h 372"/>
                <a:gd name="T90" fmla="*/ 304 w 378"/>
                <a:gd name="T91" fmla="*/ 170 h 372"/>
                <a:gd name="T92" fmla="*/ 312 w 378"/>
                <a:gd name="T93" fmla="*/ 164 h 372"/>
                <a:gd name="T94" fmla="*/ 318 w 378"/>
                <a:gd name="T95" fmla="*/ 182 h 372"/>
                <a:gd name="T96" fmla="*/ 324 w 378"/>
                <a:gd name="T97" fmla="*/ 184 h 372"/>
                <a:gd name="T98" fmla="*/ 322 w 378"/>
                <a:gd name="T99" fmla="*/ 168 h 372"/>
                <a:gd name="T100" fmla="*/ 336 w 378"/>
                <a:gd name="T101" fmla="*/ 168 h 372"/>
                <a:gd name="T102" fmla="*/ 346 w 378"/>
                <a:gd name="T103" fmla="*/ 152 h 372"/>
                <a:gd name="T104" fmla="*/ 370 w 378"/>
                <a:gd name="T105" fmla="*/ 130 h 372"/>
                <a:gd name="T106" fmla="*/ 378 w 378"/>
                <a:gd name="T107" fmla="*/ 114 h 372"/>
                <a:gd name="T108" fmla="*/ 344 w 378"/>
                <a:gd name="T109" fmla="*/ 114 h 372"/>
                <a:gd name="T110" fmla="*/ 322 w 378"/>
                <a:gd name="T111" fmla="*/ 130 h 372"/>
                <a:gd name="T112" fmla="*/ 306 w 378"/>
                <a:gd name="T113" fmla="*/ 136 h 372"/>
                <a:gd name="T114" fmla="*/ 282 w 378"/>
                <a:gd name="T115" fmla="*/ 136 h 37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8"/>
                <a:gd name="T175" fmla="*/ 0 h 372"/>
                <a:gd name="T176" fmla="*/ 378 w 378"/>
                <a:gd name="T177" fmla="*/ 372 h 37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8" h="372">
                  <a:moveTo>
                    <a:pt x="264" y="138"/>
                  </a:moveTo>
                  <a:lnTo>
                    <a:pt x="262" y="136"/>
                  </a:lnTo>
                  <a:lnTo>
                    <a:pt x="260" y="134"/>
                  </a:lnTo>
                  <a:lnTo>
                    <a:pt x="260" y="130"/>
                  </a:lnTo>
                  <a:lnTo>
                    <a:pt x="262" y="128"/>
                  </a:lnTo>
                  <a:lnTo>
                    <a:pt x="262" y="126"/>
                  </a:lnTo>
                  <a:lnTo>
                    <a:pt x="262" y="122"/>
                  </a:lnTo>
                  <a:lnTo>
                    <a:pt x="264" y="118"/>
                  </a:lnTo>
                  <a:lnTo>
                    <a:pt x="264" y="114"/>
                  </a:lnTo>
                  <a:lnTo>
                    <a:pt x="264" y="110"/>
                  </a:lnTo>
                  <a:lnTo>
                    <a:pt x="262" y="110"/>
                  </a:lnTo>
                  <a:lnTo>
                    <a:pt x="260" y="110"/>
                  </a:lnTo>
                  <a:lnTo>
                    <a:pt x="258" y="110"/>
                  </a:lnTo>
                  <a:lnTo>
                    <a:pt x="258" y="112"/>
                  </a:lnTo>
                  <a:lnTo>
                    <a:pt x="256" y="112"/>
                  </a:lnTo>
                  <a:lnTo>
                    <a:pt x="256" y="114"/>
                  </a:lnTo>
                  <a:lnTo>
                    <a:pt x="256" y="116"/>
                  </a:lnTo>
                  <a:lnTo>
                    <a:pt x="256" y="120"/>
                  </a:lnTo>
                  <a:lnTo>
                    <a:pt x="254" y="122"/>
                  </a:lnTo>
                  <a:lnTo>
                    <a:pt x="254" y="126"/>
                  </a:lnTo>
                  <a:lnTo>
                    <a:pt x="254" y="128"/>
                  </a:lnTo>
                  <a:lnTo>
                    <a:pt x="254" y="130"/>
                  </a:lnTo>
                  <a:lnTo>
                    <a:pt x="226" y="126"/>
                  </a:lnTo>
                  <a:lnTo>
                    <a:pt x="218" y="122"/>
                  </a:lnTo>
                  <a:lnTo>
                    <a:pt x="206" y="120"/>
                  </a:lnTo>
                  <a:lnTo>
                    <a:pt x="196" y="118"/>
                  </a:lnTo>
                  <a:lnTo>
                    <a:pt x="192" y="116"/>
                  </a:lnTo>
                  <a:lnTo>
                    <a:pt x="186" y="114"/>
                  </a:lnTo>
                  <a:lnTo>
                    <a:pt x="180" y="112"/>
                  </a:lnTo>
                  <a:lnTo>
                    <a:pt x="176" y="108"/>
                  </a:lnTo>
                  <a:lnTo>
                    <a:pt x="172" y="104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6" y="98"/>
                  </a:lnTo>
                  <a:lnTo>
                    <a:pt x="162" y="94"/>
                  </a:lnTo>
                  <a:lnTo>
                    <a:pt x="160" y="90"/>
                  </a:lnTo>
                  <a:lnTo>
                    <a:pt x="158" y="88"/>
                  </a:lnTo>
                  <a:lnTo>
                    <a:pt x="160" y="84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6" y="78"/>
                  </a:lnTo>
                  <a:lnTo>
                    <a:pt x="162" y="72"/>
                  </a:lnTo>
                  <a:lnTo>
                    <a:pt x="160" y="64"/>
                  </a:lnTo>
                  <a:lnTo>
                    <a:pt x="160" y="58"/>
                  </a:lnTo>
                  <a:lnTo>
                    <a:pt x="162" y="52"/>
                  </a:lnTo>
                  <a:lnTo>
                    <a:pt x="164" y="48"/>
                  </a:lnTo>
                  <a:lnTo>
                    <a:pt x="166" y="44"/>
                  </a:lnTo>
                  <a:lnTo>
                    <a:pt x="170" y="42"/>
                  </a:lnTo>
                  <a:lnTo>
                    <a:pt x="172" y="40"/>
                  </a:lnTo>
                  <a:lnTo>
                    <a:pt x="174" y="40"/>
                  </a:lnTo>
                  <a:lnTo>
                    <a:pt x="168" y="28"/>
                  </a:lnTo>
                  <a:lnTo>
                    <a:pt x="174" y="22"/>
                  </a:lnTo>
                  <a:lnTo>
                    <a:pt x="172" y="20"/>
                  </a:lnTo>
                  <a:lnTo>
                    <a:pt x="170" y="14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68" y="6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8" y="12"/>
                  </a:lnTo>
                  <a:lnTo>
                    <a:pt x="126" y="14"/>
                  </a:lnTo>
                  <a:lnTo>
                    <a:pt x="120" y="14"/>
                  </a:lnTo>
                  <a:lnTo>
                    <a:pt x="114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6" y="22"/>
                  </a:lnTo>
                  <a:lnTo>
                    <a:pt x="106" y="24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30"/>
                  </a:lnTo>
                  <a:lnTo>
                    <a:pt x="124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4" y="38"/>
                  </a:lnTo>
                  <a:lnTo>
                    <a:pt x="122" y="36"/>
                  </a:lnTo>
                  <a:lnTo>
                    <a:pt x="118" y="36"/>
                  </a:lnTo>
                  <a:lnTo>
                    <a:pt x="114" y="36"/>
                  </a:lnTo>
                  <a:lnTo>
                    <a:pt x="108" y="36"/>
                  </a:lnTo>
                  <a:lnTo>
                    <a:pt x="106" y="38"/>
                  </a:lnTo>
                  <a:lnTo>
                    <a:pt x="102" y="38"/>
                  </a:lnTo>
                  <a:lnTo>
                    <a:pt x="98" y="40"/>
                  </a:lnTo>
                  <a:lnTo>
                    <a:pt x="96" y="44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6" y="52"/>
                  </a:lnTo>
                  <a:lnTo>
                    <a:pt x="96" y="54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88" y="60"/>
                  </a:lnTo>
                  <a:lnTo>
                    <a:pt x="84" y="64"/>
                  </a:lnTo>
                  <a:lnTo>
                    <a:pt x="82" y="68"/>
                  </a:lnTo>
                  <a:lnTo>
                    <a:pt x="78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58" y="84"/>
                  </a:lnTo>
                  <a:lnTo>
                    <a:pt x="46" y="94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8" y="126"/>
                  </a:lnTo>
                  <a:lnTo>
                    <a:pt x="44" y="146"/>
                  </a:lnTo>
                  <a:lnTo>
                    <a:pt x="3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6" y="170"/>
                  </a:lnTo>
                  <a:lnTo>
                    <a:pt x="12" y="170"/>
                  </a:lnTo>
                  <a:lnTo>
                    <a:pt x="18" y="170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8" y="166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8"/>
                  </a:lnTo>
                  <a:lnTo>
                    <a:pt x="34" y="170"/>
                  </a:lnTo>
                  <a:lnTo>
                    <a:pt x="32" y="176"/>
                  </a:lnTo>
                  <a:lnTo>
                    <a:pt x="28" y="180"/>
                  </a:lnTo>
                  <a:lnTo>
                    <a:pt x="24" y="184"/>
                  </a:lnTo>
                  <a:lnTo>
                    <a:pt x="20" y="188"/>
                  </a:lnTo>
                  <a:lnTo>
                    <a:pt x="16" y="190"/>
                  </a:lnTo>
                  <a:lnTo>
                    <a:pt x="16" y="192"/>
                  </a:lnTo>
                  <a:lnTo>
                    <a:pt x="16" y="194"/>
                  </a:lnTo>
                  <a:lnTo>
                    <a:pt x="18" y="198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30" y="210"/>
                  </a:lnTo>
                  <a:lnTo>
                    <a:pt x="38" y="214"/>
                  </a:lnTo>
                  <a:lnTo>
                    <a:pt x="40" y="214"/>
                  </a:lnTo>
                  <a:lnTo>
                    <a:pt x="42" y="214"/>
                  </a:lnTo>
                  <a:lnTo>
                    <a:pt x="44" y="214"/>
                  </a:lnTo>
                  <a:lnTo>
                    <a:pt x="46" y="210"/>
                  </a:lnTo>
                  <a:lnTo>
                    <a:pt x="50" y="206"/>
                  </a:lnTo>
                  <a:lnTo>
                    <a:pt x="50" y="204"/>
                  </a:lnTo>
                  <a:lnTo>
                    <a:pt x="50" y="200"/>
                  </a:lnTo>
                  <a:lnTo>
                    <a:pt x="52" y="196"/>
                  </a:lnTo>
                  <a:lnTo>
                    <a:pt x="54" y="194"/>
                  </a:lnTo>
                  <a:lnTo>
                    <a:pt x="58" y="192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8" y="206"/>
                  </a:lnTo>
                  <a:lnTo>
                    <a:pt x="58" y="208"/>
                  </a:lnTo>
                  <a:lnTo>
                    <a:pt x="56" y="210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6" y="220"/>
                  </a:lnTo>
                  <a:lnTo>
                    <a:pt x="56" y="228"/>
                  </a:lnTo>
                  <a:lnTo>
                    <a:pt x="60" y="258"/>
                  </a:lnTo>
                  <a:lnTo>
                    <a:pt x="76" y="308"/>
                  </a:lnTo>
                  <a:lnTo>
                    <a:pt x="92" y="336"/>
                  </a:lnTo>
                  <a:lnTo>
                    <a:pt x="94" y="336"/>
                  </a:lnTo>
                  <a:lnTo>
                    <a:pt x="96" y="340"/>
                  </a:lnTo>
                  <a:lnTo>
                    <a:pt x="98" y="344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108" y="358"/>
                  </a:lnTo>
                  <a:lnTo>
                    <a:pt x="110" y="362"/>
                  </a:lnTo>
                  <a:lnTo>
                    <a:pt x="112" y="366"/>
                  </a:lnTo>
                  <a:lnTo>
                    <a:pt x="114" y="370"/>
                  </a:lnTo>
                  <a:lnTo>
                    <a:pt x="116" y="372"/>
                  </a:lnTo>
                  <a:lnTo>
                    <a:pt x="120" y="372"/>
                  </a:lnTo>
                  <a:lnTo>
                    <a:pt x="126" y="372"/>
                  </a:lnTo>
                  <a:lnTo>
                    <a:pt x="130" y="372"/>
                  </a:lnTo>
                  <a:lnTo>
                    <a:pt x="132" y="372"/>
                  </a:lnTo>
                  <a:lnTo>
                    <a:pt x="132" y="370"/>
                  </a:lnTo>
                  <a:lnTo>
                    <a:pt x="132" y="368"/>
                  </a:lnTo>
                  <a:lnTo>
                    <a:pt x="134" y="364"/>
                  </a:lnTo>
                  <a:lnTo>
                    <a:pt x="134" y="362"/>
                  </a:lnTo>
                  <a:lnTo>
                    <a:pt x="138" y="358"/>
                  </a:lnTo>
                  <a:lnTo>
                    <a:pt x="140" y="356"/>
                  </a:lnTo>
                  <a:lnTo>
                    <a:pt x="144" y="354"/>
                  </a:lnTo>
                  <a:lnTo>
                    <a:pt x="146" y="352"/>
                  </a:lnTo>
                  <a:lnTo>
                    <a:pt x="146" y="348"/>
                  </a:lnTo>
                  <a:lnTo>
                    <a:pt x="150" y="346"/>
                  </a:lnTo>
                  <a:lnTo>
                    <a:pt x="152" y="344"/>
                  </a:lnTo>
                  <a:lnTo>
                    <a:pt x="154" y="342"/>
                  </a:lnTo>
                  <a:lnTo>
                    <a:pt x="156" y="338"/>
                  </a:lnTo>
                  <a:lnTo>
                    <a:pt x="158" y="330"/>
                  </a:lnTo>
                  <a:lnTo>
                    <a:pt x="160" y="318"/>
                  </a:lnTo>
                  <a:lnTo>
                    <a:pt x="158" y="308"/>
                  </a:lnTo>
                  <a:lnTo>
                    <a:pt x="156" y="302"/>
                  </a:lnTo>
                  <a:lnTo>
                    <a:pt x="156" y="296"/>
                  </a:lnTo>
                  <a:lnTo>
                    <a:pt x="156" y="290"/>
                  </a:lnTo>
                  <a:lnTo>
                    <a:pt x="158" y="284"/>
                  </a:lnTo>
                  <a:lnTo>
                    <a:pt x="162" y="280"/>
                  </a:lnTo>
                  <a:lnTo>
                    <a:pt x="166" y="278"/>
                  </a:lnTo>
                  <a:lnTo>
                    <a:pt x="168" y="276"/>
                  </a:lnTo>
                  <a:lnTo>
                    <a:pt x="170" y="276"/>
                  </a:lnTo>
                  <a:lnTo>
                    <a:pt x="174" y="274"/>
                  </a:lnTo>
                  <a:lnTo>
                    <a:pt x="178" y="270"/>
                  </a:lnTo>
                  <a:lnTo>
                    <a:pt x="182" y="268"/>
                  </a:lnTo>
                  <a:lnTo>
                    <a:pt x="184" y="266"/>
                  </a:lnTo>
                  <a:lnTo>
                    <a:pt x="190" y="260"/>
                  </a:lnTo>
                  <a:lnTo>
                    <a:pt x="198" y="252"/>
                  </a:lnTo>
                  <a:lnTo>
                    <a:pt x="208" y="244"/>
                  </a:lnTo>
                  <a:lnTo>
                    <a:pt x="218" y="236"/>
                  </a:lnTo>
                  <a:lnTo>
                    <a:pt x="224" y="232"/>
                  </a:lnTo>
                  <a:lnTo>
                    <a:pt x="226" y="230"/>
                  </a:lnTo>
                  <a:lnTo>
                    <a:pt x="232" y="228"/>
                  </a:lnTo>
                  <a:lnTo>
                    <a:pt x="236" y="222"/>
                  </a:lnTo>
                  <a:lnTo>
                    <a:pt x="242" y="216"/>
                  </a:lnTo>
                  <a:lnTo>
                    <a:pt x="246" y="210"/>
                  </a:lnTo>
                  <a:lnTo>
                    <a:pt x="248" y="202"/>
                  </a:lnTo>
                  <a:lnTo>
                    <a:pt x="250" y="200"/>
                  </a:lnTo>
                  <a:lnTo>
                    <a:pt x="250" y="198"/>
                  </a:lnTo>
                  <a:lnTo>
                    <a:pt x="254" y="196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70" y="196"/>
                  </a:lnTo>
                  <a:lnTo>
                    <a:pt x="270" y="182"/>
                  </a:lnTo>
                  <a:lnTo>
                    <a:pt x="270" y="180"/>
                  </a:lnTo>
                  <a:lnTo>
                    <a:pt x="268" y="176"/>
                  </a:lnTo>
                  <a:lnTo>
                    <a:pt x="266" y="176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4" y="168"/>
                  </a:lnTo>
                  <a:lnTo>
                    <a:pt x="264" y="164"/>
                  </a:lnTo>
                  <a:lnTo>
                    <a:pt x="266" y="162"/>
                  </a:lnTo>
                  <a:lnTo>
                    <a:pt x="266" y="160"/>
                  </a:lnTo>
                  <a:lnTo>
                    <a:pt x="266" y="158"/>
                  </a:lnTo>
                  <a:lnTo>
                    <a:pt x="268" y="154"/>
                  </a:lnTo>
                  <a:lnTo>
                    <a:pt x="268" y="152"/>
                  </a:lnTo>
                  <a:lnTo>
                    <a:pt x="270" y="150"/>
                  </a:lnTo>
                  <a:lnTo>
                    <a:pt x="274" y="150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2" y="152"/>
                  </a:lnTo>
                  <a:lnTo>
                    <a:pt x="294" y="156"/>
                  </a:lnTo>
                  <a:lnTo>
                    <a:pt x="294" y="164"/>
                  </a:lnTo>
                  <a:lnTo>
                    <a:pt x="298" y="178"/>
                  </a:lnTo>
                  <a:lnTo>
                    <a:pt x="300" y="176"/>
                  </a:lnTo>
                  <a:lnTo>
                    <a:pt x="302" y="174"/>
                  </a:lnTo>
                  <a:lnTo>
                    <a:pt x="304" y="170"/>
                  </a:lnTo>
                  <a:lnTo>
                    <a:pt x="304" y="168"/>
                  </a:lnTo>
                  <a:lnTo>
                    <a:pt x="306" y="164"/>
                  </a:lnTo>
                  <a:lnTo>
                    <a:pt x="308" y="162"/>
                  </a:lnTo>
                  <a:lnTo>
                    <a:pt x="310" y="162"/>
                  </a:lnTo>
                  <a:lnTo>
                    <a:pt x="312" y="164"/>
                  </a:lnTo>
                  <a:lnTo>
                    <a:pt x="312" y="168"/>
                  </a:lnTo>
                  <a:lnTo>
                    <a:pt x="314" y="176"/>
                  </a:lnTo>
                  <a:lnTo>
                    <a:pt x="316" y="184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4"/>
                  </a:lnTo>
                  <a:lnTo>
                    <a:pt x="322" y="184"/>
                  </a:lnTo>
                  <a:lnTo>
                    <a:pt x="324" y="184"/>
                  </a:lnTo>
                  <a:lnTo>
                    <a:pt x="324" y="182"/>
                  </a:lnTo>
                  <a:lnTo>
                    <a:pt x="324" y="178"/>
                  </a:lnTo>
                  <a:lnTo>
                    <a:pt x="322" y="174"/>
                  </a:lnTo>
                  <a:lnTo>
                    <a:pt x="322" y="170"/>
                  </a:lnTo>
                  <a:lnTo>
                    <a:pt x="322" y="168"/>
                  </a:lnTo>
                  <a:lnTo>
                    <a:pt x="324" y="168"/>
                  </a:lnTo>
                  <a:lnTo>
                    <a:pt x="328" y="170"/>
                  </a:lnTo>
                  <a:lnTo>
                    <a:pt x="330" y="172"/>
                  </a:lnTo>
                  <a:lnTo>
                    <a:pt x="332" y="172"/>
                  </a:lnTo>
                  <a:lnTo>
                    <a:pt x="334" y="170"/>
                  </a:lnTo>
                  <a:lnTo>
                    <a:pt x="336" y="168"/>
                  </a:lnTo>
                  <a:lnTo>
                    <a:pt x="338" y="166"/>
                  </a:lnTo>
                  <a:lnTo>
                    <a:pt x="340" y="164"/>
                  </a:lnTo>
                  <a:lnTo>
                    <a:pt x="342" y="164"/>
                  </a:lnTo>
                  <a:lnTo>
                    <a:pt x="344" y="160"/>
                  </a:lnTo>
                  <a:lnTo>
                    <a:pt x="344" y="156"/>
                  </a:lnTo>
                  <a:lnTo>
                    <a:pt x="346" y="152"/>
                  </a:lnTo>
                  <a:lnTo>
                    <a:pt x="348" y="146"/>
                  </a:lnTo>
                  <a:lnTo>
                    <a:pt x="350" y="142"/>
                  </a:lnTo>
                  <a:lnTo>
                    <a:pt x="354" y="140"/>
                  </a:lnTo>
                  <a:lnTo>
                    <a:pt x="358" y="138"/>
                  </a:lnTo>
                  <a:lnTo>
                    <a:pt x="368" y="134"/>
                  </a:lnTo>
                  <a:lnTo>
                    <a:pt x="370" y="130"/>
                  </a:lnTo>
                  <a:lnTo>
                    <a:pt x="370" y="128"/>
                  </a:lnTo>
                  <a:lnTo>
                    <a:pt x="372" y="126"/>
                  </a:lnTo>
                  <a:lnTo>
                    <a:pt x="374" y="124"/>
                  </a:lnTo>
                  <a:lnTo>
                    <a:pt x="374" y="120"/>
                  </a:lnTo>
                  <a:lnTo>
                    <a:pt x="376" y="116"/>
                  </a:lnTo>
                  <a:lnTo>
                    <a:pt x="378" y="114"/>
                  </a:lnTo>
                  <a:lnTo>
                    <a:pt x="378" y="110"/>
                  </a:lnTo>
                  <a:lnTo>
                    <a:pt x="378" y="108"/>
                  </a:lnTo>
                  <a:lnTo>
                    <a:pt x="376" y="108"/>
                  </a:lnTo>
                  <a:lnTo>
                    <a:pt x="366" y="110"/>
                  </a:lnTo>
                  <a:lnTo>
                    <a:pt x="354" y="112"/>
                  </a:lnTo>
                  <a:lnTo>
                    <a:pt x="344" y="114"/>
                  </a:lnTo>
                  <a:lnTo>
                    <a:pt x="330" y="112"/>
                  </a:lnTo>
                  <a:lnTo>
                    <a:pt x="328" y="116"/>
                  </a:lnTo>
                  <a:lnTo>
                    <a:pt x="326" y="120"/>
                  </a:lnTo>
                  <a:lnTo>
                    <a:pt x="324" y="124"/>
                  </a:lnTo>
                  <a:lnTo>
                    <a:pt x="322" y="130"/>
                  </a:lnTo>
                  <a:lnTo>
                    <a:pt x="320" y="134"/>
                  </a:lnTo>
                  <a:lnTo>
                    <a:pt x="318" y="136"/>
                  </a:lnTo>
                  <a:lnTo>
                    <a:pt x="316" y="138"/>
                  </a:lnTo>
                  <a:lnTo>
                    <a:pt x="314" y="138"/>
                  </a:lnTo>
                  <a:lnTo>
                    <a:pt x="310" y="138"/>
                  </a:lnTo>
                  <a:lnTo>
                    <a:pt x="306" y="136"/>
                  </a:lnTo>
                  <a:lnTo>
                    <a:pt x="302" y="136"/>
                  </a:lnTo>
                  <a:lnTo>
                    <a:pt x="298" y="136"/>
                  </a:lnTo>
                  <a:lnTo>
                    <a:pt x="294" y="138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2" y="136"/>
                  </a:lnTo>
                  <a:lnTo>
                    <a:pt x="280" y="136"/>
                  </a:lnTo>
                  <a:lnTo>
                    <a:pt x="264" y="13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1" name="Freeform 207"/>
            <p:cNvSpPr/>
            <p:nvPr/>
          </p:nvSpPr>
          <p:spPr bwMode="gray">
            <a:xfrm>
              <a:off x="2460221" y="2666408"/>
              <a:ext cx="228853" cy="148230"/>
            </a:xfrm>
            <a:custGeom>
              <a:avLst/>
              <a:gdLst>
                <a:gd name="T0" fmla="*/ 194 w 196"/>
                <a:gd name="T1" fmla="*/ 36 h 136"/>
                <a:gd name="T2" fmla="*/ 184 w 196"/>
                <a:gd name="T3" fmla="*/ 36 h 136"/>
                <a:gd name="T4" fmla="*/ 166 w 196"/>
                <a:gd name="T5" fmla="*/ 38 h 136"/>
                <a:gd name="T6" fmla="*/ 162 w 196"/>
                <a:gd name="T7" fmla="*/ 40 h 136"/>
                <a:gd name="T8" fmla="*/ 156 w 196"/>
                <a:gd name="T9" fmla="*/ 44 h 136"/>
                <a:gd name="T10" fmla="*/ 154 w 196"/>
                <a:gd name="T11" fmla="*/ 50 h 136"/>
                <a:gd name="T12" fmla="*/ 134 w 196"/>
                <a:gd name="T13" fmla="*/ 66 h 136"/>
                <a:gd name="T14" fmla="*/ 132 w 196"/>
                <a:gd name="T15" fmla="*/ 66 h 136"/>
                <a:gd name="T16" fmla="*/ 128 w 196"/>
                <a:gd name="T17" fmla="*/ 66 h 136"/>
                <a:gd name="T18" fmla="*/ 122 w 196"/>
                <a:gd name="T19" fmla="*/ 72 h 136"/>
                <a:gd name="T20" fmla="*/ 122 w 196"/>
                <a:gd name="T21" fmla="*/ 84 h 136"/>
                <a:gd name="T22" fmla="*/ 102 w 196"/>
                <a:gd name="T23" fmla="*/ 102 h 136"/>
                <a:gd name="T24" fmla="*/ 94 w 196"/>
                <a:gd name="T25" fmla="*/ 102 h 136"/>
                <a:gd name="T26" fmla="*/ 84 w 196"/>
                <a:gd name="T27" fmla="*/ 104 h 136"/>
                <a:gd name="T28" fmla="*/ 74 w 196"/>
                <a:gd name="T29" fmla="*/ 110 h 136"/>
                <a:gd name="T30" fmla="*/ 68 w 196"/>
                <a:gd name="T31" fmla="*/ 118 h 136"/>
                <a:gd name="T32" fmla="*/ 60 w 196"/>
                <a:gd name="T33" fmla="*/ 124 h 136"/>
                <a:gd name="T34" fmla="*/ 56 w 196"/>
                <a:gd name="T35" fmla="*/ 128 h 136"/>
                <a:gd name="T36" fmla="*/ 52 w 196"/>
                <a:gd name="T37" fmla="*/ 130 h 136"/>
                <a:gd name="T38" fmla="*/ 32 w 196"/>
                <a:gd name="T39" fmla="*/ 136 h 136"/>
                <a:gd name="T40" fmla="*/ 12 w 196"/>
                <a:gd name="T41" fmla="*/ 132 h 136"/>
                <a:gd name="T42" fmla="*/ 0 w 196"/>
                <a:gd name="T43" fmla="*/ 80 h 136"/>
                <a:gd name="T44" fmla="*/ 12 w 196"/>
                <a:gd name="T45" fmla="*/ 42 h 136"/>
                <a:gd name="T46" fmla="*/ 32 w 196"/>
                <a:gd name="T47" fmla="*/ 32 h 136"/>
                <a:gd name="T48" fmla="*/ 38 w 196"/>
                <a:gd name="T49" fmla="*/ 30 h 136"/>
                <a:gd name="T50" fmla="*/ 48 w 196"/>
                <a:gd name="T51" fmla="*/ 24 h 136"/>
                <a:gd name="T52" fmla="*/ 56 w 196"/>
                <a:gd name="T53" fmla="*/ 14 h 136"/>
                <a:gd name="T54" fmla="*/ 60 w 196"/>
                <a:gd name="T55" fmla="*/ 8 h 136"/>
                <a:gd name="T56" fmla="*/ 66 w 196"/>
                <a:gd name="T57" fmla="*/ 10 h 136"/>
                <a:gd name="T58" fmla="*/ 74 w 196"/>
                <a:gd name="T59" fmla="*/ 10 h 136"/>
                <a:gd name="T60" fmla="*/ 92 w 196"/>
                <a:gd name="T61" fmla="*/ 12 h 136"/>
                <a:gd name="T62" fmla="*/ 122 w 196"/>
                <a:gd name="T63" fmla="*/ 2 h 136"/>
                <a:gd name="T64" fmla="*/ 140 w 196"/>
                <a:gd name="T65" fmla="*/ 8 h 136"/>
                <a:gd name="T66" fmla="*/ 142 w 196"/>
                <a:gd name="T67" fmla="*/ 12 h 136"/>
                <a:gd name="T68" fmla="*/ 150 w 196"/>
                <a:gd name="T69" fmla="*/ 16 h 136"/>
                <a:gd name="T70" fmla="*/ 158 w 196"/>
                <a:gd name="T71" fmla="*/ 20 h 136"/>
                <a:gd name="T72" fmla="*/ 194 w 196"/>
                <a:gd name="T73" fmla="*/ 20 h 136"/>
                <a:gd name="T74" fmla="*/ 194 w 196"/>
                <a:gd name="T75" fmla="*/ 24 h 136"/>
                <a:gd name="T76" fmla="*/ 196 w 196"/>
                <a:gd name="T77" fmla="*/ 34 h 1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6"/>
                <a:gd name="T118" fmla="*/ 0 h 136"/>
                <a:gd name="T119" fmla="*/ 196 w 196"/>
                <a:gd name="T120" fmla="*/ 136 h 1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6" h="136">
                  <a:moveTo>
                    <a:pt x="196" y="36"/>
                  </a:moveTo>
                  <a:lnTo>
                    <a:pt x="194" y="36"/>
                  </a:lnTo>
                  <a:lnTo>
                    <a:pt x="190" y="36"/>
                  </a:lnTo>
                  <a:lnTo>
                    <a:pt x="184" y="36"/>
                  </a:lnTo>
                  <a:lnTo>
                    <a:pt x="176" y="36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0" y="42"/>
                  </a:lnTo>
                  <a:lnTo>
                    <a:pt x="156" y="44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38" y="56"/>
                  </a:lnTo>
                  <a:lnTo>
                    <a:pt x="134" y="66"/>
                  </a:lnTo>
                  <a:lnTo>
                    <a:pt x="132" y="66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2" y="76"/>
                  </a:lnTo>
                  <a:lnTo>
                    <a:pt x="122" y="84"/>
                  </a:lnTo>
                  <a:lnTo>
                    <a:pt x="104" y="102"/>
                  </a:lnTo>
                  <a:lnTo>
                    <a:pt x="102" y="102"/>
                  </a:lnTo>
                  <a:lnTo>
                    <a:pt x="98" y="102"/>
                  </a:lnTo>
                  <a:lnTo>
                    <a:pt x="94" y="102"/>
                  </a:lnTo>
                  <a:lnTo>
                    <a:pt x="88" y="104"/>
                  </a:lnTo>
                  <a:lnTo>
                    <a:pt x="84" y="104"/>
                  </a:lnTo>
                  <a:lnTo>
                    <a:pt x="78" y="108"/>
                  </a:lnTo>
                  <a:lnTo>
                    <a:pt x="74" y="110"/>
                  </a:lnTo>
                  <a:lnTo>
                    <a:pt x="72" y="114"/>
                  </a:lnTo>
                  <a:lnTo>
                    <a:pt x="68" y="118"/>
                  </a:lnTo>
                  <a:lnTo>
                    <a:pt x="64" y="122"/>
                  </a:lnTo>
                  <a:lnTo>
                    <a:pt x="60" y="124"/>
                  </a:lnTo>
                  <a:lnTo>
                    <a:pt x="58" y="128"/>
                  </a:lnTo>
                  <a:lnTo>
                    <a:pt x="56" y="128"/>
                  </a:lnTo>
                  <a:lnTo>
                    <a:pt x="54" y="130"/>
                  </a:lnTo>
                  <a:lnTo>
                    <a:pt x="52" y="130"/>
                  </a:lnTo>
                  <a:lnTo>
                    <a:pt x="44" y="134"/>
                  </a:lnTo>
                  <a:lnTo>
                    <a:pt x="32" y="136"/>
                  </a:lnTo>
                  <a:lnTo>
                    <a:pt x="20" y="134"/>
                  </a:lnTo>
                  <a:lnTo>
                    <a:pt x="12" y="132"/>
                  </a:lnTo>
                  <a:lnTo>
                    <a:pt x="2" y="110"/>
                  </a:lnTo>
                  <a:lnTo>
                    <a:pt x="0" y="80"/>
                  </a:lnTo>
                  <a:lnTo>
                    <a:pt x="10" y="64"/>
                  </a:lnTo>
                  <a:lnTo>
                    <a:pt x="12" y="42"/>
                  </a:lnTo>
                  <a:lnTo>
                    <a:pt x="28" y="42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0"/>
                  </a:lnTo>
                  <a:lnTo>
                    <a:pt x="42" y="28"/>
                  </a:lnTo>
                  <a:lnTo>
                    <a:pt x="48" y="24"/>
                  </a:lnTo>
                  <a:lnTo>
                    <a:pt x="52" y="20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80" y="10"/>
                  </a:lnTo>
                  <a:lnTo>
                    <a:pt x="92" y="12"/>
                  </a:lnTo>
                  <a:lnTo>
                    <a:pt x="108" y="10"/>
                  </a:lnTo>
                  <a:lnTo>
                    <a:pt x="122" y="2"/>
                  </a:lnTo>
                  <a:lnTo>
                    <a:pt x="132" y="0"/>
                  </a:lnTo>
                  <a:lnTo>
                    <a:pt x="140" y="8"/>
                  </a:lnTo>
                  <a:lnTo>
                    <a:pt x="140" y="10"/>
                  </a:lnTo>
                  <a:lnTo>
                    <a:pt x="142" y="12"/>
                  </a:lnTo>
                  <a:lnTo>
                    <a:pt x="146" y="14"/>
                  </a:lnTo>
                  <a:lnTo>
                    <a:pt x="150" y="16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2" y="20"/>
                  </a:lnTo>
                  <a:lnTo>
                    <a:pt x="194" y="20"/>
                  </a:lnTo>
                  <a:lnTo>
                    <a:pt x="194" y="22"/>
                  </a:lnTo>
                  <a:lnTo>
                    <a:pt x="194" y="24"/>
                  </a:lnTo>
                  <a:lnTo>
                    <a:pt x="194" y="30"/>
                  </a:lnTo>
                  <a:lnTo>
                    <a:pt x="196" y="34"/>
                  </a:lnTo>
                  <a:lnTo>
                    <a:pt x="196" y="3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2" name="Freeform 208"/>
            <p:cNvSpPr/>
            <p:nvPr/>
          </p:nvSpPr>
          <p:spPr bwMode="gray">
            <a:xfrm>
              <a:off x="3384975" y="2529078"/>
              <a:ext cx="135444" cy="187467"/>
            </a:xfrm>
            <a:custGeom>
              <a:avLst/>
              <a:gdLst>
                <a:gd name="T0" fmla="*/ 112 w 116"/>
                <a:gd name="T1" fmla="*/ 4 h 172"/>
                <a:gd name="T2" fmla="*/ 94 w 116"/>
                <a:gd name="T3" fmla="*/ 20 h 172"/>
                <a:gd name="T4" fmla="*/ 76 w 116"/>
                <a:gd name="T5" fmla="*/ 34 h 172"/>
                <a:gd name="T6" fmla="*/ 66 w 116"/>
                <a:gd name="T7" fmla="*/ 42 h 172"/>
                <a:gd name="T8" fmla="*/ 58 w 116"/>
                <a:gd name="T9" fmla="*/ 48 h 172"/>
                <a:gd name="T10" fmla="*/ 54 w 116"/>
                <a:gd name="T11" fmla="*/ 50 h 172"/>
                <a:gd name="T12" fmla="*/ 18 w 116"/>
                <a:gd name="T13" fmla="*/ 46 h 172"/>
                <a:gd name="T14" fmla="*/ 16 w 116"/>
                <a:gd name="T15" fmla="*/ 52 h 172"/>
                <a:gd name="T16" fmla="*/ 18 w 116"/>
                <a:gd name="T17" fmla="*/ 60 h 172"/>
                <a:gd name="T18" fmla="*/ 18 w 116"/>
                <a:gd name="T19" fmla="*/ 64 h 172"/>
                <a:gd name="T20" fmla="*/ 18 w 116"/>
                <a:gd name="T21" fmla="*/ 70 h 172"/>
                <a:gd name="T22" fmla="*/ 10 w 116"/>
                <a:gd name="T23" fmla="*/ 72 h 172"/>
                <a:gd name="T24" fmla="*/ 4 w 116"/>
                <a:gd name="T25" fmla="*/ 70 h 172"/>
                <a:gd name="T26" fmla="*/ 0 w 116"/>
                <a:gd name="T27" fmla="*/ 70 h 172"/>
                <a:gd name="T28" fmla="*/ 12 w 116"/>
                <a:gd name="T29" fmla="*/ 90 h 172"/>
                <a:gd name="T30" fmla="*/ 16 w 116"/>
                <a:gd name="T31" fmla="*/ 112 h 172"/>
                <a:gd name="T32" fmla="*/ 20 w 116"/>
                <a:gd name="T33" fmla="*/ 114 h 172"/>
                <a:gd name="T34" fmla="*/ 26 w 116"/>
                <a:gd name="T35" fmla="*/ 120 h 172"/>
                <a:gd name="T36" fmla="*/ 34 w 116"/>
                <a:gd name="T37" fmla="*/ 124 h 172"/>
                <a:gd name="T38" fmla="*/ 40 w 116"/>
                <a:gd name="T39" fmla="*/ 128 h 172"/>
                <a:gd name="T40" fmla="*/ 42 w 116"/>
                <a:gd name="T41" fmla="*/ 132 h 172"/>
                <a:gd name="T42" fmla="*/ 42 w 116"/>
                <a:gd name="T43" fmla="*/ 134 h 172"/>
                <a:gd name="T44" fmla="*/ 42 w 116"/>
                <a:gd name="T45" fmla="*/ 140 h 172"/>
                <a:gd name="T46" fmla="*/ 40 w 116"/>
                <a:gd name="T47" fmla="*/ 156 h 172"/>
                <a:gd name="T48" fmla="*/ 42 w 116"/>
                <a:gd name="T49" fmla="*/ 164 h 172"/>
                <a:gd name="T50" fmla="*/ 48 w 116"/>
                <a:gd name="T51" fmla="*/ 170 h 172"/>
                <a:gd name="T52" fmla="*/ 56 w 116"/>
                <a:gd name="T53" fmla="*/ 172 h 172"/>
                <a:gd name="T54" fmla="*/ 64 w 116"/>
                <a:gd name="T55" fmla="*/ 172 h 172"/>
                <a:gd name="T56" fmla="*/ 72 w 116"/>
                <a:gd name="T57" fmla="*/ 166 h 172"/>
                <a:gd name="T58" fmla="*/ 76 w 116"/>
                <a:gd name="T59" fmla="*/ 160 h 172"/>
                <a:gd name="T60" fmla="*/ 78 w 116"/>
                <a:gd name="T61" fmla="*/ 136 h 172"/>
                <a:gd name="T62" fmla="*/ 76 w 116"/>
                <a:gd name="T63" fmla="*/ 120 h 172"/>
                <a:gd name="T64" fmla="*/ 70 w 116"/>
                <a:gd name="T65" fmla="*/ 112 h 172"/>
                <a:gd name="T66" fmla="*/ 66 w 116"/>
                <a:gd name="T67" fmla="*/ 108 h 172"/>
                <a:gd name="T68" fmla="*/ 62 w 116"/>
                <a:gd name="T69" fmla="*/ 106 h 172"/>
                <a:gd name="T70" fmla="*/ 54 w 116"/>
                <a:gd name="T71" fmla="*/ 96 h 172"/>
                <a:gd name="T72" fmla="*/ 54 w 116"/>
                <a:gd name="T73" fmla="*/ 90 h 172"/>
                <a:gd name="T74" fmla="*/ 56 w 116"/>
                <a:gd name="T75" fmla="*/ 86 h 172"/>
                <a:gd name="T76" fmla="*/ 58 w 116"/>
                <a:gd name="T77" fmla="*/ 84 h 172"/>
                <a:gd name="T78" fmla="*/ 60 w 116"/>
                <a:gd name="T79" fmla="*/ 84 h 172"/>
                <a:gd name="T80" fmla="*/ 86 w 116"/>
                <a:gd name="T81" fmla="*/ 56 h 172"/>
                <a:gd name="T82" fmla="*/ 98 w 116"/>
                <a:gd name="T83" fmla="*/ 42 h 172"/>
                <a:gd name="T84" fmla="*/ 110 w 116"/>
                <a:gd name="T85" fmla="*/ 20 h 172"/>
                <a:gd name="T86" fmla="*/ 114 w 116"/>
                <a:gd name="T87" fmla="*/ 8 h 1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6"/>
                <a:gd name="T133" fmla="*/ 0 h 172"/>
                <a:gd name="T134" fmla="*/ 116 w 116"/>
                <a:gd name="T135" fmla="*/ 172 h 1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5" h="172">
                  <a:moveTo>
                    <a:pt x="116" y="0"/>
                  </a:moveTo>
                  <a:lnTo>
                    <a:pt x="112" y="4"/>
                  </a:lnTo>
                  <a:lnTo>
                    <a:pt x="104" y="10"/>
                  </a:lnTo>
                  <a:lnTo>
                    <a:pt x="94" y="20"/>
                  </a:lnTo>
                  <a:lnTo>
                    <a:pt x="84" y="28"/>
                  </a:lnTo>
                  <a:lnTo>
                    <a:pt x="76" y="34"/>
                  </a:lnTo>
                  <a:lnTo>
                    <a:pt x="70" y="38"/>
                  </a:lnTo>
                  <a:lnTo>
                    <a:pt x="66" y="42"/>
                  </a:lnTo>
                  <a:lnTo>
                    <a:pt x="62" y="46"/>
                  </a:lnTo>
                  <a:lnTo>
                    <a:pt x="58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6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18" y="70"/>
                  </a:lnTo>
                  <a:lnTo>
                    <a:pt x="14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12" y="90"/>
                  </a:lnTo>
                  <a:lnTo>
                    <a:pt x="22" y="98"/>
                  </a:lnTo>
                  <a:lnTo>
                    <a:pt x="16" y="112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0" y="122"/>
                  </a:lnTo>
                  <a:lnTo>
                    <a:pt x="34" y="124"/>
                  </a:lnTo>
                  <a:lnTo>
                    <a:pt x="36" y="126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40"/>
                  </a:lnTo>
                  <a:lnTo>
                    <a:pt x="42" y="148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42" y="164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6" y="172"/>
                  </a:lnTo>
                  <a:lnTo>
                    <a:pt x="60" y="172"/>
                  </a:lnTo>
                  <a:lnTo>
                    <a:pt x="64" y="172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2"/>
                  </a:lnTo>
                  <a:lnTo>
                    <a:pt x="76" y="160"/>
                  </a:lnTo>
                  <a:lnTo>
                    <a:pt x="78" y="136"/>
                  </a:lnTo>
                  <a:lnTo>
                    <a:pt x="78" y="128"/>
                  </a:lnTo>
                  <a:lnTo>
                    <a:pt x="76" y="120"/>
                  </a:lnTo>
                  <a:lnTo>
                    <a:pt x="74" y="116"/>
                  </a:lnTo>
                  <a:lnTo>
                    <a:pt x="70" y="112"/>
                  </a:lnTo>
                  <a:lnTo>
                    <a:pt x="68" y="108"/>
                  </a:lnTo>
                  <a:lnTo>
                    <a:pt x="66" y="108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74" y="70"/>
                  </a:lnTo>
                  <a:lnTo>
                    <a:pt x="86" y="56"/>
                  </a:lnTo>
                  <a:lnTo>
                    <a:pt x="94" y="46"/>
                  </a:lnTo>
                  <a:lnTo>
                    <a:pt x="98" y="42"/>
                  </a:lnTo>
                  <a:lnTo>
                    <a:pt x="104" y="32"/>
                  </a:lnTo>
                  <a:lnTo>
                    <a:pt x="110" y="20"/>
                  </a:lnTo>
                  <a:lnTo>
                    <a:pt x="114" y="12"/>
                  </a:lnTo>
                  <a:lnTo>
                    <a:pt x="114" y="8"/>
                  </a:lnTo>
                  <a:lnTo>
                    <a:pt x="11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3" name="Freeform 209"/>
            <p:cNvSpPr/>
            <p:nvPr/>
          </p:nvSpPr>
          <p:spPr bwMode="gray">
            <a:xfrm>
              <a:off x="2878228" y="2404826"/>
              <a:ext cx="490400" cy="189647"/>
            </a:xfrm>
            <a:custGeom>
              <a:avLst/>
              <a:gdLst>
                <a:gd name="T0" fmla="*/ 26 w 420"/>
                <a:gd name="T1" fmla="*/ 20 h 174"/>
                <a:gd name="T2" fmla="*/ 26 w 420"/>
                <a:gd name="T3" fmla="*/ 18 h 174"/>
                <a:gd name="T4" fmla="*/ 30 w 420"/>
                <a:gd name="T5" fmla="*/ 14 h 174"/>
                <a:gd name="T6" fmla="*/ 36 w 420"/>
                <a:gd name="T7" fmla="*/ 10 h 174"/>
                <a:gd name="T8" fmla="*/ 48 w 420"/>
                <a:gd name="T9" fmla="*/ 12 h 174"/>
                <a:gd name="T10" fmla="*/ 58 w 420"/>
                <a:gd name="T11" fmla="*/ 14 h 174"/>
                <a:gd name="T12" fmla="*/ 78 w 420"/>
                <a:gd name="T13" fmla="*/ 18 h 174"/>
                <a:gd name="T14" fmla="*/ 106 w 420"/>
                <a:gd name="T15" fmla="*/ 42 h 174"/>
                <a:gd name="T16" fmla="*/ 108 w 420"/>
                <a:gd name="T17" fmla="*/ 40 h 174"/>
                <a:gd name="T18" fmla="*/ 114 w 420"/>
                <a:gd name="T19" fmla="*/ 36 h 174"/>
                <a:gd name="T20" fmla="*/ 120 w 420"/>
                <a:gd name="T21" fmla="*/ 28 h 174"/>
                <a:gd name="T22" fmla="*/ 122 w 420"/>
                <a:gd name="T23" fmla="*/ 20 h 174"/>
                <a:gd name="T24" fmla="*/ 128 w 420"/>
                <a:gd name="T25" fmla="*/ 18 h 174"/>
                <a:gd name="T26" fmla="*/ 136 w 420"/>
                <a:gd name="T27" fmla="*/ 14 h 174"/>
                <a:gd name="T28" fmla="*/ 154 w 420"/>
                <a:gd name="T29" fmla="*/ 0 h 174"/>
                <a:gd name="T30" fmla="*/ 178 w 420"/>
                <a:gd name="T31" fmla="*/ 4 h 174"/>
                <a:gd name="T32" fmla="*/ 200 w 420"/>
                <a:gd name="T33" fmla="*/ 2 h 174"/>
                <a:gd name="T34" fmla="*/ 234 w 420"/>
                <a:gd name="T35" fmla="*/ 12 h 174"/>
                <a:gd name="T36" fmla="*/ 256 w 420"/>
                <a:gd name="T37" fmla="*/ 24 h 174"/>
                <a:gd name="T38" fmla="*/ 274 w 420"/>
                <a:gd name="T39" fmla="*/ 26 h 174"/>
                <a:gd name="T40" fmla="*/ 304 w 420"/>
                <a:gd name="T41" fmla="*/ 18 h 174"/>
                <a:gd name="T42" fmla="*/ 318 w 420"/>
                <a:gd name="T43" fmla="*/ 10 h 174"/>
                <a:gd name="T44" fmla="*/ 322 w 420"/>
                <a:gd name="T45" fmla="*/ 4 h 174"/>
                <a:gd name="T46" fmla="*/ 322 w 420"/>
                <a:gd name="T47" fmla="*/ 2 h 174"/>
                <a:gd name="T48" fmla="*/ 342 w 420"/>
                <a:gd name="T49" fmla="*/ 6 h 174"/>
                <a:gd name="T50" fmla="*/ 378 w 420"/>
                <a:gd name="T51" fmla="*/ 22 h 174"/>
                <a:gd name="T52" fmla="*/ 372 w 420"/>
                <a:gd name="T53" fmla="*/ 60 h 174"/>
                <a:gd name="T54" fmla="*/ 382 w 420"/>
                <a:gd name="T55" fmla="*/ 60 h 174"/>
                <a:gd name="T56" fmla="*/ 394 w 420"/>
                <a:gd name="T57" fmla="*/ 60 h 174"/>
                <a:gd name="T58" fmla="*/ 404 w 420"/>
                <a:gd name="T59" fmla="*/ 60 h 174"/>
                <a:gd name="T60" fmla="*/ 412 w 420"/>
                <a:gd name="T61" fmla="*/ 64 h 174"/>
                <a:gd name="T62" fmla="*/ 418 w 420"/>
                <a:gd name="T63" fmla="*/ 68 h 174"/>
                <a:gd name="T64" fmla="*/ 420 w 420"/>
                <a:gd name="T65" fmla="*/ 74 h 174"/>
                <a:gd name="T66" fmla="*/ 414 w 420"/>
                <a:gd name="T67" fmla="*/ 78 h 174"/>
                <a:gd name="T68" fmla="*/ 404 w 420"/>
                <a:gd name="T69" fmla="*/ 84 h 174"/>
                <a:gd name="T70" fmla="*/ 390 w 420"/>
                <a:gd name="T71" fmla="*/ 88 h 174"/>
                <a:gd name="T72" fmla="*/ 374 w 420"/>
                <a:gd name="T73" fmla="*/ 92 h 174"/>
                <a:gd name="T74" fmla="*/ 360 w 420"/>
                <a:gd name="T75" fmla="*/ 100 h 174"/>
                <a:gd name="T76" fmla="*/ 360 w 420"/>
                <a:gd name="T77" fmla="*/ 104 h 174"/>
                <a:gd name="T78" fmla="*/ 358 w 420"/>
                <a:gd name="T79" fmla="*/ 112 h 174"/>
                <a:gd name="T80" fmla="*/ 354 w 420"/>
                <a:gd name="T81" fmla="*/ 120 h 174"/>
                <a:gd name="T82" fmla="*/ 344 w 420"/>
                <a:gd name="T83" fmla="*/ 128 h 174"/>
                <a:gd name="T84" fmla="*/ 322 w 420"/>
                <a:gd name="T85" fmla="*/ 136 h 174"/>
                <a:gd name="T86" fmla="*/ 280 w 420"/>
                <a:gd name="T87" fmla="*/ 144 h 174"/>
                <a:gd name="T88" fmla="*/ 246 w 420"/>
                <a:gd name="T89" fmla="*/ 152 h 174"/>
                <a:gd name="T90" fmla="*/ 232 w 420"/>
                <a:gd name="T91" fmla="*/ 158 h 174"/>
                <a:gd name="T92" fmla="*/ 204 w 420"/>
                <a:gd name="T93" fmla="*/ 172 h 174"/>
                <a:gd name="T94" fmla="*/ 176 w 420"/>
                <a:gd name="T95" fmla="*/ 172 h 174"/>
                <a:gd name="T96" fmla="*/ 162 w 420"/>
                <a:gd name="T97" fmla="*/ 162 h 174"/>
                <a:gd name="T98" fmla="*/ 144 w 420"/>
                <a:gd name="T99" fmla="*/ 160 h 174"/>
                <a:gd name="T100" fmla="*/ 116 w 420"/>
                <a:gd name="T101" fmla="*/ 162 h 174"/>
                <a:gd name="T102" fmla="*/ 88 w 420"/>
                <a:gd name="T103" fmla="*/ 160 h 174"/>
                <a:gd name="T104" fmla="*/ 76 w 420"/>
                <a:gd name="T105" fmla="*/ 148 h 174"/>
                <a:gd name="T106" fmla="*/ 76 w 420"/>
                <a:gd name="T107" fmla="*/ 134 h 174"/>
                <a:gd name="T108" fmla="*/ 66 w 420"/>
                <a:gd name="T109" fmla="*/ 108 h 174"/>
                <a:gd name="T110" fmla="*/ 44 w 420"/>
                <a:gd name="T111" fmla="*/ 94 h 174"/>
                <a:gd name="T112" fmla="*/ 16 w 420"/>
                <a:gd name="T113" fmla="*/ 78 h 174"/>
                <a:gd name="T114" fmla="*/ 0 w 420"/>
                <a:gd name="T115" fmla="*/ 50 h 1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20"/>
                <a:gd name="T175" fmla="*/ 0 h 174"/>
                <a:gd name="T176" fmla="*/ 420 w 420"/>
                <a:gd name="T177" fmla="*/ 174 h 17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20" h="174">
                  <a:moveTo>
                    <a:pt x="4" y="32"/>
                  </a:moveTo>
                  <a:lnTo>
                    <a:pt x="26" y="20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0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6" y="14"/>
                  </a:lnTo>
                  <a:lnTo>
                    <a:pt x="58" y="14"/>
                  </a:lnTo>
                  <a:lnTo>
                    <a:pt x="68" y="14"/>
                  </a:lnTo>
                  <a:lnTo>
                    <a:pt x="78" y="18"/>
                  </a:lnTo>
                  <a:lnTo>
                    <a:pt x="88" y="24"/>
                  </a:lnTo>
                  <a:lnTo>
                    <a:pt x="106" y="42"/>
                  </a:lnTo>
                  <a:lnTo>
                    <a:pt x="108" y="40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6" y="18"/>
                  </a:lnTo>
                  <a:lnTo>
                    <a:pt x="128" y="18"/>
                  </a:lnTo>
                  <a:lnTo>
                    <a:pt x="132" y="18"/>
                  </a:lnTo>
                  <a:lnTo>
                    <a:pt x="136" y="14"/>
                  </a:lnTo>
                  <a:lnTo>
                    <a:pt x="144" y="6"/>
                  </a:lnTo>
                  <a:lnTo>
                    <a:pt x="154" y="0"/>
                  </a:lnTo>
                  <a:lnTo>
                    <a:pt x="166" y="0"/>
                  </a:lnTo>
                  <a:lnTo>
                    <a:pt x="178" y="4"/>
                  </a:lnTo>
                  <a:lnTo>
                    <a:pt x="190" y="4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4" y="12"/>
                  </a:lnTo>
                  <a:lnTo>
                    <a:pt x="254" y="24"/>
                  </a:lnTo>
                  <a:lnTo>
                    <a:pt x="256" y="24"/>
                  </a:lnTo>
                  <a:lnTo>
                    <a:pt x="262" y="26"/>
                  </a:lnTo>
                  <a:lnTo>
                    <a:pt x="274" y="26"/>
                  </a:lnTo>
                  <a:lnTo>
                    <a:pt x="292" y="22"/>
                  </a:lnTo>
                  <a:lnTo>
                    <a:pt x="304" y="18"/>
                  </a:lnTo>
                  <a:lnTo>
                    <a:pt x="312" y="14"/>
                  </a:lnTo>
                  <a:lnTo>
                    <a:pt x="318" y="10"/>
                  </a:lnTo>
                  <a:lnTo>
                    <a:pt x="320" y="6"/>
                  </a:lnTo>
                  <a:lnTo>
                    <a:pt x="322" y="4"/>
                  </a:lnTo>
                  <a:lnTo>
                    <a:pt x="322" y="2"/>
                  </a:lnTo>
                  <a:lnTo>
                    <a:pt x="330" y="2"/>
                  </a:lnTo>
                  <a:lnTo>
                    <a:pt x="342" y="6"/>
                  </a:lnTo>
                  <a:lnTo>
                    <a:pt x="356" y="14"/>
                  </a:lnTo>
                  <a:lnTo>
                    <a:pt x="378" y="22"/>
                  </a:lnTo>
                  <a:lnTo>
                    <a:pt x="372" y="60"/>
                  </a:lnTo>
                  <a:lnTo>
                    <a:pt x="376" y="60"/>
                  </a:lnTo>
                  <a:lnTo>
                    <a:pt x="382" y="60"/>
                  </a:lnTo>
                  <a:lnTo>
                    <a:pt x="388" y="60"/>
                  </a:lnTo>
                  <a:lnTo>
                    <a:pt x="394" y="60"/>
                  </a:lnTo>
                  <a:lnTo>
                    <a:pt x="398" y="60"/>
                  </a:lnTo>
                  <a:lnTo>
                    <a:pt x="404" y="60"/>
                  </a:lnTo>
                  <a:lnTo>
                    <a:pt x="408" y="62"/>
                  </a:lnTo>
                  <a:lnTo>
                    <a:pt x="412" y="64"/>
                  </a:lnTo>
                  <a:lnTo>
                    <a:pt x="416" y="66"/>
                  </a:lnTo>
                  <a:lnTo>
                    <a:pt x="418" y="68"/>
                  </a:lnTo>
                  <a:lnTo>
                    <a:pt x="420" y="72"/>
                  </a:lnTo>
                  <a:lnTo>
                    <a:pt x="420" y="74"/>
                  </a:lnTo>
                  <a:lnTo>
                    <a:pt x="420" y="76"/>
                  </a:lnTo>
                  <a:lnTo>
                    <a:pt x="414" y="78"/>
                  </a:lnTo>
                  <a:lnTo>
                    <a:pt x="410" y="82"/>
                  </a:lnTo>
                  <a:lnTo>
                    <a:pt x="404" y="84"/>
                  </a:lnTo>
                  <a:lnTo>
                    <a:pt x="398" y="86"/>
                  </a:lnTo>
                  <a:lnTo>
                    <a:pt x="390" y="88"/>
                  </a:lnTo>
                  <a:lnTo>
                    <a:pt x="382" y="88"/>
                  </a:lnTo>
                  <a:lnTo>
                    <a:pt x="374" y="92"/>
                  </a:lnTo>
                  <a:lnTo>
                    <a:pt x="366" y="96"/>
                  </a:lnTo>
                  <a:lnTo>
                    <a:pt x="360" y="100"/>
                  </a:lnTo>
                  <a:lnTo>
                    <a:pt x="360" y="104"/>
                  </a:lnTo>
                  <a:lnTo>
                    <a:pt x="360" y="106"/>
                  </a:lnTo>
                  <a:lnTo>
                    <a:pt x="358" y="112"/>
                  </a:lnTo>
                  <a:lnTo>
                    <a:pt x="358" y="116"/>
                  </a:lnTo>
                  <a:lnTo>
                    <a:pt x="354" y="120"/>
                  </a:lnTo>
                  <a:lnTo>
                    <a:pt x="350" y="126"/>
                  </a:lnTo>
                  <a:lnTo>
                    <a:pt x="344" y="128"/>
                  </a:lnTo>
                  <a:lnTo>
                    <a:pt x="338" y="132"/>
                  </a:lnTo>
                  <a:lnTo>
                    <a:pt x="322" y="136"/>
                  </a:lnTo>
                  <a:lnTo>
                    <a:pt x="302" y="140"/>
                  </a:lnTo>
                  <a:lnTo>
                    <a:pt x="280" y="144"/>
                  </a:lnTo>
                  <a:lnTo>
                    <a:pt x="262" y="148"/>
                  </a:lnTo>
                  <a:lnTo>
                    <a:pt x="246" y="152"/>
                  </a:lnTo>
                  <a:lnTo>
                    <a:pt x="238" y="154"/>
                  </a:lnTo>
                  <a:lnTo>
                    <a:pt x="232" y="158"/>
                  </a:lnTo>
                  <a:lnTo>
                    <a:pt x="218" y="166"/>
                  </a:lnTo>
                  <a:lnTo>
                    <a:pt x="204" y="172"/>
                  </a:lnTo>
                  <a:lnTo>
                    <a:pt x="186" y="174"/>
                  </a:lnTo>
                  <a:lnTo>
                    <a:pt x="176" y="172"/>
                  </a:lnTo>
                  <a:lnTo>
                    <a:pt x="170" y="166"/>
                  </a:lnTo>
                  <a:lnTo>
                    <a:pt x="162" y="162"/>
                  </a:lnTo>
                  <a:lnTo>
                    <a:pt x="156" y="160"/>
                  </a:lnTo>
                  <a:lnTo>
                    <a:pt x="144" y="160"/>
                  </a:lnTo>
                  <a:lnTo>
                    <a:pt x="132" y="162"/>
                  </a:lnTo>
                  <a:lnTo>
                    <a:pt x="116" y="162"/>
                  </a:lnTo>
                  <a:lnTo>
                    <a:pt x="102" y="162"/>
                  </a:lnTo>
                  <a:lnTo>
                    <a:pt x="88" y="160"/>
                  </a:lnTo>
                  <a:lnTo>
                    <a:pt x="80" y="156"/>
                  </a:lnTo>
                  <a:lnTo>
                    <a:pt x="76" y="148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2" y="120"/>
                  </a:lnTo>
                  <a:lnTo>
                    <a:pt x="66" y="108"/>
                  </a:lnTo>
                  <a:lnTo>
                    <a:pt x="56" y="100"/>
                  </a:lnTo>
                  <a:lnTo>
                    <a:pt x="44" y="94"/>
                  </a:lnTo>
                  <a:lnTo>
                    <a:pt x="30" y="88"/>
                  </a:lnTo>
                  <a:lnTo>
                    <a:pt x="16" y="78"/>
                  </a:lnTo>
                  <a:lnTo>
                    <a:pt x="6" y="66"/>
                  </a:lnTo>
                  <a:lnTo>
                    <a:pt x="0" y="50"/>
                  </a:lnTo>
                  <a:lnTo>
                    <a:pt x="4" y="3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210"/>
            <p:cNvSpPr/>
            <p:nvPr/>
          </p:nvSpPr>
          <p:spPr bwMode="gray">
            <a:xfrm>
              <a:off x="2654045" y="2345970"/>
              <a:ext cx="922419" cy="625616"/>
            </a:xfrm>
            <a:custGeom>
              <a:avLst/>
              <a:gdLst>
                <a:gd name="T0" fmla="*/ 258 w 790"/>
                <a:gd name="T1" fmla="*/ 162 h 574"/>
                <a:gd name="T2" fmla="*/ 310 w 790"/>
                <a:gd name="T3" fmla="*/ 218 h 574"/>
                <a:gd name="T4" fmla="*/ 396 w 790"/>
                <a:gd name="T5" fmla="*/ 226 h 574"/>
                <a:gd name="T6" fmla="*/ 514 w 790"/>
                <a:gd name="T7" fmla="*/ 190 h 574"/>
                <a:gd name="T8" fmla="*/ 584 w 790"/>
                <a:gd name="T9" fmla="*/ 142 h 574"/>
                <a:gd name="T10" fmla="*/ 606 w 790"/>
                <a:gd name="T11" fmla="*/ 118 h 574"/>
                <a:gd name="T12" fmla="*/ 588 w 790"/>
                <a:gd name="T13" fmla="*/ 56 h 574"/>
                <a:gd name="T14" fmla="*/ 658 w 790"/>
                <a:gd name="T15" fmla="*/ 8 h 574"/>
                <a:gd name="T16" fmla="*/ 678 w 790"/>
                <a:gd name="T17" fmla="*/ 52 h 574"/>
                <a:gd name="T18" fmla="*/ 712 w 790"/>
                <a:gd name="T19" fmla="*/ 90 h 574"/>
                <a:gd name="T20" fmla="*/ 734 w 790"/>
                <a:gd name="T21" fmla="*/ 108 h 574"/>
                <a:gd name="T22" fmla="*/ 762 w 790"/>
                <a:gd name="T23" fmla="*/ 104 h 574"/>
                <a:gd name="T24" fmla="*/ 790 w 790"/>
                <a:gd name="T25" fmla="*/ 78 h 574"/>
                <a:gd name="T26" fmla="*/ 778 w 790"/>
                <a:gd name="T27" fmla="*/ 120 h 574"/>
                <a:gd name="T28" fmla="*/ 698 w 790"/>
                <a:gd name="T29" fmla="*/ 208 h 574"/>
                <a:gd name="T30" fmla="*/ 660 w 790"/>
                <a:gd name="T31" fmla="*/ 216 h 574"/>
                <a:gd name="T32" fmla="*/ 644 w 790"/>
                <a:gd name="T33" fmla="*/ 224 h 574"/>
                <a:gd name="T34" fmla="*/ 636 w 790"/>
                <a:gd name="T35" fmla="*/ 242 h 574"/>
                <a:gd name="T36" fmla="*/ 618 w 790"/>
                <a:gd name="T37" fmla="*/ 270 h 574"/>
                <a:gd name="T38" fmla="*/ 600 w 790"/>
                <a:gd name="T39" fmla="*/ 268 h 574"/>
                <a:gd name="T40" fmla="*/ 596 w 790"/>
                <a:gd name="T41" fmla="*/ 254 h 574"/>
                <a:gd name="T42" fmla="*/ 556 w 790"/>
                <a:gd name="T43" fmla="*/ 264 h 574"/>
                <a:gd name="T44" fmla="*/ 560 w 790"/>
                <a:gd name="T45" fmla="*/ 282 h 574"/>
                <a:gd name="T46" fmla="*/ 590 w 790"/>
                <a:gd name="T47" fmla="*/ 294 h 574"/>
                <a:gd name="T48" fmla="*/ 624 w 790"/>
                <a:gd name="T49" fmla="*/ 298 h 574"/>
                <a:gd name="T50" fmla="*/ 592 w 790"/>
                <a:gd name="T51" fmla="*/ 316 h 574"/>
                <a:gd name="T52" fmla="*/ 582 w 790"/>
                <a:gd name="T53" fmla="*/ 336 h 574"/>
                <a:gd name="T54" fmla="*/ 608 w 790"/>
                <a:gd name="T55" fmla="*/ 390 h 574"/>
                <a:gd name="T56" fmla="*/ 614 w 790"/>
                <a:gd name="T57" fmla="*/ 422 h 574"/>
                <a:gd name="T58" fmla="*/ 560 w 790"/>
                <a:gd name="T59" fmla="*/ 502 h 574"/>
                <a:gd name="T60" fmla="*/ 482 w 790"/>
                <a:gd name="T61" fmla="*/ 534 h 574"/>
                <a:gd name="T62" fmla="*/ 468 w 790"/>
                <a:gd name="T63" fmla="*/ 546 h 574"/>
                <a:gd name="T64" fmla="*/ 454 w 790"/>
                <a:gd name="T65" fmla="*/ 574 h 574"/>
                <a:gd name="T66" fmla="*/ 460 w 790"/>
                <a:gd name="T67" fmla="*/ 548 h 574"/>
                <a:gd name="T68" fmla="*/ 442 w 790"/>
                <a:gd name="T69" fmla="*/ 532 h 574"/>
                <a:gd name="T70" fmla="*/ 408 w 790"/>
                <a:gd name="T71" fmla="*/ 516 h 574"/>
                <a:gd name="T72" fmla="*/ 372 w 790"/>
                <a:gd name="T73" fmla="*/ 514 h 574"/>
                <a:gd name="T74" fmla="*/ 358 w 790"/>
                <a:gd name="T75" fmla="*/ 524 h 574"/>
                <a:gd name="T76" fmla="*/ 356 w 790"/>
                <a:gd name="T77" fmla="*/ 542 h 574"/>
                <a:gd name="T78" fmla="*/ 338 w 790"/>
                <a:gd name="T79" fmla="*/ 548 h 574"/>
                <a:gd name="T80" fmla="*/ 334 w 790"/>
                <a:gd name="T81" fmla="*/ 534 h 574"/>
                <a:gd name="T82" fmla="*/ 308 w 790"/>
                <a:gd name="T83" fmla="*/ 520 h 574"/>
                <a:gd name="T84" fmla="*/ 304 w 790"/>
                <a:gd name="T85" fmla="*/ 452 h 574"/>
                <a:gd name="T86" fmla="*/ 232 w 790"/>
                <a:gd name="T87" fmla="*/ 440 h 574"/>
                <a:gd name="T88" fmla="*/ 186 w 790"/>
                <a:gd name="T89" fmla="*/ 454 h 574"/>
                <a:gd name="T90" fmla="*/ 180 w 790"/>
                <a:gd name="T91" fmla="*/ 450 h 574"/>
                <a:gd name="T92" fmla="*/ 92 w 790"/>
                <a:gd name="T93" fmla="*/ 380 h 574"/>
                <a:gd name="T94" fmla="*/ 90 w 790"/>
                <a:gd name="T95" fmla="*/ 346 h 574"/>
                <a:gd name="T96" fmla="*/ 60 w 790"/>
                <a:gd name="T97" fmla="*/ 330 h 574"/>
                <a:gd name="T98" fmla="*/ 22 w 790"/>
                <a:gd name="T99" fmla="*/ 308 h 574"/>
                <a:gd name="T100" fmla="*/ 10 w 790"/>
                <a:gd name="T101" fmla="*/ 282 h 574"/>
                <a:gd name="T102" fmla="*/ 0 w 790"/>
                <a:gd name="T103" fmla="*/ 266 h 574"/>
                <a:gd name="T104" fmla="*/ 40 w 790"/>
                <a:gd name="T105" fmla="*/ 246 h 574"/>
                <a:gd name="T106" fmla="*/ 60 w 790"/>
                <a:gd name="T107" fmla="*/ 240 h 574"/>
                <a:gd name="T108" fmla="*/ 84 w 790"/>
                <a:gd name="T109" fmla="*/ 212 h 574"/>
                <a:gd name="T110" fmla="*/ 74 w 790"/>
                <a:gd name="T111" fmla="*/ 188 h 574"/>
                <a:gd name="T112" fmla="*/ 90 w 790"/>
                <a:gd name="T113" fmla="*/ 176 h 574"/>
                <a:gd name="T114" fmla="*/ 110 w 790"/>
                <a:gd name="T115" fmla="*/ 164 h 574"/>
                <a:gd name="T116" fmla="*/ 134 w 790"/>
                <a:gd name="T117" fmla="*/ 130 h 574"/>
                <a:gd name="T118" fmla="*/ 164 w 790"/>
                <a:gd name="T119" fmla="*/ 102 h 574"/>
                <a:gd name="T120" fmla="*/ 180 w 790"/>
                <a:gd name="T121" fmla="*/ 86 h 5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90"/>
                <a:gd name="T184" fmla="*/ 0 h 574"/>
                <a:gd name="T185" fmla="*/ 790 w 790"/>
                <a:gd name="T186" fmla="*/ 574 h 5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90" h="574">
                  <a:moveTo>
                    <a:pt x="194" y="86"/>
                  </a:moveTo>
                  <a:lnTo>
                    <a:pt x="192" y="104"/>
                  </a:lnTo>
                  <a:lnTo>
                    <a:pt x="198" y="120"/>
                  </a:lnTo>
                  <a:lnTo>
                    <a:pt x="208" y="132"/>
                  </a:lnTo>
                  <a:lnTo>
                    <a:pt x="222" y="142"/>
                  </a:lnTo>
                  <a:lnTo>
                    <a:pt x="236" y="148"/>
                  </a:lnTo>
                  <a:lnTo>
                    <a:pt x="248" y="154"/>
                  </a:lnTo>
                  <a:lnTo>
                    <a:pt x="258" y="162"/>
                  </a:lnTo>
                  <a:lnTo>
                    <a:pt x="264" y="174"/>
                  </a:lnTo>
                  <a:lnTo>
                    <a:pt x="268" y="188"/>
                  </a:lnTo>
                  <a:lnTo>
                    <a:pt x="270" y="198"/>
                  </a:lnTo>
                  <a:lnTo>
                    <a:pt x="270" y="202"/>
                  </a:lnTo>
                  <a:lnTo>
                    <a:pt x="272" y="210"/>
                  </a:lnTo>
                  <a:lnTo>
                    <a:pt x="280" y="214"/>
                  </a:lnTo>
                  <a:lnTo>
                    <a:pt x="294" y="216"/>
                  </a:lnTo>
                  <a:lnTo>
                    <a:pt x="310" y="218"/>
                  </a:lnTo>
                  <a:lnTo>
                    <a:pt x="324" y="216"/>
                  </a:lnTo>
                  <a:lnTo>
                    <a:pt x="338" y="214"/>
                  </a:lnTo>
                  <a:lnTo>
                    <a:pt x="348" y="214"/>
                  </a:lnTo>
                  <a:lnTo>
                    <a:pt x="356" y="216"/>
                  </a:lnTo>
                  <a:lnTo>
                    <a:pt x="362" y="222"/>
                  </a:lnTo>
                  <a:lnTo>
                    <a:pt x="368" y="226"/>
                  </a:lnTo>
                  <a:lnTo>
                    <a:pt x="380" y="228"/>
                  </a:lnTo>
                  <a:lnTo>
                    <a:pt x="396" y="226"/>
                  </a:lnTo>
                  <a:lnTo>
                    <a:pt x="412" y="220"/>
                  </a:lnTo>
                  <a:lnTo>
                    <a:pt x="424" y="212"/>
                  </a:lnTo>
                  <a:lnTo>
                    <a:pt x="432" y="208"/>
                  </a:lnTo>
                  <a:lnTo>
                    <a:pt x="440" y="206"/>
                  </a:lnTo>
                  <a:lnTo>
                    <a:pt x="454" y="202"/>
                  </a:lnTo>
                  <a:lnTo>
                    <a:pt x="474" y="198"/>
                  </a:lnTo>
                  <a:lnTo>
                    <a:pt x="494" y="194"/>
                  </a:lnTo>
                  <a:lnTo>
                    <a:pt x="514" y="190"/>
                  </a:lnTo>
                  <a:lnTo>
                    <a:pt x="530" y="186"/>
                  </a:lnTo>
                  <a:lnTo>
                    <a:pt x="542" y="180"/>
                  </a:lnTo>
                  <a:lnTo>
                    <a:pt x="548" y="172"/>
                  </a:lnTo>
                  <a:lnTo>
                    <a:pt x="552" y="164"/>
                  </a:lnTo>
                  <a:lnTo>
                    <a:pt x="552" y="156"/>
                  </a:lnTo>
                  <a:lnTo>
                    <a:pt x="552" y="154"/>
                  </a:lnTo>
                  <a:lnTo>
                    <a:pt x="568" y="146"/>
                  </a:lnTo>
                  <a:lnTo>
                    <a:pt x="584" y="142"/>
                  </a:lnTo>
                  <a:lnTo>
                    <a:pt x="590" y="142"/>
                  </a:lnTo>
                  <a:lnTo>
                    <a:pt x="596" y="140"/>
                  </a:lnTo>
                  <a:lnTo>
                    <a:pt x="604" y="138"/>
                  </a:lnTo>
                  <a:lnTo>
                    <a:pt x="608" y="134"/>
                  </a:lnTo>
                  <a:lnTo>
                    <a:pt x="612" y="130"/>
                  </a:lnTo>
                  <a:lnTo>
                    <a:pt x="612" y="126"/>
                  </a:lnTo>
                  <a:lnTo>
                    <a:pt x="610" y="122"/>
                  </a:lnTo>
                  <a:lnTo>
                    <a:pt x="606" y="118"/>
                  </a:lnTo>
                  <a:lnTo>
                    <a:pt x="600" y="116"/>
                  </a:lnTo>
                  <a:lnTo>
                    <a:pt x="596" y="114"/>
                  </a:lnTo>
                  <a:lnTo>
                    <a:pt x="592" y="114"/>
                  </a:lnTo>
                  <a:lnTo>
                    <a:pt x="590" y="114"/>
                  </a:lnTo>
                  <a:lnTo>
                    <a:pt x="562" y="114"/>
                  </a:lnTo>
                  <a:lnTo>
                    <a:pt x="570" y="76"/>
                  </a:lnTo>
                  <a:lnTo>
                    <a:pt x="588" y="60"/>
                  </a:lnTo>
                  <a:lnTo>
                    <a:pt x="588" y="56"/>
                  </a:lnTo>
                  <a:lnTo>
                    <a:pt x="588" y="46"/>
                  </a:lnTo>
                  <a:lnTo>
                    <a:pt x="590" y="34"/>
                  </a:lnTo>
                  <a:lnTo>
                    <a:pt x="594" y="20"/>
                  </a:lnTo>
                  <a:lnTo>
                    <a:pt x="602" y="8"/>
                  </a:lnTo>
                  <a:lnTo>
                    <a:pt x="614" y="2"/>
                  </a:lnTo>
                  <a:lnTo>
                    <a:pt x="634" y="0"/>
                  </a:lnTo>
                  <a:lnTo>
                    <a:pt x="648" y="2"/>
                  </a:lnTo>
                  <a:lnTo>
                    <a:pt x="658" y="8"/>
                  </a:lnTo>
                  <a:lnTo>
                    <a:pt x="664" y="20"/>
                  </a:lnTo>
                  <a:lnTo>
                    <a:pt x="666" y="22"/>
                  </a:lnTo>
                  <a:lnTo>
                    <a:pt x="666" y="24"/>
                  </a:lnTo>
                  <a:lnTo>
                    <a:pt x="668" y="30"/>
                  </a:lnTo>
                  <a:lnTo>
                    <a:pt x="672" y="36"/>
                  </a:lnTo>
                  <a:lnTo>
                    <a:pt x="674" y="42"/>
                  </a:lnTo>
                  <a:lnTo>
                    <a:pt x="676" y="50"/>
                  </a:lnTo>
                  <a:lnTo>
                    <a:pt x="678" y="52"/>
                  </a:lnTo>
                  <a:lnTo>
                    <a:pt x="686" y="60"/>
                  </a:lnTo>
                  <a:lnTo>
                    <a:pt x="694" y="70"/>
                  </a:lnTo>
                  <a:lnTo>
                    <a:pt x="700" y="80"/>
                  </a:lnTo>
                  <a:lnTo>
                    <a:pt x="702" y="92"/>
                  </a:lnTo>
                  <a:lnTo>
                    <a:pt x="704" y="92"/>
                  </a:lnTo>
                  <a:lnTo>
                    <a:pt x="706" y="92"/>
                  </a:lnTo>
                  <a:lnTo>
                    <a:pt x="708" y="90"/>
                  </a:lnTo>
                  <a:lnTo>
                    <a:pt x="712" y="90"/>
                  </a:lnTo>
                  <a:lnTo>
                    <a:pt x="716" y="90"/>
                  </a:lnTo>
                  <a:lnTo>
                    <a:pt x="722" y="92"/>
                  </a:lnTo>
                  <a:lnTo>
                    <a:pt x="726" y="94"/>
                  </a:lnTo>
                  <a:lnTo>
                    <a:pt x="730" y="98"/>
                  </a:lnTo>
                  <a:lnTo>
                    <a:pt x="732" y="104"/>
                  </a:lnTo>
                  <a:lnTo>
                    <a:pt x="734" y="106"/>
                  </a:lnTo>
                  <a:lnTo>
                    <a:pt x="734" y="108"/>
                  </a:lnTo>
                  <a:lnTo>
                    <a:pt x="736" y="112"/>
                  </a:lnTo>
                  <a:lnTo>
                    <a:pt x="738" y="114"/>
                  </a:lnTo>
                  <a:lnTo>
                    <a:pt x="742" y="114"/>
                  </a:lnTo>
                  <a:lnTo>
                    <a:pt x="746" y="114"/>
                  </a:lnTo>
                  <a:lnTo>
                    <a:pt x="752" y="112"/>
                  </a:lnTo>
                  <a:lnTo>
                    <a:pt x="758" y="108"/>
                  </a:lnTo>
                  <a:lnTo>
                    <a:pt x="760" y="108"/>
                  </a:lnTo>
                  <a:lnTo>
                    <a:pt x="762" y="104"/>
                  </a:lnTo>
                  <a:lnTo>
                    <a:pt x="764" y="100"/>
                  </a:lnTo>
                  <a:lnTo>
                    <a:pt x="768" y="94"/>
                  </a:lnTo>
                  <a:lnTo>
                    <a:pt x="774" y="90"/>
                  </a:lnTo>
                  <a:lnTo>
                    <a:pt x="778" y="84"/>
                  </a:lnTo>
                  <a:lnTo>
                    <a:pt x="784" y="80"/>
                  </a:lnTo>
                  <a:lnTo>
                    <a:pt x="790" y="78"/>
                  </a:lnTo>
                  <a:lnTo>
                    <a:pt x="790" y="80"/>
                  </a:lnTo>
                  <a:lnTo>
                    <a:pt x="790" y="82"/>
                  </a:lnTo>
                  <a:lnTo>
                    <a:pt x="790" y="86"/>
                  </a:lnTo>
                  <a:lnTo>
                    <a:pt x="790" y="90"/>
                  </a:lnTo>
                  <a:lnTo>
                    <a:pt x="788" y="96"/>
                  </a:lnTo>
                  <a:lnTo>
                    <a:pt x="786" y="104"/>
                  </a:lnTo>
                  <a:lnTo>
                    <a:pt x="784" y="108"/>
                  </a:lnTo>
                  <a:lnTo>
                    <a:pt x="778" y="120"/>
                  </a:lnTo>
                  <a:lnTo>
                    <a:pt x="772" y="132"/>
                  </a:lnTo>
                  <a:lnTo>
                    <a:pt x="762" y="144"/>
                  </a:lnTo>
                  <a:lnTo>
                    <a:pt x="752" y="156"/>
                  </a:lnTo>
                  <a:lnTo>
                    <a:pt x="744" y="164"/>
                  </a:lnTo>
                  <a:lnTo>
                    <a:pt x="740" y="174"/>
                  </a:lnTo>
                  <a:lnTo>
                    <a:pt x="720" y="190"/>
                  </a:lnTo>
                  <a:lnTo>
                    <a:pt x="698" y="208"/>
                  </a:lnTo>
                  <a:lnTo>
                    <a:pt x="696" y="210"/>
                  </a:lnTo>
                  <a:lnTo>
                    <a:pt x="694" y="212"/>
                  </a:lnTo>
                  <a:lnTo>
                    <a:pt x="690" y="214"/>
                  </a:lnTo>
                  <a:lnTo>
                    <a:pt x="686" y="216"/>
                  </a:lnTo>
                  <a:lnTo>
                    <a:pt x="680" y="218"/>
                  </a:lnTo>
                  <a:lnTo>
                    <a:pt x="672" y="218"/>
                  </a:lnTo>
                  <a:lnTo>
                    <a:pt x="666" y="218"/>
                  </a:lnTo>
                  <a:lnTo>
                    <a:pt x="660" y="216"/>
                  </a:lnTo>
                  <a:lnTo>
                    <a:pt x="656" y="216"/>
                  </a:lnTo>
                  <a:lnTo>
                    <a:pt x="654" y="216"/>
                  </a:lnTo>
                  <a:lnTo>
                    <a:pt x="652" y="216"/>
                  </a:lnTo>
                  <a:lnTo>
                    <a:pt x="648" y="216"/>
                  </a:lnTo>
                  <a:lnTo>
                    <a:pt x="646" y="218"/>
                  </a:lnTo>
                  <a:lnTo>
                    <a:pt x="644" y="220"/>
                  </a:lnTo>
                  <a:lnTo>
                    <a:pt x="644" y="224"/>
                  </a:lnTo>
                  <a:lnTo>
                    <a:pt x="646" y="228"/>
                  </a:lnTo>
                  <a:lnTo>
                    <a:pt x="646" y="232"/>
                  </a:lnTo>
                  <a:lnTo>
                    <a:pt x="646" y="236"/>
                  </a:lnTo>
                  <a:lnTo>
                    <a:pt x="646" y="238"/>
                  </a:lnTo>
                  <a:lnTo>
                    <a:pt x="644" y="240"/>
                  </a:lnTo>
                  <a:lnTo>
                    <a:pt x="642" y="242"/>
                  </a:lnTo>
                  <a:lnTo>
                    <a:pt x="638" y="242"/>
                  </a:lnTo>
                  <a:lnTo>
                    <a:pt x="636" y="242"/>
                  </a:lnTo>
                  <a:lnTo>
                    <a:pt x="632" y="240"/>
                  </a:lnTo>
                  <a:lnTo>
                    <a:pt x="630" y="240"/>
                  </a:lnTo>
                  <a:lnTo>
                    <a:pt x="628" y="240"/>
                  </a:lnTo>
                  <a:lnTo>
                    <a:pt x="628" y="262"/>
                  </a:lnTo>
                  <a:lnTo>
                    <a:pt x="626" y="264"/>
                  </a:lnTo>
                  <a:lnTo>
                    <a:pt x="622" y="268"/>
                  </a:lnTo>
                  <a:lnTo>
                    <a:pt x="618" y="270"/>
                  </a:lnTo>
                  <a:lnTo>
                    <a:pt x="612" y="274"/>
                  </a:lnTo>
                  <a:lnTo>
                    <a:pt x="608" y="276"/>
                  </a:lnTo>
                  <a:lnTo>
                    <a:pt x="606" y="276"/>
                  </a:lnTo>
                  <a:lnTo>
                    <a:pt x="604" y="276"/>
                  </a:lnTo>
                  <a:lnTo>
                    <a:pt x="602" y="274"/>
                  </a:lnTo>
                  <a:lnTo>
                    <a:pt x="600" y="274"/>
                  </a:lnTo>
                  <a:lnTo>
                    <a:pt x="600" y="272"/>
                  </a:lnTo>
                  <a:lnTo>
                    <a:pt x="600" y="268"/>
                  </a:lnTo>
                  <a:lnTo>
                    <a:pt x="602" y="264"/>
                  </a:lnTo>
                  <a:lnTo>
                    <a:pt x="606" y="262"/>
                  </a:lnTo>
                  <a:lnTo>
                    <a:pt x="608" y="258"/>
                  </a:lnTo>
                  <a:lnTo>
                    <a:pt x="608" y="256"/>
                  </a:lnTo>
                  <a:lnTo>
                    <a:pt x="608" y="254"/>
                  </a:lnTo>
                  <a:lnTo>
                    <a:pt x="604" y="252"/>
                  </a:lnTo>
                  <a:lnTo>
                    <a:pt x="600" y="252"/>
                  </a:lnTo>
                  <a:lnTo>
                    <a:pt x="596" y="254"/>
                  </a:lnTo>
                  <a:lnTo>
                    <a:pt x="592" y="256"/>
                  </a:lnTo>
                  <a:lnTo>
                    <a:pt x="586" y="260"/>
                  </a:lnTo>
                  <a:lnTo>
                    <a:pt x="582" y="264"/>
                  </a:lnTo>
                  <a:lnTo>
                    <a:pt x="574" y="266"/>
                  </a:lnTo>
                  <a:lnTo>
                    <a:pt x="568" y="266"/>
                  </a:lnTo>
                  <a:lnTo>
                    <a:pt x="562" y="266"/>
                  </a:lnTo>
                  <a:lnTo>
                    <a:pt x="558" y="266"/>
                  </a:lnTo>
                  <a:lnTo>
                    <a:pt x="556" y="264"/>
                  </a:lnTo>
                  <a:lnTo>
                    <a:pt x="554" y="264"/>
                  </a:lnTo>
                  <a:lnTo>
                    <a:pt x="552" y="266"/>
                  </a:lnTo>
                  <a:lnTo>
                    <a:pt x="550" y="268"/>
                  </a:lnTo>
                  <a:lnTo>
                    <a:pt x="550" y="270"/>
                  </a:lnTo>
                  <a:lnTo>
                    <a:pt x="552" y="274"/>
                  </a:lnTo>
                  <a:lnTo>
                    <a:pt x="554" y="278"/>
                  </a:lnTo>
                  <a:lnTo>
                    <a:pt x="560" y="282"/>
                  </a:lnTo>
                  <a:lnTo>
                    <a:pt x="566" y="286"/>
                  </a:lnTo>
                  <a:lnTo>
                    <a:pt x="570" y="290"/>
                  </a:lnTo>
                  <a:lnTo>
                    <a:pt x="574" y="294"/>
                  </a:lnTo>
                  <a:lnTo>
                    <a:pt x="578" y="296"/>
                  </a:lnTo>
                  <a:lnTo>
                    <a:pt x="580" y="296"/>
                  </a:lnTo>
                  <a:lnTo>
                    <a:pt x="584" y="294"/>
                  </a:lnTo>
                  <a:lnTo>
                    <a:pt x="590" y="294"/>
                  </a:lnTo>
                  <a:lnTo>
                    <a:pt x="594" y="292"/>
                  </a:lnTo>
                  <a:lnTo>
                    <a:pt x="600" y="292"/>
                  </a:lnTo>
                  <a:lnTo>
                    <a:pt x="604" y="290"/>
                  </a:lnTo>
                  <a:lnTo>
                    <a:pt x="610" y="290"/>
                  </a:lnTo>
                  <a:lnTo>
                    <a:pt x="616" y="292"/>
                  </a:lnTo>
                  <a:lnTo>
                    <a:pt x="620" y="294"/>
                  </a:lnTo>
                  <a:lnTo>
                    <a:pt x="622" y="296"/>
                  </a:lnTo>
                  <a:lnTo>
                    <a:pt x="624" y="298"/>
                  </a:lnTo>
                  <a:lnTo>
                    <a:pt x="624" y="300"/>
                  </a:lnTo>
                  <a:lnTo>
                    <a:pt x="620" y="302"/>
                  </a:lnTo>
                  <a:lnTo>
                    <a:pt x="616" y="304"/>
                  </a:lnTo>
                  <a:lnTo>
                    <a:pt x="610" y="306"/>
                  </a:lnTo>
                  <a:lnTo>
                    <a:pt x="604" y="308"/>
                  </a:lnTo>
                  <a:lnTo>
                    <a:pt x="600" y="312"/>
                  </a:lnTo>
                  <a:lnTo>
                    <a:pt x="596" y="314"/>
                  </a:lnTo>
                  <a:lnTo>
                    <a:pt x="592" y="316"/>
                  </a:lnTo>
                  <a:lnTo>
                    <a:pt x="590" y="316"/>
                  </a:lnTo>
                  <a:lnTo>
                    <a:pt x="588" y="318"/>
                  </a:lnTo>
                  <a:lnTo>
                    <a:pt x="584" y="320"/>
                  </a:lnTo>
                  <a:lnTo>
                    <a:pt x="582" y="324"/>
                  </a:lnTo>
                  <a:lnTo>
                    <a:pt x="580" y="326"/>
                  </a:lnTo>
                  <a:lnTo>
                    <a:pt x="580" y="332"/>
                  </a:lnTo>
                  <a:lnTo>
                    <a:pt x="582" y="336"/>
                  </a:lnTo>
                  <a:lnTo>
                    <a:pt x="586" y="342"/>
                  </a:lnTo>
                  <a:lnTo>
                    <a:pt x="590" y="348"/>
                  </a:lnTo>
                  <a:lnTo>
                    <a:pt x="594" y="352"/>
                  </a:lnTo>
                  <a:lnTo>
                    <a:pt x="596" y="358"/>
                  </a:lnTo>
                  <a:lnTo>
                    <a:pt x="598" y="362"/>
                  </a:lnTo>
                  <a:lnTo>
                    <a:pt x="600" y="364"/>
                  </a:lnTo>
                  <a:lnTo>
                    <a:pt x="600" y="366"/>
                  </a:lnTo>
                  <a:lnTo>
                    <a:pt x="608" y="390"/>
                  </a:lnTo>
                  <a:lnTo>
                    <a:pt x="610" y="390"/>
                  </a:lnTo>
                  <a:lnTo>
                    <a:pt x="610" y="394"/>
                  </a:lnTo>
                  <a:lnTo>
                    <a:pt x="612" y="398"/>
                  </a:lnTo>
                  <a:lnTo>
                    <a:pt x="614" y="402"/>
                  </a:lnTo>
                  <a:lnTo>
                    <a:pt x="614" y="406"/>
                  </a:lnTo>
                  <a:lnTo>
                    <a:pt x="614" y="412"/>
                  </a:lnTo>
                  <a:lnTo>
                    <a:pt x="614" y="416"/>
                  </a:lnTo>
                  <a:lnTo>
                    <a:pt x="614" y="422"/>
                  </a:lnTo>
                  <a:lnTo>
                    <a:pt x="612" y="426"/>
                  </a:lnTo>
                  <a:lnTo>
                    <a:pt x="610" y="430"/>
                  </a:lnTo>
                  <a:lnTo>
                    <a:pt x="606" y="434"/>
                  </a:lnTo>
                  <a:lnTo>
                    <a:pt x="606" y="436"/>
                  </a:lnTo>
                  <a:lnTo>
                    <a:pt x="604" y="438"/>
                  </a:lnTo>
                  <a:lnTo>
                    <a:pt x="592" y="458"/>
                  </a:lnTo>
                  <a:lnTo>
                    <a:pt x="582" y="482"/>
                  </a:lnTo>
                  <a:lnTo>
                    <a:pt x="560" y="502"/>
                  </a:lnTo>
                  <a:lnTo>
                    <a:pt x="544" y="512"/>
                  </a:lnTo>
                  <a:lnTo>
                    <a:pt x="540" y="520"/>
                  </a:lnTo>
                  <a:lnTo>
                    <a:pt x="536" y="520"/>
                  </a:lnTo>
                  <a:lnTo>
                    <a:pt x="526" y="522"/>
                  </a:lnTo>
                  <a:lnTo>
                    <a:pt x="514" y="522"/>
                  </a:lnTo>
                  <a:lnTo>
                    <a:pt x="502" y="520"/>
                  </a:lnTo>
                  <a:lnTo>
                    <a:pt x="494" y="532"/>
                  </a:lnTo>
                  <a:lnTo>
                    <a:pt x="482" y="534"/>
                  </a:lnTo>
                  <a:lnTo>
                    <a:pt x="480" y="534"/>
                  </a:lnTo>
                  <a:lnTo>
                    <a:pt x="478" y="534"/>
                  </a:lnTo>
                  <a:lnTo>
                    <a:pt x="474" y="536"/>
                  </a:lnTo>
                  <a:lnTo>
                    <a:pt x="472" y="536"/>
                  </a:lnTo>
                  <a:lnTo>
                    <a:pt x="470" y="540"/>
                  </a:lnTo>
                  <a:lnTo>
                    <a:pt x="468" y="542"/>
                  </a:lnTo>
                  <a:lnTo>
                    <a:pt x="468" y="546"/>
                  </a:lnTo>
                  <a:lnTo>
                    <a:pt x="470" y="552"/>
                  </a:lnTo>
                  <a:lnTo>
                    <a:pt x="470" y="558"/>
                  </a:lnTo>
                  <a:lnTo>
                    <a:pt x="470" y="564"/>
                  </a:lnTo>
                  <a:lnTo>
                    <a:pt x="470" y="568"/>
                  </a:lnTo>
                  <a:lnTo>
                    <a:pt x="470" y="570"/>
                  </a:lnTo>
                  <a:lnTo>
                    <a:pt x="468" y="572"/>
                  </a:lnTo>
                  <a:lnTo>
                    <a:pt x="456" y="574"/>
                  </a:lnTo>
                  <a:lnTo>
                    <a:pt x="454" y="574"/>
                  </a:lnTo>
                  <a:lnTo>
                    <a:pt x="452" y="572"/>
                  </a:lnTo>
                  <a:lnTo>
                    <a:pt x="450" y="570"/>
                  </a:lnTo>
                  <a:lnTo>
                    <a:pt x="450" y="566"/>
                  </a:lnTo>
                  <a:lnTo>
                    <a:pt x="450" y="564"/>
                  </a:lnTo>
                  <a:lnTo>
                    <a:pt x="452" y="560"/>
                  </a:lnTo>
                  <a:lnTo>
                    <a:pt x="456" y="556"/>
                  </a:lnTo>
                  <a:lnTo>
                    <a:pt x="458" y="552"/>
                  </a:lnTo>
                  <a:lnTo>
                    <a:pt x="460" y="548"/>
                  </a:lnTo>
                  <a:lnTo>
                    <a:pt x="460" y="544"/>
                  </a:lnTo>
                  <a:lnTo>
                    <a:pt x="458" y="540"/>
                  </a:lnTo>
                  <a:lnTo>
                    <a:pt x="456" y="538"/>
                  </a:lnTo>
                  <a:lnTo>
                    <a:pt x="452" y="536"/>
                  </a:lnTo>
                  <a:lnTo>
                    <a:pt x="448" y="536"/>
                  </a:lnTo>
                  <a:lnTo>
                    <a:pt x="444" y="534"/>
                  </a:lnTo>
                  <a:lnTo>
                    <a:pt x="442" y="532"/>
                  </a:lnTo>
                  <a:lnTo>
                    <a:pt x="438" y="534"/>
                  </a:lnTo>
                  <a:lnTo>
                    <a:pt x="434" y="536"/>
                  </a:lnTo>
                  <a:lnTo>
                    <a:pt x="434" y="538"/>
                  </a:lnTo>
                  <a:lnTo>
                    <a:pt x="432" y="538"/>
                  </a:lnTo>
                  <a:lnTo>
                    <a:pt x="430" y="528"/>
                  </a:lnTo>
                  <a:lnTo>
                    <a:pt x="418" y="516"/>
                  </a:lnTo>
                  <a:lnTo>
                    <a:pt x="412" y="514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16"/>
                  </a:lnTo>
                  <a:lnTo>
                    <a:pt x="390" y="516"/>
                  </a:lnTo>
                  <a:lnTo>
                    <a:pt x="386" y="514"/>
                  </a:lnTo>
                  <a:lnTo>
                    <a:pt x="382" y="514"/>
                  </a:lnTo>
                  <a:lnTo>
                    <a:pt x="378" y="514"/>
                  </a:lnTo>
                  <a:lnTo>
                    <a:pt x="372" y="514"/>
                  </a:lnTo>
                  <a:lnTo>
                    <a:pt x="370" y="516"/>
                  </a:lnTo>
                  <a:lnTo>
                    <a:pt x="368" y="516"/>
                  </a:lnTo>
                  <a:lnTo>
                    <a:pt x="364" y="516"/>
                  </a:lnTo>
                  <a:lnTo>
                    <a:pt x="362" y="518"/>
                  </a:lnTo>
                  <a:lnTo>
                    <a:pt x="362" y="520"/>
                  </a:lnTo>
                  <a:lnTo>
                    <a:pt x="362" y="522"/>
                  </a:lnTo>
                  <a:lnTo>
                    <a:pt x="358" y="524"/>
                  </a:lnTo>
                  <a:lnTo>
                    <a:pt x="356" y="526"/>
                  </a:lnTo>
                  <a:lnTo>
                    <a:pt x="356" y="528"/>
                  </a:lnTo>
                  <a:lnTo>
                    <a:pt x="356" y="532"/>
                  </a:lnTo>
                  <a:lnTo>
                    <a:pt x="358" y="538"/>
                  </a:lnTo>
                  <a:lnTo>
                    <a:pt x="356" y="542"/>
                  </a:lnTo>
                  <a:lnTo>
                    <a:pt x="356" y="544"/>
                  </a:lnTo>
                  <a:lnTo>
                    <a:pt x="354" y="544"/>
                  </a:lnTo>
                  <a:lnTo>
                    <a:pt x="352" y="544"/>
                  </a:lnTo>
                  <a:lnTo>
                    <a:pt x="350" y="544"/>
                  </a:lnTo>
                  <a:lnTo>
                    <a:pt x="348" y="544"/>
                  </a:lnTo>
                  <a:lnTo>
                    <a:pt x="342" y="546"/>
                  </a:lnTo>
                  <a:lnTo>
                    <a:pt x="338" y="548"/>
                  </a:lnTo>
                  <a:lnTo>
                    <a:pt x="334" y="548"/>
                  </a:lnTo>
                  <a:lnTo>
                    <a:pt x="332" y="548"/>
                  </a:lnTo>
                  <a:lnTo>
                    <a:pt x="332" y="546"/>
                  </a:lnTo>
                  <a:lnTo>
                    <a:pt x="332" y="542"/>
                  </a:lnTo>
                  <a:lnTo>
                    <a:pt x="334" y="538"/>
                  </a:lnTo>
                  <a:lnTo>
                    <a:pt x="334" y="536"/>
                  </a:lnTo>
                  <a:lnTo>
                    <a:pt x="334" y="534"/>
                  </a:lnTo>
                  <a:lnTo>
                    <a:pt x="326" y="528"/>
                  </a:lnTo>
                  <a:lnTo>
                    <a:pt x="320" y="530"/>
                  </a:lnTo>
                  <a:lnTo>
                    <a:pt x="316" y="530"/>
                  </a:lnTo>
                  <a:lnTo>
                    <a:pt x="312" y="528"/>
                  </a:lnTo>
                  <a:lnTo>
                    <a:pt x="310" y="526"/>
                  </a:lnTo>
                  <a:lnTo>
                    <a:pt x="308" y="524"/>
                  </a:lnTo>
                  <a:lnTo>
                    <a:pt x="308" y="522"/>
                  </a:lnTo>
                  <a:lnTo>
                    <a:pt x="308" y="520"/>
                  </a:lnTo>
                  <a:lnTo>
                    <a:pt x="312" y="498"/>
                  </a:lnTo>
                  <a:lnTo>
                    <a:pt x="316" y="488"/>
                  </a:lnTo>
                  <a:lnTo>
                    <a:pt x="320" y="484"/>
                  </a:lnTo>
                  <a:lnTo>
                    <a:pt x="316" y="470"/>
                  </a:lnTo>
                  <a:lnTo>
                    <a:pt x="310" y="458"/>
                  </a:lnTo>
                  <a:lnTo>
                    <a:pt x="304" y="452"/>
                  </a:lnTo>
                  <a:lnTo>
                    <a:pt x="300" y="450"/>
                  </a:lnTo>
                  <a:lnTo>
                    <a:pt x="300" y="448"/>
                  </a:lnTo>
                  <a:lnTo>
                    <a:pt x="298" y="448"/>
                  </a:lnTo>
                  <a:lnTo>
                    <a:pt x="264" y="452"/>
                  </a:lnTo>
                  <a:lnTo>
                    <a:pt x="252" y="450"/>
                  </a:lnTo>
                  <a:lnTo>
                    <a:pt x="248" y="446"/>
                  </a:lnTo>
                  <a:lnTo>
                    <a:pt x="242" y="442"/>
                  </a:lnTo>
                  <a:lnTo>
                    <a:pt x="232" y="440"/>
                  </a:lnTo>
                  <a:lnTo>
                    <a:pt x="222" y="440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00" y="444"/>
                  </a:lnTo>
                  <a:lnTo>
                    <a:pt x="196" y="446"/>
                  </a:lnTo>
                  <a:lnTo>
                    <a:pt x="192" y="450"/>
                  </a:lnTo>
                  <a:lnTo>
                    <a:pt x="188" y="452"/>
                  </a:lnTo>
                  <a:lnTo>
                    <a:pt x="186" y="454"/>
                  </a:lnTo>
                  <a:lnTo>
                    <a:pt x="186" y="452"/>
                  </a:lnTo>
                  <a:lnTo>
                    <a:pt x="184" y="450"/>
                  </a:lnTo>
                  <a:lnTo>
                    <a:pt x="184" y="448"/>
                  </a:lnTo>
                  <a:lnTo>
                    <a:pt x="182" y="450"/>
                  </a:lnTo>
                  <a:lnTo>
                    <a:pt x="180" y="450"/>
                  </a:lnTo>
                  <a:lnTo>
                    <a:pt x="178" y="450"/>
                  </a:lnTo>
                  <a:lnTo>
                    <a:pt x="178" y="452"/>
                  </a:lnTo>
                  <a:lnTo>
                    <a:pt x="114" y="438"/>
                  </a:lnTo>
                  <a:lnTo>
                    <a:pt x="88" y="416"/>
                  </a:lnTo>
                  <a:lnTo>
                    <a:pt x="82" y="402"/>
                  </a:lnTo>
                  <a:lnTo>
                    <a:pt x="82" y="392"/>
                  </a:lnTo>
                  <a:lnTo>
                    <a:pt x="88" y="384"/>
                  </a:lnTo>
                  <a:lnTo>
                    <a:pt x="92" y="380"/>
                  </a:lnTo>
                  <a:lnTo>
                    <a:pt x="94" y="380"/>
                  </a:lnTo>
                  <a:lnTo>
                    <a:pt x="88" y="366"/>
                  </a:lnTo>
                  <a:lnTo>
                    <a:pt x="96" y="362"/>
                  </a:lnTo>
                  <a:lnTo>
                    <a:pt x="94" y="358"/>
                  </a:lnTo>
                  <a:lnTo>
                    <a:pt x="92" y="354"/>
                  </a:lnTo>
                  <a:lnTo>
                    <a:pt x="92" y="350"/>
                  </a:lnTo>
                  <a:lnTo>
                    <a:pt x="90" y="348"/>
                  </a:lnTo>
                  <a:lnTo>
                    <a:pt x="90" y="346"/>
                  </a:lnTo>
                  <a:lnTo>
                    <a:pt x="88" y="342"/>
                  </a:lnTo>
                  <a:lnTo>
                    <a:pt x="86" y="340"/>
                  </a:lnTo>
                  <a:lnTo>
                    <a:pt x="82" y="338"/>
                  </a:lnTo>
                  <a:lnTo>
                    <a:pt x="76" y="336"/>
                  </a:lnTo>
                  <a:lnTo>
                    <a:pt x="72" y="336"/>
                  </a:lnTo>
                  <a:lnTo>
                    <a:pt x="66" y="334"/>
                  </a:lnTo>
                  <a:lnTo>
                    <a:pt x="62" y="332"/>
                  </a:lnTo>
                  <a:lnTo>
                    <a:pt x="60" y="330"/>
                  </a:lnTo>
                  <a:lnTo>
                    <a:pt x="58" y="328"/>
                  </a:lnTo>
                  <a:lnTo>
                    <a:pt x="50" y="330"/>
                  </a:lnTo>
                  <a:lnTo>
                    <a:pt x="30" y="332"/>
                  </a:lnTo>
                  <a:lnTo>
                    <a:pt x="28" y="314"/>
                  </a:lnTo>
                  <a:lnTo>
                    <a:pt x="26" y="312"/>
                  </a:lnTo>
                  <a:lnTo>
                    <a:pt x="24" y="310"/>
                  </a:lnTo>
                  <a:lnTo>
                    <a:pt x="22" y="308"/>
                  </a:lnTo>
                  <a:lnTo>
                    <a:pt x="20" y="304"/>
                  </a:lnTo>
                  <a:lnTo>
                    <a:pt x="18" y="300"/>
                  </a:lnTo>
                  <a:lnTo>
                    <a:pt x="16" y="294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2" y="284"/>
                  </a:lnTo>
                  <a:lnTo>
                    <a:pt x="10" y="282"/>
                  </a:lnTo>
                  <a:lnTo>
                    <a:pt x="6" y="282"/>
                  </a:lnTo>
                  <a:lnTo>
                    <a:pt x="4" y="280"/>
                  </a:lnTo>
                  <a:lnTo>
                    <a:pt x="2" y="280"/>
                  </a:lnTo>
                  <a:lnTo>
                    <a:pt x="0" y="276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4"/>
                  </a:lnTo>
                  <a:lnTo>
                    <a:pt x="2" y="260"/>
                  </a:lnTo>
                  <a:lnTo>
                    <a:pt x="4" y="256"/>
                  </a:lnTo>
                  <a:lnTo>
                    <a:pt x="8" y="254"/>
                  </a:lnTo>
                  <a:lnTo>
                    <a:pt x="12" y="252"/>
                  </a:lnTo>
                  <a:lnTo>
                    <a:pt x="18" y="252"/>
                  </a:lnTo>
                  <a:lnTo>
                    <a:pt x="28" y="254"/>
                  </a:lnTo>
                  <a:lnTo>
                    <a:pt x="40" y="246"/>
                  </a:lnTo>
                  <a:lnTo>
                    <a:pt x="42" y="244"/>
                  </a:lnTo>
                  <a:lnTo>
                    <a:pt x="44" y="242"/>
                  </a:lnTo>
                  <a:lnTo>
                    <a:pt x="48" y="242"/>
                  </a:lnTo>
                  <a:lnTo>
                    <a:pt x="54" y="240"/>
                  </a:lnTo>
                  <a:lnTo>
                    <a:pt x="56" y="240"/>
                  </a:lnTo>
                  <a:lnTo>
                    <a:pt x="60" y="240"/>
                  </a:lnTo>
                  <a:lnTo>
                    <a:pt x="64" y="238"/>
                  </a:lnTo>
                  <a:lnTo>
                    <a:pt x="70" y="236"/>
                  </a:lnTo>
                  <a:lnTo>
                    <a:pt x="74" y="232"/>
                  </a:lnTo>
                  <a:lnTo>
                    <a:pt x="78" y="226"/>
                  </a:lnTo>
                  <a:lnTo>
                    <a:pt x="80" y="220"/>
                  </a:lnTo>
                  <a:lnTo>
                    <a:pt x="82" y="218"/>
                  </a:lnTo>
                  <a:lnTo>
                    <a:pt x="82" y="216"/>
                  </a:lnTo>
                  <a:lnTo>
                    <a:pt x="84" y="212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4" y="202"/>
                  </a:lnTo>
                  <a:lnTo>
                    <a:pt x="80" y="202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4" y="192"/>
                  </a:lnTo>
                  <a:lnTo>
                    <a:pt x="74" y="188"/>
                  </a:lnTo>
                  <a:lnTo>
                    <a:pt x="74" y="186"/>
                  </a:lnTo>
                  <a:lnTo>
                    <a:pt x="80" y="184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8" y="180"/>
                  </a:lnTo>
                  <a:lnTo>
                    <a:pt x="90" y="178"/>
                  </a:lnTo>
                  <a:lnTo>
                    <a:pt x="90" y="176"/>
                  </a:lnTo>
                  <a:lnTo>
                    <a:pt x="90" y="174"/>
                  </a:lnTo>
                  <a:lnTo>
                    <a:pt x="90" y="172"/>
                  </a:lnTo>
                  <a:lnTo>
                    <a:pt x="94" y="172"/>
                  </a:lnTo>
                  <a:lnTo>
                    <a:pt x="98" y="170"/>
                  </a:lnTo>
                  <a:lnTo>
                    <a:pt x="102" y="170"/>
                  </a:lnTo>
                  <a:lnTo>
                    <a:pt x="106" y="168"/>
                  </a:lnTo>
                  <a:lnTo>
                    <a:pt x="110" y="164"/>
                  </a:lnTo>
                  <a:lnTo>
                    <a:pt x="112" y="158"/>
                  </a:lnTo>
                  <a:lnTo>
                    <a:pt x="116" y="152"/>
                  </a:lnTo>
                  <a:lnTo>
                    <a:pt x="116" y="146"/>
                  </a:lnTo>
                  <a:lnTo>
                    <a:pt x="116" y="142"/>
                  </a:lnTo>
                  <a:lnTo>
                    <a:pt x="120" y="136"/>
                  </a:lnTo>
                  <a:lnTo>
                    <a:pt x="124" y="134"/>
                  </a:lnTo>
                  <a:lnTo>
                    <a:pt x="128" y="132"/>
                  </a:lnTo>
                  <a:lnTo>
                    <a:pt x="134" y="130"/>
                  </a:lnTo>
                  <a:lnTo>
                    <a:pt x="140" y="130"/>
                  </a:lnTo>
                  <a:lnTo>
                    <a:pt x="144" y="128"/>
                  </a:lnTo>
                  <a:lnTo>
                    <a:pt x="146" y="124"/>
                  </a:lnTo>
                  <a:lnTo>
                    <a:pt x="148" y="120"/>
                  </a:lnTo>
                  <a:lnTo>
                    <a:pt x="150" y="114"/>
                  </a:lnTo>
                  <a:lnTo>
                    <a:pt x="154" y="110"/>
                  </a:lnTo>
                  <a:lnTo>
                    <a:pt x="158" y="104"/>
                  </a:lnTo>
                  <a:lnTo>
                    <a:pt x="164" y="102"/>
                  </a:lnTo>
                  <a:lnTo>
                    <a:pt x="172" y="100"/>
                  </a:lnTo>
                  <a:lnTo>
                    <a:pt x="176" y="100"/>
                  </a:lnTo>
                  <a:lnTo>
                    <a:pt x="178" y="98"/>
                  </a:lnTo>
                  <a:lnTo>
                    <a:pt x="180" y="96"/>
                  </a:lnTo>
                  <a:lnTo>
                    <a:pt x="180" y="94"/>
                  </a:lnTo>
                  <a:lnTo>
                    <a:pt x="180" y="92"/>
                  </a:lnTo>
                  <a:lnTo>
                    <a:pt x="180" y="90"/>
                  </a:lnTo>
                  <a:lnTo>
                    <a:pt x="180" y="86"/>
                  </a:lnTo>
                  <a:lnTo>
                    <a:pt x="182" y="82"/>
                  </a:lnTo>
                  <a:lnTo>
                    <a:pt x="186" y="80"/>
                  </a:lnTo>
                  <a:lnTo>
                    <a:pt x="190" y="76"/>
                  </a:lnTo>
                  <a:lnTo>
                    <a:pt x="194" y="74"/>
                  </a:lnTo>
                  <a:lnTo>
                    <a:pt x="216" y="74"/>
                  </a:lnTo>
                  <a:lnTo>
                    <a:pt x="194" y="8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211"/>
            <p:cNvSpPr/>
            <p:nvPr/>
          </p:nvSpPr>
          <p:spPr bwMode="gray">
            <a:xfrm>
              <a:off x="3072053" y="3030442"/>
              <a:ext cx="79398" cy="61036"/>
            </a:xfrm>
            <a:custGeom>
              <a:avLst/>
              <a:gdLst>
                <a:gd name="T0" fmla="*/ 2 w 68"/>
                <a:gd name="T1" fmla="*/ 36 h 56"/>
                <a:gd name="T2" fmla="*/ 2 w 68"/>
                <a:gd name="T3" fmla="*/ 32 h 56"/>
                <a:gd name="T4" fmla="*/ 0 w 68"/>
                <a:gd name="T5" fmla="*/ 22 h 56"/>
                <a:gd name="T6" fmla="*/ 2 w 68"/>
                <a:gd name="T7" fmla="*/ 10 h 56"/>
                <a:gd name="T8" fmla="*/ 10 w 68"/>
                <a:gd name="T9" fmla="*/ 4 h 56"/>
                <a:gd name="T10" fmla="*/ 10 w 68"/>
                <a:gd name="T11" fmla="*/ 2 h 56"/>
                <a:gd name="T12" fmla="*/ 12 w 68"/>
                <a:gd name="T13" fmla="*/ 2 h 56"/>
                <a:gd name="T14" fmla="*/ 14 w 68"/>
                <a:gd name="T15" fmla="*/ 2 h 56"/>
                <a:gd name="T16" fmla="*/ 16 w 68"/>
                <a:gd name="T17" fmla="*/ 0 h 56"/>
                <a:gd name="T18" fmla="*/ 22 w 68"/>
                <a:gd name="T19" fmla="*/ 0 h 56"/>
                <a:gd name="T20" fmla="*/ 28 w 68"/>
                <a:gd name="T21" fmla="*/ 2 h 56"/>
                <a:gd name="T22" fmla="*/ 34 w 68"/>
                <a:gd name="T23" fmla="*/ 4 h 56"/>
                <a:gd name="T24" fmla="*/ 42 w 68"/>
                <a:gd name="T25" fmla="*/ 10 h 56"/>
                <a:gd name="T26" fmla="*/ 44 w 68"/>
                <a:gd name="T27" fmla="*/ 8 h 56"/>
                <a:gd name="T28" fmla="*/ 46 w 68"/>
                <a:gd name="T29" fmla="*/ 8 h 56"/>
                <a:gd name="T30" fmla="*/ 50 w 68"/>
                <a:gd name="T31" fmla="*/ 8 h 56"/>
                <a:gd name="T32" fmla="*/ 54 w 68"/>
                <a:gd name="T33" fmla="*/ 8 h 56"/>
                <a:gd name="T34" fmla="*/ 58 w 68"/>
                <a:gd name="T35" fmla="*/ 8 h 56"/>
                <a:gd name="T36" fmla="*/ 60 w 68"/>
                <a:gd name="T37" fmla="*/ 8 h 56"/>
                <a:gd name="T38" fmla="*/ 64 w 68"/>
                <a:gd name="T39" fmla="*/ 10 h 56"/>
                <a:gd name="T40" fmla="*/ 66 w 68"/>
                <a:gd name="T41" fmla="*/ 12 h 56"/>
                <a:gd name="T42" fmla="*/ 68 w 68"/>
                <a:gd name="T43" fmla="*/ 16 h 56"/>
                <a:gd name="T44" fmla="*/ 68 w 68"/>
                <a:gd name="T45" fmla="*/ 18 h 56"/>
                <a:gd name="T46" fmla="*/ 66 w 68"/>
                <a:gd name="T47" fmla="*/ 22 h 56"/>
                <a:gd name="T48" fmla="*/ 66 w 68"/>
                <a:gd name="T49" fmla="*/ 26 h 56"/>
                <a:gd name="T50" fmla="*/ 64 w 68"/>
                <a:gd name="T51" fmla="*/ 30 h 56"/>
                <a:gd name="T52" fmla="*/ 64 w 68"/>
                <a:gd name="T53" fmla="*/ 32 h 56"/>
                <a:gd name="T54" fmla="*/ 64 w 68"/>
                <a:gd name="T55" fmla="*/ 34 h 56"/>
                <a:gd name="T56" fmla="*/ 54 w 68"/>
                <a:gd name="T57" fmla="*/ 38 h 56"/>
                <a:gd name="T58" fmla="*/ 50 w 68"/>
                <a:gd name="T59" fmla="*/ 42 h 56"/>
                <a:gd name="T60" fmla="*/ 46 w 68"/>
                <a:gd name="T61" fmla="*/ 42 h 56"/>
                <a:gd name="T62" fmla="*/ 42 w 68"/>
                <a:gd name="T63" fmla="*/ 52 h 56"/>
                <a:gd name="T64" fmla="*/ 24 w 68"/>
                <a:gd name="T65" fmla="*/ 56 h 56"/>
                <a:gd name="T66" fmla="*/ 2 w 68"/>
                <a:gd name="T67" fmla="*/ 36 h 5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8"/>
                <a:gd name="T103" fmla="*/ 0 h 56"/>
                <a:gd name="T104" fmla="*/ 68 w 68"/>
                <a:gd name="T105" fmla="*/ 56 h 5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8" h="56">
                  <a:moveTo>
                    <a:pt x="2" y="36"/>
                  </a:moveTo>
                  <a:lnTo>
                    <a:pt x="2" y="32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4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8" y="16"/>
                  </a:lnTo>
                  <a:lnTo>
                    <a:pt x="68" y="18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54" y="38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2" y="52"/>
                  </a:lnTo>
                  <a:lnTo>
                    <a:pt x="24" y="56"/>
                  </a:lnTo>
                  <a:lnTo>
                    <a:pt x="2" y="3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212"/>
            <p:cNvSpPr/>
            <p:nvPr/>
          </p:nvSpPr>
          <p:spPr bwMode="gray">
            <a:xfrm>
              <a:off x="3485390" y="2731803"/>
              <a:ext cx="42034" cy="47957"/>
            </a:xfrm>
            <a:custGeom>
              <a:avLst/>
              <a:gdLst>
                <a:gd name="T0" fmla="*/ 6 w 36"/>
                <a:gd name="T1" fmla="*/ 0 h 44"/>
                <a:gd name="T2" fmla="*/ 6 w 36"/>
                <a:gd name="T3" fmla="*/ 2 h 44"/>
                <a:gd name="T4" fmla="*/ 2 w 36"/>
                <a:gd name="T5" fmla="*/ 4 h 44"/>
                <a:gd name="T6" fmla="*/ 0 w 36"/>
                <a:gd name="T7" fmla="*/ 6 h 44"/>
                <a:gd name="T8" fmla="*/ 0 w 36"/>
                <a:gd name="T9" fmla="*/ 10 h 44"/>
                <a:gd name="T10" fmla="*/ 2 w 36"/>
                <a:gd name="T11" fmla="*/ 12 h 44"/>
                <a:gd name="T12" fmla="*/ 4 w 36"/>
                <a:gd name="T13" fmla="*/ 16 h 44"/>
                <a:gd name="T14" fmla="*/ 8 w 36"/>
                <a:gd name="T15" fmla="*/ 20 h 44"/>
                <a:gd name="T16" fmla="*/ 10 w 36"/>
                <a:gd name="T17" fmla="*/ 24 h 44"/>
                <a:gd name="T18" fmla="*/ 14 w 36"/>
                <a:gd name="T19" fmla="*/ 28 h 44"/>
                <a:gd name="T20" fmla="*/ 16 w 36"/>
                <a:gd name="T21" fmla="*/ 32 h 44"/>
                <a:gd name="T22" fmla="*/ 16 w 36"/>
                <a:gd name="T23" fmla="*/ 32 h 44"/>
                <a:gd name="T24" fmla="*/ 16 w 36"/>
                <a:gd name="T25" fmla="*/ 34 h 44"/>
                <a:gd name="T26" fmla="*/ 16 w 36"/>
                <a:gd name="T27" fmla="*/ 36 h 44"/>
                <a:gd name="T28" fmla="*/ 16 w 36"/>
                <a:gd name="T29" fmla="*/ 38 h 44"/>
                <a:gd name="T30" fmla="*/ 18 w 36"/>
                <a:gd name="T31" fmla="*/ 40 h 44"/>
                <a:gd name="T32" fmla="*/ 18 w 36"/>
                <a:gd name="T33" fmla="*/ 42 h 44"/>
                <a:gd name="T34" fmla="*/ 22 w 36"/>
                <a:gd name="T35" fmla="*/ 44 h 44"/>
                <a:gd name="T36" fmla="*/ 26 w 36"/>
                <a:gd name="T37" fmla="*/ 44 h 44"/>
                <a:gd name="T38" fmla="*/ 30 w 36"/>
                <a:gd name="T39" fmla="*/ 42 h 44"/>
                <a:gd name="T40" fmla="*/ 34 w 36"/>
                <a:gd name="T41" fmla="*/ 38 h 44"/>
                <a:gd name="T42" fmla="*/ 34 w 36"/>
                <a:gd name="T43" fmla="*/ 34 h 44"/>
                <a:gd name="T44" fmla="*/ 34 w 36"/>
                <a:gd name="T45" fmla="*/ 30 h 44"/>
                <a:gd name="T46" fmla="*/ 34 w 36"/>
                <a:gd name="T47" fmla="*/ 26 h 44"/>
                <a:gd name="T48" fmla="*/ 34 w 36"/>
                <a:gd name="T49" fmla="*/ 22 h 44"/>
                <a:gd name="T50" fmla="*/ 34 w 36"/>
                <a:gd name="T51" fmla="*/ 18 h 44"/>
                <a:gd name="T52" fmla="*/ 34 w 36"/>
                <a:gd name="T53" fmla="*/ 16 h 44"/>
                <a:gd name="T54" fmla="*/ 36 w 36"/>
                <a:gd name="T55" fmla="*/ 14 h 44"/>
                <a:gd name="T56" fmla="*/ 34 w 36"/>
                <a:gd name="T57" fmla="*/ 14 h 44"/>
                <a:gd name="T58" fmla="*/ 32 w 36"/>
                <a:gd name="T59" fmla="*/ 12 h 44"/>
                <a:gd name="T60" fmla="*/ 28 w 36"/>
                <a:gd name="T61" fmla="*/ 10 h 44"/>
                <a:gd name="T62" fmla="*/ 24 w 36"/>
                <a:gd name="T63" fmla="*/ 6 h 44"/>
                <a:gd name="T64" fmla="*/ 20 w 36"/>
                <a:gd name="T65" fmla="*/ 4 h 44"/>
                <a:gd name="T66" fmla="*/ 18 w 36"/>
                <a:gd name="T67" fmla="*/ 4 h 44"/>
                <a:gd name="T68" fmla="*/ 12 w 36"/>
                <a:gd name="T69" fmla="*/ 4 h 44"/>
                <a:gd name="T70" fmla="*/ 10 w 36"/>
                <a:gd name="T71" fmla="*/ 2 h 44"/>
                <a:gd name="T72" fmla="*/ 8 w 36"/>
                <a:gd name="T73" fmla="*/ 2 h 44"/>
                <a:gd name="T74" fmla="*/ 6 w 36"/>
                <a:gd name="T75" fmla="*/ 0 h 4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6"/>
                <a:gd name="T115" fmla="*/ 0 h 44"/>
                <a:gd name="T116" fmla="*/ 36 w 36"/>
                <a:gd name="T117" fmla="*/ 44 h 4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6" h="44">
                  <a:moveTo>
                    <a:pt x="6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2" y="44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213"/>
            <p:cNvSpPr/>
            <p:nvPr/>
          </p:nvSpPr>
          <p:spPr bwMode="gray">
            <a:xfrm>
              <a:off x="3499402" y="2598833"/>
              <a:ext cx="168137" cy="132971"/>
            </a:xfrm>
            <a:custGeom>
              <a:avLst/>
              <a:gdLst>
                <a:gd name="T0" fmla="*/ 0 w 144"/>
                <a:gd name="T1" fmla="*/ 114 h 122"/>
                <a:gd name="T2" fmla="*/ 22 w 144"/>
                <a:gd name="T3" fmla="*/ 114 h 122"/>
                <a:gd name="T4" fmla="*/ 58 w 144"/>
                <a:gd name="T5" fmla="*/ 106 h 122"/>
                <a:gd name="T6" fmla="*/ 62 w 144"/>
                <a:gd name="T7" fmla="*/ 118 h 122"/>
                <a:gd name="T8" fmla="*/ 66 w 144"/>
                <a:gd name="T9" fmla="*/ 120 h 122"/>
                <a:gd name="T10" fmla="*/ 74 w 144"/>
                <a:gd name="T11" fmla="*/ 120 h 122"/>
                <a:gd name="T12" fmla="*/ 82 w 144"/>
                <a:gd name="T13" fmla="*/ 114 h 122"/>
                <a:gd name="T14" fmla="*/ 86 w 144"/>
                <a:gd name="T15" fmla="*/ 110 h 122"/>
                <a:gd name="T16" fmla="*/ 102 w 144"/>
                <a:gd name="T17" fmla="*/ 104 h 122"/>
                <a:gd name="T18" fmla="*/ 106 w 144"/>
                <a:gd name="T19" fmla="*/ 100 h 122"/>
                <a:gd name="T20" fmla="*/ 116 w 144"/>
                <a:gd name="T21" fmla="*/ 94 h 122"/>
                <a:gd name="T22" fmla="*/ 124 w 144"/>
                <a:gd name="T23" fmla="*/ 88 h 122"/>
                <a:gd name="T24" fmla="*/ 128 w 144"/>
                <a:gd name="T25" fmla="*/ 82 h 122"/>
                <a:gd name="T26" fmla="*/ 132 w 144"/>
                <a:gd name="T27" fmla="*/ 76 h 122"/>
                <a:gd name="T28" fmla="*/ 136 w 144"/>
                <a:gd name="T29" fmla="*/ 68 h 122"/>
                <a:gd name="T30" fmla="*/ 138 w 144"/>
                <a:gd name="T31" fmla="*/ 60 h 122"/>
                <a:gd name="T32" fmla="*/ 138 w 144"/>
                <a:gd name="T33" fmla="*/ 52 h 122"/>
                <a:gd name="T34" fmla="*/ 136 w 144"/>
                <a:gd name="T35" fmla="*/ 44 h 122"/>
                <a:gd name="T36" fmla="*/ 136 w 144"/>
                <a:gd name="T37" fmla="*/ 42 h 122"/>
                <a:gd name="T38" fmla="*/ 140 w 144"/>
                <a:gd name="T39" fmla="*/ 38 h 122"/>
                <a:gd name="T40" fmla="*/ 144 w 144"/>
                <a:gd name="T41" fmla="*/ 30 h 122"/>
                <a:gd name="T42" fmla="*/ 144 w 144"/>
                <a:gd name="T43" fmla="*/ 20 h 122"/>
                <a:gd name="T44" fmla="*/ 142 w 144"/>
                <a:gd name="T45" fmla="*/ 8 h 122"/>
                <a:gd name="T46" fmla="*/ 140 w 144"/>
                <a:gd name="T47" fmla="*/ 0 h 122"/>
                <a:gd name="T48" fmla="*/ 138 w 144"/>
                <a:gd name="T49" fmla="*/ 0 h 122"/>
                <a:gd name="T50" fmla="*/ 132 w 144"/>
                <a:gd name="T51" fmla="*/ 2 h 122"/>
                <a:gd name="T52" fmla="*/ 122 w 144"/>
                <a:gd name="T53" fmla="*/ 8 h 122"/>
                <a:gd name="T54" fmla="*/ 116 w 144"/>
                <a:gd name="T55" fmla="*/ 18 h 122"/>
                <a:gd name="T56" fmla="*/ 114 w 144"/>
                <a:gd name="T57" fmla="*/ 32 h 122"/>
                <a:gd name="T58" fmla="*/ 112 w 144"/>
                <a:gd name="T59" fmla="*/ 44 h 122"/>
                <a:gd name="T60" fmla="*/ 108 w 144"/>
                <a:gd name="T61" fmla="*/ 48 h 122"/>
                <a:gd name="T62" fmla="*/ 102 w 144"/>
                <a:gd name="T63" fmla="*/ 58 h 122"/>
                <a:gd name="T64" fmla="*/ 94 w 144"/>
                <a:gd name="T65" fmla="*/ 68 h 122"/>
                <a:gd name="T66" fmla="*/ 82 w 144"/>
                <a:gd name="T67" fmla="*/ 76 h 122"/>
                <a:gd name="T68" fmla="*/ 72 w 144"/>
                <a:gd name="T69" fmla="*/ 84 h 122"/>
                <a:gd name="T70" fmla="*/ 64 w 144"/>
                <a:gd name="T71" fmla="*/ 90 h 122"/>
                <a:gd name="T72" fmla="*/ 40 w 144"/>
                <a:gd name="T73" fmla="*/ 90 h 122"/>
                <a:gd name="T74" fmla="*/ 6 w 144"/>
                <a:gd name="T75" fmla="*/ 106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44"/>
                <a:gd name="T115" fmla="*/ 0 h 122"/>
                <a:gd name="T116" fmla="*/ 144 w 144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44" h="122">
                  <a:moveTo>
                    <a:pt x="6" y="106"/>
                  </a:moveTo>
                  <a:lnTo>
                    <a:pt x="0" y="114"/>
                  </a:lnTo>
                  <a:lnTo>
                    <a:pt x="14" y="118"/>
                  </a:lnTo>
                  <a:lnTo>
                    <a:pt x="22" y="114"/>
                  </a:lnTo>
                  <a:lnTo>
                    <a:pt x="38" y="110"/>
                  </a:lnTo>
                  <a:lnTo>
                    <a:pt x="58" y="106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6" y="110"/>
                  </a:lnTo>
                  <a:lnTo>
                    <a:pt x="100" y="106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6" y="100"/>
                  </a:lnTo>
                  <a:lnTo>
                    <a:pt x="112" y="98"/>
                  </a:lnTo>
                  <a:lnTo>
                    <a:pt x="116" y="94"/>
                  </a:lnTo>
                  <a:lnTo>
                    <a:pt x="120" y="90"/>
                  </a:lnTo>
                  <a:lnTo>
                    <a:pt x="124" y="88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2"/>
                  </a:lnTo>
                  <a:lnTo>
                    <a:pt x="136" y="68"/>
                  </a:lnTo>
                  <a:lnTo>
                    <a:pt x="138" y="64"/>
                  </a:lnTo>
                  <a:lnTo>
                    <a:pt x="138" y="60"/>
                  </a:lnTo>
                  <a:lnTo>
                    <a:pt x="138" y="58"/>
                  </a:lnTo>
                  <a:lnTo>
                    <a:pt x="138" y="52"/>
                  </a:lnTo>
                  <a:lnTo>
                    <a:pt x="136" y="4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8" y="40"/>
                  </a:lnTo>
                  <a:lnTo>
                    <a:pt x="140" y="38"/>
                  </a:lnTo>
                  <a:lnTo>
                    <a:pt x="142" y="34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2" y="14"/>
                  </a:lnTo>
                  <a:lnTo>
                    <a:pt x="142" y="8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18" y="12"/>
                  </a:lnTo>
                  <a:lnTo>
                    <a:pt x="116" y="18"/>
                  </a:lnTo>
                  <a:lnTo>
                    <a:pt x="114" y="26"/>
                  </a:lnTo>
                  <a:lnTo>
                    <a:pt x="114" y="32"/>
                  </a:lnTo>
                  <a:lnTo>
                    <a:pt x="112" y="38"/>
                  </a:lnTo>
                  <a:lnTo>
                    <a:pt x="112" y="44"/>
                  </a:lnTo>
                  <a:lnTo>
                    <a:pt x="110" y="46"/>
                  </a:lnTo>
                  <a:lnTo>
                    <a:pt x="108" y="48"/>
                  </a:lnTo>
                  <a:lnTo>
                    <a:pt x="106" y="52"/>
                  </a:lnTo>
                  <a:lnTo>
                    <a:pt x="102" y="58"/>
                  </a:lnTo>
                  <a:lnTo>
                    <a:pt x="98" y="62"/>
                  </a:lnTo>
                  <a:lnTo>
                    <a:pt x="94" y="68"/>
                  </a:lnTo>
                  <a:lnTo>
                    <a:pt x="88" y="72"/>
                  </a:lnTo>
                  <a:lnTo>
                    <a:pt x="82" y="76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8" y="88"/>
                  </a:lnTo>
                  <a:lnTo>
                    <a:pt x="64" y="90"/>
                  </a:lnTo>
                  <a:lnTo>
                    <a:pt x="40" y="90"/>
                  </a:lnTo>
                  <a:lnTo>
                    <a:pt x="22" y="96"/>
                  </a:lnTo>
                  <a:lnTo>
                    <a:pt x="6" y="10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214"/>
            <p:cNvSpPr/>
            <p:nvPr/>
          </p:nvSpPr>
          <p:spPr bwMode="gray">
            <a:xfrm>
              <a:off x="3522754" y="2725264"/>
              <a:ext cx="28023" cy="17439"/>
            </a:xfrm>
            <a:custGeom>
              <a:avLst/>
              <a:gdLst>
                <a:gd name="T0" fmla="*/ 8 w 24"/>
                <a:gd name="T1" fmla="*/ 0 h 16"/>
                <a:gd name="T2" fmla="*/ 0 w 24"/>
                <a:gd name="T3" fmla="*/ 10 h 16"/>
                <a:gd name="T4" fmla="*/ 8 w 24"/>
                <a:gd name="T5" fmla="*/ 16 h 16"/>
                <a:gd name="T6" fmla="*/ 18 w 24"/>
                <a:gd name="T7" fmla="*/ 8 h 16"/>
                <a:gd name="T8" fmla="*/ 24 w 24"/>
                <a:gd name="T9" fmla="*/ 2 h 16"/>
                <a:gd name="T10" fmla="*/ 8 w 24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8" y="0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8" y="8"/>
                  </a:lnTo>
                  <a:lnTo>
                    <a:pt x="24" y="2"/>
                  </a:lnTo>
                  <a:lnTo>
                    <a:pt x="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215"/>
            <p:cNvSpPr/>
            <p:nvPr/>
          </p:nvSpPr>
          <p:spPr bwMode="gray">
            <a:xfrm>
              <a:off x="3637181" y="2518178"/>
              <a:ext cx="91074" cy="65395"/>
            </a:xfrm>
            <a:custGeom>
              <a:avLst/>
              <a:gdLst>
                <a:gd name="T0" fmla="*/ 36 w 78"/>
                <a:gd name="T1" fmla="*/ 6 h 60"/>
                <a:gd name="T2" fmla="*/ 36 w 78"/>
                <a:gd name="T3" fmla="*/ 6 h 60"/>
                <a:gd name="T4" fmla="*/ 34 w 78"/>
                <a:gd name="T5" fmla="*/ 4 h 60"/>
                <a:gd name="T6" fmla="*/ 32 w 78"/>
                <a:gd name="T7" fmla="*/ 2 h 60"/>
                <a:gd name="T8" fmla="*/ 30 w 78"/>
                <a:gd name="T9" fmla="*/ 0 h 60"/>
                <a:gd name="T10" fmla="*/ 28 w 78"/>
                <a:gd name="T11" fmla="*/ 0 h 60"/>
                <a:gd name="T12" fmla="*/ 26 w 78"/>
                <a:gd name="T13" fmla="*/ 2 h 60"/>
                <a:gd name="T14" fmla="*/ 24 w 78"/>
                <a:gd name="T15" fmla="*/ 4 h 60"/>
                <a:gd name="T16" fmla="*/ 22 w 78"/>
                <a:gd name="T17" fmla="*/ 12 h 60"/>
                <a:gd name="T18" fmla="*/ 20 w 78"/>
                <a:gd name="T19" fmla="*/ 18 h 60"/>
                <a:gd name="T20" fmla="*/ 20 w 78"/>
                <a:gd name="T21" fmla="*/ 22 h 60"/>
                <a:gd name="T22" fmla="*/ 20 w 78"/>
                <a:gd name="T23" fmla="*/ 26 h 60"/>
                <a:gd name="T24" fmla="*/ 18 w 78"/>
                <a:gd name="T25" fmla="*/ 28 h 60"/>
                <a:gd name="T26" fmla="*/ 16 w 78"/>
                <a:gd name="T27" fmla="*/ 32 h 60"/>
                <a:gd name="T28" fmla="*/ 12 w 78"/>
                <a:gd name="T29" fmla="*/ 36 h 60"/>
                <a:gd name="T30" fmla="*/ 10 w 78"/>
                <a:gd name="T31" fmla="*/ 42 h 60"/>
                <a:gd name="T32" fmla="*/ 6 w 78"/>
                <a:gd name="T33" fmla="*/ 46 h 60"/>
                <a:gd name="T34" fmla="*/ 4 w 78"/>
                <a:gd name="T35" fmla="*/ 48 h 60"/>
                <a:gd name="T36" fmla="*/ 2 w 78"/>
                <a:gd name="T37" fmla="*/ 50 h 60"/>
                <a:gd name="T38" fmla="*/ 0 w 78"/>
                <a:gd name="T39" fmla="*/ 52 h 60"/>
                <a:gd name="T40" fmla="*/ 0 w 78"/>
                <a:gd name="T41" fmla="*/ 54 h 60"/>
                <a:gd name="T42" fmla="*/ 0 w 78"/>
                <a:gd name="T43" fmla="*/ 56 h 60"/>
                <a:gd name="T44" fmla="*/ 4 w 78"/>
                <a:gd name="T45" fmla="*/ 56 h 60"/>
                <a:gd name="T46" fmla="*/ 8 w 78"/>
                <a:gd name="T47" fmla="*/ 58 h 60"/>
                <a:gd name="T48" fmla="*/ 14 w 78"/>
                <a:gd name="T49" fmla="*/ 58 h 60"/>
                <a:gd name="T50" fmla="*/ 20 w 78"/>
                <a:gd name="T51" fmla="*/ 58 h 60"/>
                <a:gd name="T52" fmla="*/ 26 w 78"/>
                <a:gd name="T53" fmla="*/ 58 h 60"/>
                <a:gd name="T54" fmla="*/ 30 w 78"/>
                <a:gd name="T55" fmla="*/ 56 h 60"/>
                <a:gd name="T56" fmla="*/ 32 w 78"/>
                <a:gd name="T57" fmla="*/ 56 h 60"/>
                <a:gd name="T58" fmla="*/ 38 w 78"/>
                <a:gd name="T59" fmla="*/ 60 h 60"/>
                <a:gd name="T60" fmla="*/ 48 w 78"/>
                <a:gd name="T61" fmla="*/ 58 h 60"/>
                <a:gd name="T62" fmla="*/ 48 w 78"/>
                <a:gd name="T63" fmla="*/ 58 h 60"/>
                <a:gd name="T64" fmla="*/ 50 w 78"/>
                <a:gd name="T65" fmla="*/ 56 h 60"/>
                <a:gd name="T66" fmla="*/ 52 w 78"/>
                <a:gd name="T67" fmla="*/ 52 h 60"/>
                <a:gd name="T68" fmla="*/ 54 w 78"/>
                <a:gd name="T69" fmla="*/ 50 h 60"/>
                <a:gd name="T70" fmla="*/ 56 w 78"/>
                <a:gd name="T71" fmla="*/ 46 h 60"/>
                <a:gd name="T72" fmla="*/ 60 w 78"/>
                <a:gd name="T73" fmla="*/ 44 h 60"/>
                <a:gd name="T74" fmla="*/ 62 w 78"/>
                <a:gd name="T75" fmla="*/ 44 h 60"/>
                <a:gd name="T76" fmla="*/ 64 w 78"/>
                <a:gd name="T77" fmla="*/ 44 h 60"/>
                <a:gd name="T78" fmla="*/ 66 w 78"/>
                <a:gd name="T79" fmla="*/ 42 h 60"/>
                <a:gd name="T80" fmla="*/ 70 w 78"/>
                <a:gd name="T81" fmla="*/ 40 h 60"/>
                <a:gd name="T82" fmla="*/ 72 w 78"/>
                <a:gd name="T83" fmla="*/ 38 h 60"/>
                <a:gd name="T84" fmla="*/ 74 w 78"/>
                <a:gd name="T85" fmla="*/ 36 h 60"/>
                <a:gd name="T86" fmla="*/ 76 w 78"/>
                <a:gd name="T87" fmla="*/ 34 h 60"/>
                <a:gd name="T88" fmla="*/ 78 w 78"/>
                <a:gd name="T89" fmla="*/ 32 h 60"/>
                <a:gd name="T90" fmla="*/ 78 w 78"/>
                <a:gd name="T91" fmla="*/ 32 h 60"/>
                <a:gd name="T92" fmla="*/ 78 w 78"/>
                <a:gd name="T93" fmla="*/ 30 h 60"/>
                <a:gd name="T94" fmla="*/ 78 w 78"/>
                <a:gd name="T95" fmla="*/ 26 h 60"/>
                <a:gd name="T96" fmla="*/ 78 w 78"/>
                <a:gd name="T97" fmla="*/ 24 h 60"/>
                <a:gd name="T98" fmla="*/ 76 w 78"/>
                <a:gd name="T99" fmla="*/ 22 h 60"/>
                <a:gd name="T100" fmla="*/ 74 w 78"/>
                <a:gd name="T101" fmla="*/ 20 h 60"/>
                <a:gd name="T102" fmla="*/ 72 w 78"/>
                <a:gd name="T103" fmla="*/ 22 h 60"/>
                <a:gd name="T104" fmla="*/ 70 w 78"/>
                <a:gd name="T105" fmla="*/ 24 h 60"/>
                <a:gd name="T106" fmla="*/ 66 w 78"/>
                <a:gd name="T107" fmla="*/ 26 h 60"/>
                <a:gd name="T108" fmla="*/ 64 w 78"/>
                <a:gd name="T109" fmla="*/ 26 h 60"/>
                <a:gd name="T110" fmla="*/ 62 w 78"/>
                <a:gd name="T111" fmla="*/ 26 h 60"/>
                <a:gd name="T112" fmla="*/ 58 w 78"/>
                <a:gd name="T113" fmla="*/ 24 h 60"/>
                <a:gd name="T114" fmla="*/ 52 w 78"/>
                <a:gd name="T115" fmla="*/ 22 h 60"/>
                <a:gd name="T116" fmla="*/ 46 w 78"/>
                <a:gd name="T117" fmla="*/ 20 h 60"/>
                <a:gd name="T118" fmla="*/ 42 w 78"/>
                <a:gd name="T119" fmla="*/ 16 h 60"/>
                <a:gd name="T120" fmla="*/ 38 w 78"/>
                <a:gd name="T121" fmla="*/ 12 h 60"/>
                <a:gd name="T122" fmla="*/ 36 w 78"/>
                <a:gd name="T123" fmla="*/ 6 h 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8"/>
                <a:gd name="T187" fmla="*/ 0 h 60"/>
                <a:gd name="T188" fmla="*/ 78 w 78"/>
                <a:gd name="T189" fmla="*/ 60 h 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8" h="60">
                  <a:moveTo>
                    <a:pt x="36" y="6"/>
                  </a:moveTo>
                  <a:lnTo>
                    <a:pt x="36" y="6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6" y="32"/>
                  </a:lnTo>
                  <a:lnTo>
                    <a:pt x="12" y="36"/>
                  </a:lnTo>
                  <a:lnTo>
                    <a:pt x="10" y="42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4" y="56"/>
                  </a:lnTo>
                  <a:lnTo>
                    <a:pt x="8" y="58"/>
                  </a:lnTo>
                  <a:lnTo>
                    <a:pt x="14" y="58"/>
                  </a:lnTo>
                  <a:lnTo>
                    <a:pt x="20" y="58"/>
                  </a:lnTo>
                  <a:lnTo>
                    <a:pt x="26" y="58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8" y="60"/>
                  </a:lnTo>
                  <a:lnTo>
                    <a:pt x="48" y="58"/>
                  </a:lnTo>
                  <a:lnTo>
                    <a:pt x="50" y="56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6" y="46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2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4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8" y="24"/>
                  </a:lnTo>
                  <a:lnTo>
                    <a:pt x="52" y="22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2"/>
                  </a:lnTo>
                  <a:lnTo>
                    <a:pt x="36" y="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216"/>
            <p:cNvSpPr/>
            <p:nvPr/>
          </p:nvSpPr>
          <p:spPr bwMode="gray">
            <a:xfrm>
              <a:off x="2656381" y="2703465"/>
              <a:ext cx="93410" cy="37057"/>
            </a:xfrm>
            <a:custGeom>
              <a:avLst/>
              <a:gdLst>
                <a:gd name="T0" fmla="*/ 58 w 80"/>
                <a:gd name="T1" fmla="*/ 0 h 34"/>
                <a:gd name="T2" fmla="*/ 52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6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8 w 80"/>
                <a:gd name="T69" fmla="*/ 0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0"/>
                <a:gd name="T106" fmla="*/ 0 h 34"/>
                <a:gd name="T107" fmla="*/ 80 w 80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0" h="34">
                  <a:moveTo>
                    <a:pt x="58" y="0"/>
                  </a:moveTo>
                  <a:lnTo>
                    <a:pt x="52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217"/>
            <p:cNvSpPr/>
            <p:nvPr/>
          </p:nvSpPr>
          <p:spPr bwMode="gray">
            <a:xfrm>
              <a:off x="2656381" y="2703465"/>
              <a:ext cx="93410" cy="37057"/>
            </a:xfrm>
            <a:custGeom>
              <a:avLst/>
              <a:gdLst>
                <a:gd name="T0" fmla="*/ 56 w 80"/>
                <a:gd name="T1" fmla="*/ 0 h 34"/>
                <a:gd name="T2" fmla="*/ 50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4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6 w 80"/>
                <a:gd name="T69" fmla="*/ 0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80"/>
                <a:gd name="T106" fmla="*/ 0 h 34"/>
                <a:gd name="T107" fmla="*/ 80 w 80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80" h="34">
                  <a:moveTo>
                    <a:pt x="56" y="0"/>
                  </a:moveTo>
                  <a:lnTo>
                    <a:pt x="50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218"/>
            <p:cNvSpPr/>
            <p:nvPr/>
          </p:nvSpPr>
          <p:spPr bwMode="gray">
            <a:xfrm>
              <a:off x="1661569" y="1783570"/>
              <a:ext cx="392320" cy="449049"/>
            </a:xfrm>
            <a:custGeom>
              <a:avLst/>
              <a:gdLst>
                <a:gd name="T0" fmla="*/ 302 w 336"/>
                <a:gd name="T1" fmla="*/ 44 h 412"/>
                <a:gd name="T2" fmla="*/ 314 w 336"/>
                <a:gd name="T3" fmla="*/ 42 h 412"/>
                <a:gd name="T4" fmla="*/ 312 w 336"/>
                <a:gd name="T5" fmla="*/ 42 h 412"/>
                <a:gd name="T6" fmla="*/ 326 w 336"/>
                <a:gd name="T7" fmla="*/ 38 h 412"/>
                <a:gd name="T8" fmla="*/ 330 w 336"/>
                <a:gd name="T9" fmla="*/ 22 h 412"/>
                <a:gd name="T10" fmla="*/ 302 w 336"/>
                <a:gd name="T11" fmla="*/ 4 h 412"/>
                <a:gd name="T12" fmla="*/ 250 w 336"/>
                <a:gd name="T13" fmla="*/ 8 h 412"/>
                <a:gd name="T14" fmla="*/ 230 w 336"/>
                <a:gd name="T15" fmla="*/ 14 h 412"/>
                <a:gd name="T16" fmla="*/ 218 w 336"/>
                <a:gd name="T17" fmla="*/ 20 h 412"/>
                <a:gd name="T18" fmla="*/ 214 w 336"/>
                <a:gd name="T19" fmla="*/ 26 h 412"/>
                <a:gd name="T20" fmla="*/ 204 w 336"/>
                <a:gd name="T21" fmla="*/ 36 h 412"/>
                <a:gd name="T22" fmla="*/ 194 w 336"/>
                <a:gd name="T23" fmla="*/ 34 h 412"/>
                <a:gd name="T24" fmla="*/ 186 w 336"/>
                <a:gd name="T25" fmla="*/ 34 h 412"/>
                <a:gd name="T26" fmla="*/ 176 w 336"/>
                <a:gd name="T27" fmla="*/ 48 h 412"/>
                <a:gd name="T28" fmla="*/ 158 w 336"/>
                <a:gd name="T29" fmla="*/ 58 h 412"/>
                <a:gd name="T30" fmla="*/ 148 w 336"/>
                <a:gd name="T31" fmla="*/ 76 h 412"/>
                <a:gd name="T32" fmla="*/ 136 w 336"/>
                <a:gd name="T33" fmla="*/ 114 h 412"/>
                <a:gd name="T34" fmla="*/ 106 w 336"/>
                <a:gd name="T35" fmla="*/ 170 h 412"/>
                <a:gd name="T36" fmla="*/ 94 w 336"/>
                <a:gd name="T37" fmla="*/ 200 h 412"/>
                <a:gd name="T38" fmla="*/ 72 w 336"/>
                <a:gd name="T39" fmla="*/ 230 h 412"/>
                <a:gd name="T40" fmla="*/ 26 w 336"/>
                <a:gd name="T41" fmla="*/ 278 h 412"/>
                <a:gd name="T42" fmla="*/ 16 w 336"/>
                <a:gd name="T43" fmla="*/ 284 h 412"/>
                <a:gd name="T44" fmla="*/ 8 w 336"/>
                <a:gd name="T45" fmla="*/ 300 h 412"/>
                <a:gd name="T46" fmla="*/ 4 w 336"/>
                <a:gd name="T47" fmla="*/ 334 h 412"/>
                <a:gd name="T48" fmla="*/ 10 w 336"/>
                <a:gd name="T49" fmla="*/ 344 h 412"/>
                <a:gd name="T50" fmla="*/ 6 w 336"/>
                <a:gd name="T51" fmla="*/ 352 h 412"/>
                <a:gd name="T52" fmla="*/ 2 w 336"/>
                <a:gd name="T53" fmla="*/ 364 h 412"/>
                <a:gd name="T54" fmla="*/ 4 w 336"/>
                <a:gd name="T55" fmla="*/ 384 h 412"/>
                <a:gd name="T56" fmla="*/ 10 w 336"/>
                <a:gd name="T57" fmla="*/ 400 h 412"/>
                <a:gd name="T58" fmla="*/ 28 w 336"/>
                <a:gd name="T59" fmla="*/ 412 h 412"/>
                <a:gd name="T60" fmla="*/ 46 w 336"/>
                <a:gd name="T61" fmla="*/ 402 h 412"/>
                <a:gd name="T62" fmla="*/ 54 w 336"/>
                <a:gd name="T63" fmla="*/ 390 h 412"/>
                <a:gd name="T64" fmla="*/ 58 w 336"/>
                <a:gd name="T65" fmla="*/ 376 h 412"/>
                <a:gd name="T66" fmla="*/ 68 w 336"/>
                <a:gd name="T67" fmla="*/ 370 h 412"/>
                <a:gd name="T68" fmla="*/ 76 w 336"/>
                <a:gd name="T69" fmla="*/ 358 h 412"/>
                <a:gd name="T70" fmla="*/ 80 w 336"/>
                <a:gd name="T71" fmla="*/ 342 h 412"/>
                <a:gd name="T72" fmla="*/ 92 w 336"/>
                <a:gd name="T73" fmla="*/ 354 h 412"/>
                <a:gd name="T74" fmla="*/ 100 w 336"/>
                <a:gd name="T75" fmla="*/ 318 h 412"/>
                <a:gd name="T76" fmla="*/ 102 w 336"/>
                <a:gd name="T77" fmla="*/ 260 h 412"/>
                <a:gd name="T78" fmla="*/ 132 w 336"/>
                <a:gd name="T79" fmla="*/ 198 h 412"/>
                <a:gd name="T80" fmla="*/ 140 w 336"/>
                <a:gd name="T81" fmla="*/ 178 h 412"/>
                <a:gd name="T82" fmla="*/ 154 w 336"/>
                <a:gd name="T83" fmla="*/ 162 h 412"/>
                <a:gd name="T84" fmla="*/ 162 w 336"/>
                <a:gd name="T85" fmla="*/ 134 h 412"/>
                <a:gd name="T86" fmla="*/ 170 w 336"/>
                <a:gd name="T87" fmla="*/ 112 h 412"/>
                <a:gd name="T88" fmla="*/ 224 w 336"/>
                <a:gd name="T89" fmla="*/ 64 h 412"/>
                <a:gd name="T90" fmla="*/ 238 w 336"/>
                <a:gd name="T91" fmla="*/ 66 h 412"/>
                <a:gd name="T92" fmla="*/ 264 w 336"/>
                <a:gd name="T93" fmla="*/ 70 h 412"/>
                <a:gd name="T94" fmla="*/ 276 w 336"/>
                <a:gd name="T95" fmla="*/ 64 h 412"/>
                <a:gd name="T96" fmla="*/ 278 w 336"/>
                <a:gd name="T97" fmla="*/ 56 h 412"/>
                <a:gd name="T98" fmla="*/ 294 w 336"/>
                <a:gd name="T99" fmla="*/ 50 h 412"/>
                <a:gd name="T100" fmla="*/ 328 w 336"/>
                <a:gd name="T101" fmla="*/ 64 h 412"/>
                <a:gd name="T102" fmla="*/ 326 w 336"/>
                <a:gd name="T103" fmla="*/ 52 h 41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6"/>
                <a:gd name="T157" fmla="*/ 0 h 412"/>
                <a:gd name="T158" fmla="*/ 336 w 336"/>
                <a:gd name="T159" fmla="*/ 412 h 41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6" h="412">
                  <a:moveTo>
                    <a:pt x="326" y="52"/>
                  </a:moveTo>
                  <a:lnTo>
                    <a:pt x="314" y="48"/>
                  </a:lnTo>
                  <a:lnTo>
                    <a:pt x="308" y="46"/>
                  </a:lnTo>
                  <a:lnTo>
                    <a:pt x="302" y="44"/>
                  </a:lnTo>
                  <a:lnTo>
                    <a:pt x="300" y="44"/>
                  </a:lnTo>
                  <a:lnTo>
                    <a:pt x="298" y="44"/>
                  </a:lnTo>
                  <a:lnTo>
                    <a:pt x="314" y="42"/>
                  </a:lnTo>
                  <a:lnTo>
                    <a:pt x="312" y="42"/>
                  </a:lnTo>
                  <a:lnTo>
                    <a:pt x="314" y="42"/>
                  </a:lnTo>
                  <a:lnTo>
                    <a:pt x="318" y="42"/>
                  </a:lnTo>
                  <a:lnTo>
                    <a:pt x="322" y="40"/>
                  </a:lnTo>
                  <a:lnTo>
                    <a:pt x="326" y="38"/>
                  </a:lnTo>
                  <a:lnTo>
                    <a:pt x="328" y="34"/>
                  </a:lnTo>
                  <a:lnTo>
                    <a:pt x="328" y="30"/>
                  </a:lnTo>
                  <a:lnTo>
                    <a:pt x="330" y="26"/>
                  </a:lnTo>
                  <a:lnTo>
                    <a:pt x="330" y="22"/>
                  </a:lnTo>
                  <a:lnTo>
                    <a:pt x="314" y="20"/>
                  </a:lnTo>
                  <a:lnTo>
                    <a:pt x="310" y="10"/>
                  </a:lnTo>
                  <a:lnTo>
                    <a:pt x="302" y="4"/>
                  </a:lnTo>
                  <a:lnTo>
                    <a:pt x="282" y="6"/>
                  </a:lnTo>
                  <a:lnTo>
                    <a:pt x="258" y="0"/>
                  </a:lnTo>
                  <a:lnTo>
                    <a:pt x="256" y="4"/>
                  </a:lnTo>
                  <a:lnTo>
                    <a:pt x="250" y="8"/>
                  </a:lnTo>
                  <a:lnTo>
                    <a:pt x="246" y="12"/>
                  </a:lnTo>
                  <a:lnTo>
                    <a:pt x="240" y="12"/>
                  </a:lnTo>
                  <a:lnTo>
                    <a:pt x="234" y="14"/>
                  </a:lnTo>
                  <a:lnTo>
                    <a:pt x="230" y="14"/>
                  </a:lnTo>
                  <a:lnTo>
                    <a:pt x="224" y="16"/>
                  </a:lnTo>
                  <a:lnTo>
                    <a:pt x="220" y="18"/>
                  </a:lnTo>
                  <a:lnTo>
                    <a:pt x="218" y="20"/>
                  </a:lnTo>
                  <a:lnTo>
                    <a:pt x="216" y="22"/>
                  </a:lnTo>
                  <a:lnTo>
                    <a:pt x="214" y="26"/>
                  </a:lnTo>
                  <a:lnTo>
                    <a:pt x="214" y="28"/>
                  </a:lnTo>
                  <a:lnTo>
                    <a:pt x="212" y="32"/>
                  </a:lnTo>
                  <a:lnTo>
                    <a:pt x="208" y="36"/>
                  </a:lnTo>
                  <a:lnTo>
                    <a:pt x="204" y="36"/>
                  </a:lnTo>
                  <a:lnTo>
                    <a:pt x="200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4" y="34"/>
                  </a:lnTo>
                  <a:lnTo>
                    <a:pt x="194" y="32"/>
                  </a:lnTo>
                  <a:lnTo>
                    <a:pt x="190" y="32"/>
                  </a:lnTo>
                  <a:lnTo>
                    <a:pt x="186" y="34"/>
                  </a:lnTo>
                  <a:lnTo>
                    <a:pt x="182" y="38"/>
                  </a:lnTo>
                  <a:lnTo>
                    <a:pt x="178" y="42"/>
                  </a:lnTo>
                  <a:lnTo>
                    <a:pt x="176" y="46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68" y="54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4" y="62"/>
                  </a:lnTo>
                  <a:lnTo>
                    <a:pt x="152" y="66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36" y="114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10" y="160"/>
                  </a:lnTo>
                  <a:lnTo>
                    <a:pt x="106" y="170"/>
                  </a:lnTo>
                  <a:lnTo>
                    <a:pt x="102" y="180"/>
                  </a:lnTo>
                  <a:lnTo>
                    <a:pt x="100" y="184"/>
                  </a:lnTo>
                  <a:lnTo>
                    <a:pt x="98" y="190"/>
                  </a:lnTo>
                  <a:lnTo>
                    <a:pt x="94" y="200"/>
                  </a:lnTo>
                  <a:lnTo>
                    <a:pt x="88" y="212"/>
                  </a:lnTo>
                  <a:lnTo>
                    <a:pt x="84" y="220"/>
                  </a:lnTo>
                  <a:lnTo>
                    <a:pt x="82" y="224"/>
                  </a:lnTo>
                  <a:lnTo>
                    <a:pt x="72" y="230"/>
                  </a:lnTo>
                  <a:lnTo>
                    <a:pt x="54" y="254"/>
                  </a:lnTo>
                  <a:lnTo>
                    <a:pt x="32" y="268"/>
                  </a:lnTo>
                  <a:lnTo>
                    <a:pt x="30" y="274"/>
                  </a:lnTo>
                  <a:lnTo>
                    <a:pt x="26" y="278"/>
                  </a:lnTo>
                  <a:lnTo>
                    <a:pt x="22" y="280"/>
                  </a:lnTo>
                  <a:lnTo>
                    <a:pt x="20" y="282"/>
                  </a:lnTo>
                  <a:lnTo>
                    <a:pt x="16" y="284"/>
                  </a:lnTo>
                  <a:lnTo>
                    <a:pt x="14" y="290"/>
                  </a:lnTo>
                  <a:lnTo>
                    <a:pt x="12" y="294"/>
                  </a:lnTo>
                  <a:lnTo>
                    <a:pt x="10" y="298"/>
                  </a:lnTo>
                  <a:lnTo>
                    <a:pt x="8" y="300"/>
                  </a:lnTo>
                  <a:lnTo>
                    <a:pt x="2" y="312"/>
                  </a:lnTo>
                  <a:lnTo>
                    <a:pt x="0" y="324"/>
                  </a:lnTo>
                  <a:lnTo>
                    <a:pt x="4" y="334"/>
                  </a:lnTo>
                  <a:lnTo>
                    <a:pt x="8" y="338"/>
                  </a:lnTo>
                  <a:lnTo>
                    <a:pt x="10" y="340"/>
                  </a:lnTo>
                  <a:lnTo>
                    <a:pt x="10" y="342"/>
                  </a:lnTo>
                  <a:lnTo>
                    <a:pt x="10" y="344"/>
                  </a:lnTo>
                  <a:lnTo>
                    <a:pt x="8" y="344"/>
                  </a:lnTo>
                  <a:lnTo>
                    <a:pt x="8" y="346"/>
                  </a:lnTo>
                  <a:lnTo>
                    <a:pt x="6" y="348"/>
                  </a:lnTo>
                  <a:lnTo>
                    <a:pt x="6" y="352"/>
                  </a:lnTo>
                  <a:lnTo>
                    <a:pt x="6" y="356"/>
                  </a:lnTo>
                  <a:lnTo>
                    <a:pt x="6" y="358"/>
                  </a:lnTo>
                  <a:lnTo>
                    <a:pt x="2" y="364"/>
                  </a:lnTo>
                  <a:lnTo>
                    <a:pt x="2" y="370"/>
                  </a:lnTo>
                  <a:lnTo>
                    <a:pt x="2" y="376"/>
                  </a:lnTo>
                  <a:lnTo>
                    <a:pt x="2" y="380"/>
                  </a:lnTo>
                  <a:lnTo>
                    <a:pt x="4" y="384"/>
                  </a:lnTo>
                  <a:lnTo>
                    <a:pt x="4" y="386"/>
                  </a:lnTo>
                  <a:lnTo>
                    <a:pt x="4" y="388"/>
                  </a:lnTo>
                  <a:lnTo>
                    <a:pt x="8" y="394"/>
                  </a:lnTo>
                  <a:lnTo>
                    <a:pt x="10" y="400"/>
                  </a:lnTo>
                  <a:lnTo>
                    <a:pt x="16" y="404"/>
                  </a:lnTo>
                  <a:lnTo>
                    <a:pt x="20" y="408"/>
                  </a:lnTo>
                  <a:lnTo>
                    <a:pt x="24" y="410"/>
                  </a:lnTo>
                  <a:lnTo>
                    <a:pt x="28" y="412"/>
                  </a:lnTo>
                  <a:lnTo>
                    <a:pt x="30" y="412"/>
                  </a:lnTo>
                  <a:lnTo>
                    <a:pt x="36" y="410"/>
                  </a:lnTo>
                  <a:lnTo>
                    <a:pt x="42" y="406"/>
                  </a:lnTo>
                  <a:lnTo>
                    <a:pt x="46" y="402"/>
                  </a:lnTo>
                  <a:lnTo>
                    <a:pt x="50" y="398"/>
                  </a:lnTo>
                  <a:lnTo>
                    <a:pt x="52" y="394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4" y="384"/>
                  </a:lnTo>
                  <a:lnTo>
                    <a:pt x="56" y="380"/>
                  </a:lnTo>
                  <a:lnTo>
                    <a:pt x="56" y="376"/>
                  </a:lnTo>
                  <a:lnTo>
                    <a:pt x="58" y="376"/>
                  </a:lnTo>
                  <a:lnTo>
                    <a:pt x="58" y="374"/>
                  </a:lnTo>
                  <a:lnTo>
                    <a:pt x="62" y="374"/>
                  </a:lnTo>
                  <a:lnTo>
                    <a:pt x="64" y="372"/>
                  </a:lnTo>
                  <a:lnTo>
                    <a:pt x="68" y="370"/>
                  </a:lnTo>
                  <a:lnTo>
                    <a:pt x="70" y="368"/>
                  </a:lnTo>
                  <a:lnTo>
                    <a:pt x="70" y="366"/>
                  </a:lnTo>
                  <a:lnTo>
                    <a:pt x="72" y="364"/>
                  </a:lnTo>
                  <a:lnTo>
                    <a:pt x="76" y="358"/>
                  </a:lnTo>
                  <a:lnTo>
                    <a:pt x="78" y="352"/>
                  </a:lnTo>
                  <a:lnTo>
                    <a:pt x="80" y="346"/>
                  </a:lnTo>
                  <a:lnTo>
                    <a:pt x="80" y="344"/>
                  </a:lnTo>
                  <a:lnTo>
                    <a:pt x="80" y="342"/>
                  </a:lnTo>
                  <a:lnTo>
                    <a:pt x="80" y="340"/>
                  </a:lnTo>
                  <a:lnTo>
                    <a:pt x="86" y="356"/>
                  </a:lnTo>
                  <a:lnTo>
                    <a:pt x="88" y="356"/>
                  </a:lnTo>
                  <a:lnTo>
                    <a:pt x="92" y="354"/>
                  </a:lnTo>
                  <a:lnTo>
                    <a:pt x="96" y="350"/>
                  </a:lnTo>
                  <a:lnTo>
                    <a:pt x="100" y="340"/>
                  </a:lnTo>
                  <a:lnTo>
                    <a:pt x="100" y="324"/>
                  </a:lnTo>
                  <a:lnTo>
                    <a:pt x="100" y="318"/>
                  </a:lnTo>
                  <a:lnTo>
                    <a:pt x="100" y="306"/>
                  </a:lnTo>
                  <a:lnTo>
                    <a:pt x="102" y="290"/>
                  </a:lnTo>
                  <a:lnTo>
                    <a:pt x="102" y="274"/>
                  </a:lnTo>
                  <a:lnTo>
                    <a:pt x="102" y="260"/>
                  </a:lnTo>
                  <a:lnTo>
                    <a:pt x="98" y="254"/>
                  </a:lnTo>
                  <a:lnTo>
                    <a:pt x="120" y="240"/>
                  </a:lnTo>
                  <a:lnTo>
                    <a:pt x="122" y="216"/>
                  </a:lnTo>
                  <a:lnTo>
                    <a:pt x="132" y="198"/>
                  </a:lnTo>
                  <a:lnTo>
                    <a:pt x="134" y="182"/>
                  </a:lnTo>
                  <a:lnTo>
                    <a:pt x="136" y="182"/>
                  </a:lnTo>
                  <a:lnTo>
                    <a:pt x="138" y="182"/>
                  </a:lnTo>
                  <a:lnTo>
                    <a:pt x="140" y="178"/>
                  </a:lnTo>
                  <a:lnTo>
                    <a:pt x="144" y="174"/>
                  </a:lnTo>
                  <a:lnTo>
                    <a:pt x="148" y="170"/>
                  </a:lnTo>
                  <a:lnTo>
                    <a:pt x="152" y="166"/>
                  </a:lnTo>
                  <a:lnTo>
                    <a:pt x="154" y="162"/>
                  </a:lnTo>
                  <a:lnTo>
                    <a:pt x="158" y="158"/>
                  </a:lnTo>
                  <a:lnTo>
                    <a:pt x="158" y="136"/>
                  </a:lnTo>
                  <a:lnTo>
                    <a:pt x="160" y="134"/>
                  </a:lnTo>
                  <a:lnTo>
                    <a:pt x="162" y="134"/>
                  </a:lnTo>
                  <a:lnTo>
                    <a:pt x="164" y="130"/>
                  </a:lnTo>
                  <a:lnTo>
                    <a:pt x="166" y="124"/>
                  </a:lnTo>
                  <a:lnTo>
                    <a:pt x="166" y="122"/>
                  </a:lnTo>
                  <a:lnTo>
                    <a:pt x="170" y="112"/>
                  </a:lnTo>
                  <a:lnTo>
                    <a:pt x="178" y="98"/>
                  </a:lnTo>
                  <a:lnTo>
                    <a:pt x="196" y="82"/>
                  </a:lnTo>
                  <a:lnTo>
                    <a:pt x="224" y="64"/>
                  </a:lnTo>
                  <a:lnTo>
                    <a:pt x="226" y="64"/>
                  </a:lnTo>
                  <a:lnTo>
                    <a:pt x="230" y="64"/>
                  </a:lnTo>
                  <a:lnTo>
                    <a:pt x="234" y="64"/>
                  </a:lnTo>
                  <a:lnTo>
                    <a:pt x="238" y="66"/>
                  </a:lnTo>
                  <a:lnTo>
                    <a:pt x="242" y="70"/>
                  </a:lnTo>
                  <a:lnTo>
                    <a:pt x="260" y="72"/>
                  </a:lnTo>
                  <a:lnTo>
                    <a:pt x="264" y="70"/>
                  </a:lnTo>
                  <a:lnTo>
                    <a:pt x="266" y="70"/>
                  </a:lnTo>
                  <a:lnTo>
                    <a:pt x="270" y="68"/>
                  </a:lnTo>
                  <a:lnTo>
                    <a:pt x="272" y="66"/>
                  </a:lnTo>
                  <a:lnTo>
                    <a:pt x="276" y="64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8" y="56"/>
                  </a:lnTo>
                  <a:lnTo>
                    <a:pt x="280" y="52"/>
                  </a:lnTo>
                  <a:lnTo>
                    <a:pt x="284" y="50"/>
                  </a:lnTo>
                  <a:lnTo>
                    <a:pt x="288" y="50"/>
                  </a:lnTo>
                  <a:lnTo>
                    <a:pt x="294" y="50"/>
                  </a:lnTo>
                  <a:lnTo>
                    <a:pt x="326" y="66"/>
                  </a:lnTo>
                  <a:lnTo>
                    <a:pt x="328" y="64"/>
                  </a:lnTo>
                  <a:lnTo>
                    <a:pt x="328" y="62"/>
                  </a:lnTo>
                  <a:lnTo>
                    <a:pt x="328" y="56"/>
                  </a:lnTo>
                  <a:lnTo>
                    <a:pt x="336" y="56"/>
                  </a:lnTo>
                  <a:lnTo>
                    <a:pt x="326" y="5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219"/>
            <p:cNvSpPr/>
            <p:nvPr/>
          </p:nvSpPr>
          <p:spPr bwMode="gray">
            <a:xfrm>
              <a:off x="1444392" y="2544336"/>
              <a:ext cx="184484" cy="143870"/>
            </a:xfrm>
            <a:custGeom>
              <a:avLst/>
              <a:gdLst>
                <a:gd name="T0" fmla="*/ 154 w 158"/>
                <a:gd name="T1" fmla="*/ 46 h 132"/>
                <a:gd name="T2" fmla="*/ 146 w 158"/>
                <a:gd name="T3" fmla="*/ 46 h 132"/>
                <a:gd name="T4" fmla="*/ 136 w 158"/>
                <a:gd name="T5" fmla="*/ 48 h 132"/>
                <a:gd name="T6" fmla="*/ 132 w 158"/>
                <a:gd name="T7" fmla="*/ 54 h 132"/>
                <a:gd name="T8" fmla="*/ 126 w 158"/>
                <a:gd name="T9" fmla="*/ 58 h 132"/>
                <a:gd name="T10" fmla="*/ 120 w 158"/>
                <a:gd name="T11" fmla="*/ 66 h 132"/>
                <a:gd name="T12" fmla="*/ 120 w 158"/>
                <a:gd name="T13" fmla="*/ 74 h 132"/>
                <a:gd name="T14" fmla="*/ 120 w 158"/>
                <a:gd name="T15" fmla="*/ 78 h 132"/>
                <a:gd name="T16" fmla="*/ 116 w 158"/>
                <a:gd name="T17" fmla="*/ 84 h 132"/>
                <a:gd name="T18" fmla="*/ 110 w 158"/>
                <a:gd name="T19" fmla="*/ 92 h 132"/>
                <a:gd name="T20" fmla="*/ 96 w 158"/>
                <a:gd name="T21" fmla="*/ 118 h 132"/>
                <a:gd name="T22" fmla="*/ 92 w 158"/>
                <a:gd name="T23" fmla="*/ 118 h 132"/>
                <a:gd name="T24" fmla="*/ 78 w 158"/>
                <a:gd name="T25" fmla="*/ 118 h 132"/>
                <a:gd name="T26" fmla="*/ 68 w 158"/>
                <a:gd name="T27" fmla="*/ 116 h 132"/>
                <a:gd name="T28" fmla="*/ 60 w 158"/>
                <a:gd name="T29" fmla="*/ 118 h 132"/>
                <a:gd name="T30" fmla="*/ 52 w 158"/>
                <a:gd name="T31" fmla="*/ 120 h 132"/>
                <a:gd name="T32" fmla="*/ 50 w 158"/>
                <a:gd name="T33" fmla="*/ 122 h 132"/>
                <a:gd name="T34" fmla="*/ 44 w 158"/>
                <a:gd name="T35" fmla="*/ 120 h 132"/>
                <a:gd name="T36" fmla="*/ 38 w 158"/>
                <a:gd name="T37" fmla="*/ 120 h 132"/>
                <a:gd name="T38" fmla="*/ 32 w 158"/>
                <a:gd name="T39" fmla="*/ 124 h 132"/>
                <a:gd name="T40" fmla="*/ 30 w 158"/>
                <a:gd name="T41" fmla="*/ 132 h 132"/>
                <a:gd name="T42" fmla="*/ 26 w 158"/>
                <a:gd name="T43" fmla="*/ 132 h 132"/>
                <a:gd name="T44" fmla="*/ 20 w 158"/>
                <a:gd name="T45" fmla="*/ 128 h 132"/>
                <a:gd name="T46" fmla="*/ 18 w 158"/>
                <a:gd name="T47" fmla="*/ 122 h 132"/>
                <a:gd name="T48" fmla="*/ 16 w 158"/>
                <a:gd name="T49" fmla="*/ 120 h 132"/>
                <a:gd name="T50" fmla="*/ 16 w 158"/>
                <a:gd name="T51" fmla="*/ 118 h 132"/>
                <a:gd name="T52" fmla="*/ 16 w 158"/>
                <a:gd name="T53" fmla="*/ 118 h 132"/>
                <a:gd name="T54" fmla="*/ 16 w 158"/>
                <a:gd name="T55" fmla="*/ 114 h 132"/>
                <a:gd name="T56" fmla="*/ 20 w 158"/>
                <a:gd name="T57" fmla="*/ 104 h 132"/>
                <a:gd name="T58" fmla="*/ 24 w 158"/>
                <a:gd name="T59" fmla="*/ 102 h 132"/>
                <a:gd name="T60" fmla="*/ 30 w 158"/>
                <a:gd name="T61" fmla="*/ 98 h 132"/>
                <a:gd name="T62" fmla="*/ 28 w 158"/>
                <a:gd name="T63" fmla="*/ 88 h 132"/>
                <a:gd name="T64" fmla="*/ 30 w 158"/>
                <a:gd name="T65" fmla="*/ 70 h 132"/>
                <a:gd name="T66" fmla="*/ 30 w 158"/>
                <a:gd name="T67" fmla="*/ 50 h 132"/>
                <a:gd name="T68" fmla="*/ 32 w 158"/>
                <a:gd name="T69" fmla="*/ 42 h 132"/>
                <a:gd name="T70" fmla="*/ 38 w 158"/>
                <a:gd name="T71" fmla="*/ 38 h 132"/>
                <a:gd name="T72" fmla="*/ 38 w 158"/>
                <a:gd name="T73" fmla="*/ 34 h 132"/>
                <a:gd name="T74" fmla="*/ 36 w 158"/>
                <a:gd name="T75" fmla="*/ 32 h 132"/>
                <a:gd name="T76" fmla="*/ 28 w 158"/>
                <a:gd name="T77" fmla="*/ 28 h 132"/>
                <a:gd name="T78" fmla="*/ 26 w 158"/>
                <a:gd name="T79" fmla="*/ 28 h 132"/>
                <a:gd name="T80" fmla="*/ 24 w 158"/>
                <a:gd name="T81" fmla="*/ 28 h 132"/>
                <a:gd name="T82" fmla="*/ 10 w 158"/>
                <a:gd name="T83" fmla="*/ 30 h 132"/>
                <a:gd name="T84" fmla="*/ 4 w 158"/>
                <a:gd name="T85" fmla="*/ 24 h 132"/>
                <a:gd name="T86" fmla="*/ 4 w 158"/>
                <a:gd name="T87" fmla="*/ 20 h 132"/>
                <a:gd name="T88" fmla="*/ 0 w 158"/>
                <a:gd name="T89" fmla="*/ 14 h 132"/>
                <a:gd name="T90" fmla="*/ 2 w 158"/>
                <a:gd name="T91" fmla="*/ 12 h 132"/>
                <a:gd name="T92" fmla="*/ 4 w 158"/>
                <a:gd name="T93" fmla="*/ 10 h 132"/>
                <a:gd name="T94" fmla="*/ 18 w 158"/>
                <a:gd name="T95" fmla="*/ 0 h 132"/>
                <a:gd name="T96" fmla="*/ 22 w 158"/>
                <a:gd name="T97" fmla="*/ 0 h 132"/>
                <a:gd name="T98" fmla="*/ 26 w 158"/>
                <a:gd name="T99" fmla="*/ 2 h 132"/>
                <a:gd name="T100" fmla="*/ 58 w 158"/>
                <a:gd name="T101" fmla="*/ 6 h 132"/>
                <a:gd name="T102" fmla="*/ 84 w 158"/>
                <a:gd name="T103" fmla="*/ 8 h 132"/>
                <a:gd name="T104" fmla="*/ 98 w 158"/>
                <a:gd name="T105" fmla="*/ 6 h 132"/>
                <a:gd name="T106" fmla="*/ 102 w 158"/>
                <a:gd name="T107" fmla="*/ 8 h 132"/>
                <a:gd name="T108" fmla="*/ 102 w 158"/>
                <a:gd name="T109" fmla="*/ 12 h 132"/>
                <a:gd name="T110" fmla="*/ 106 w 158"/>
                <a:gd name="T111" fmla="*/ 14 h 132"/>
                <a:gd name="T112" fmla="*/ 112 w 158"/>
                <a:gd name="T113" fmla="*/ 18 h 132"/>
                <a:gd name="T114" fmla="*/ 114 w 158"/>
                <a:gd name="T115" fmla="*/ 18 h 132"/>
                <a:gd name="T116" fmla="*/ 120 w 158"/>
                <a:gd name="T117" fmla="*/ 22 h 132"/>
                <a:gd name="T118" fmla="*/ 126 w 158"/>
                <a:gd name="T119" fmla="*/ 28 h 132"/>
                <a:gd name="T120" fmla="*/ 134 w 158"/>
                <a:gd name="T121" fmla="*/ 36 h 132"/>
                <a:gd name="T122" fmla="*/ 152 w 158"/>
                <a:gd name="T123" fmla="*/ 42 h 132"/>
                <a:gd name="T124" fmla="*/ 154 w 158"/>
                <a:gd name="T125" fmla="*/ 46 h 13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8"/>
                <a:gd name="T190" fmla="*/ 0 h 132"/>
                <a:gd name="T191" fmla="*/ 158 w 158"/>
                <a:gd name="T192" fmla="*/ 132 h 13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8" h="132">
                  <a:moveTo>
                    <a:pt x="154" y="46"/>
                  </a:moveTo>
                  <a:lnTo>
                    <a:pt x="154" y="46"/>
                  </a:lnTo>
                  <a:lnTo>
                    <a:pt x="150" y="46"/>
                  </a:lnTo>
                  <a:lnTo>
                    <a:pt x="146" y="46"/>
                  </a:lnTo>
                  <a:lnTo>
                    <a:pt x="142" y="46"/>
                  </a:lnTo>
                  <a:lnTo>
                    <a:pt x="136" y="48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26" y="58"/>
                  </a:lnTo>
                  <a:lnTo>
                    <a:pt x="122" y="62"/>
                  </a:lnTo>
                  <a:lnTo>
                    <a:pt x="120" y="66"/>
                  </a:lnTo>
                  <a:lnTo>
                    <a:pt x="118" y="70"/>
                  </a:lnTo>
                  <a:lnTo>
                    <a:pt x="120" y="74"/>
                  </a:lnTo>
                  <a:lnTo>
                    <a:pt x="122" y="78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6" y="84"/>
                  </a:lnTo>
                  <a:lnTo>
                    <a:pt x="112" y="88"/>
                  </a:lnTo>
                  <a:lnTo>
                    <a:pt x="110" y="92"/>
                  </a:lnTo>
                  <a:lnTo>
                    <a:pt x="106" y="96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86" y="118"/>
                  </a:lnTo>
                  <a:lnTo>
                    <a:pt x="78" y="118"/>
                  </a:lnTo>
                  <a:lnTo>
                    <a:pt x="68" y="116"/>
                  </a:lnTo>
                  <a:lnTo>
                    <a:pt x="64" y="116"/>
                  </a:lnTo>
                  <a:lnTo>
                    <a:pt x="60" y="118"/>
                  </a:lnTo>
                  <a:lnTo>
                    <a:pt x="56" y="118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4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4" y="122"/>
                  </a:lnTo>
                  <a:lnTo>
                    <a:pt x="32" y="124"/>
                  </a:lnTo>
                  <a:lnTo>
                    <a:pt x="30" y="128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4" y="130"/>
                  </a:lnTo>
                  <a:lnTo>
                    <a:pt x="20" y="128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8" y="108"/>
                  </a:lnTo>
                  <a:lnTo>
                    <a:pt x="20" y="104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30" y="98"/>
                  </a:lnTo>
                  <a:lnTo>
                    <a:pt x="24" y="92"/>
                  </a:lnTo>
                  <a:lnTo>
                    <a:pt x="28" y="88"/>
                  </a:lnTo>
                  <a:lnTo>
                    <a:pt x="30" y="80"/>
                  </a:lnTo>
                  <a:lnTo>
                    <a:pt x="30" y="70"/>
                  </a:lnTo>
                  <a:lnTo>
                    <a:pt x="26" y="60"/>
                  </a:lnTo>
                  <a:lnTo>
                    <a:pt x="30" y="50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10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72" y="6"/>
                  </a:lnTo>
                  <a:lnTo>
                    <a:pt x="84" y="8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2" y="18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2" y="24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34" y="36"/>
                  </a:lnTo>
                  <a:lnTo>
                    <a:pt x="152" y="42"/>
                  </a:lnTo>
                  <a:lnTo>
                    <a:pt x="158" y="44"/>
                  </a:lnTo>
                  <a:lnTo>
                    <a:pt x="154" y="4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220"/>
            <p:cNvSpPr/>
            <p:nvPr/>
          </p:nvSpPr>
          <p:spPr bwMode="gray">
            <a:xfrm>
              <a:off x="1677915" y="2502919"/>
              <a:ext cx="182149" cy="159129"/>
            </a:xfrm>
            <a:custGeom>
              <a:avLst/>
              <a:gdLst>
                <a:gd name="T0" fmla="*/ 94 w 156"/>
                <a:gd name="T1" fmla="*/ 14 h 146"/>
                <a:gd name="T2" fmla="*/ 92 w 156"/>
                <a:gd name="T3" fmla="*/ 16 h 146"/>
                <a:gd name="T4" fmla="*/ 92 w 156"/>
                <a:gd name="T5" fmla="*/ 16 h 146"/>
                <a:gd name="T6" fmla="*/ 94 w 156"/>
                <a:gd name="T7" fmla="*/ 18 h 146"/>
                <a:gd name="T8" fmla="*/ 94 w 156"/>
                <a:gd name="T9" fmla="*/ 20 h 146"/>
                <a:gd name="T10" fmla="*/ 76 w 156"/>
                <a:gd name="T11" fmla="*/ 28 h 146"/>
                <a:gd name="T12" fmla="*/ 78 w 156"/>
                <a:gd name="T13" fmla="*/ 32 h 146"/>
                <a:gd name="T14" fmla="*/ 84 w 156"/>
                <a:gd name="T15" fmla="*/ 38 h 146"/>
                <a:gd name="T16" fmla="*/ 94 w 156"/>
                <a:gd name="T17" fmla="*/ 46 h 146"/>
                <a:gd name="T18" fmla="*/ 104 w 156"/>
                <a:gd name="T19" fmla="*/ 52 h 146"/>
                <a:gd name="T20" fmla="*/ 102 w 156"/>
                <a:gd name="T21" fmla="*/ 56 h 146"/>
                <a:gd name="T22" fmla="*/ 104 w 156"/>
                <a:gd name="T23" fmla="*/ 62 h 146"/>
                <a:gd name="T24" fmla="*/ 138 w 156"/>
                <a:gd name="T25" fmla="*/ 90 h 146"/>
                <a:gd name="T26" fmla="*/ 156 w 156"/>
                <a:gd name="T27" fmla="*/ 120 h 146"/>
                <a:gd name="T28" fmla="*/ 144 w 156"/>
                <a:gd name="T29" fmla="*/ 118 h 146"/>
                <a:gd name="T30" fmla="*/ 134 w 156"/>
                <a:gd name="T31" fmla="*/ 122 h 146"/>
                <a:gd name="T32" fmla="*/ 130 w 156"/>
                <a:gd name="T33" fmla="*/ 134 h 146"/>
                <a:gd name="T34" fmla="*/ 124 w 156"/>
                <a:gd name="T35" fmla="*/ 146 h 146"/>
                <a:gd name="T36" fmla="*/ 120 w 156"/>
                <a:gd name="T37" fmla="*/ 134 h 146"/>
                <a:gd name="T38" fmla="*/ 118 w 156"/>
                <a:gd name="T39" fmla="*/ 132 h 146"/>
                <a:gd name="T40" fmla="*/ 116 w 156"/>
                <a:gd name="T41" fmla="*/ 130 h 146"/>
                <a:gd name="T42" fmla="*/ 118 w 156"/>
                <a:gd name="T43" fmla="*/ 128 h 146"/>
                <a:gd name="T44" fmla="*/ 122 w 156"/>
                <a:gd name="T45" fmla="*/ 112 h 146"/>
                <a:gd name="T46" fmla="*/ 110 w 156"/>
                <a:gd name="T47" fmla="*/ 106 h 146"/>
                <a:gd name="T48" fmla="*/ 80 w 156"/>
                <a:gd name="T49" fmla="*/ 84 h 146"/>
                <a:gd name="T50" fmla="*/ 50 w 156"/>
                <a:gd name="T51" fmla="*/ 54 h 146"/>
                <a:gd name="T52" fmla="*/ 50 w 156"/>
                <a:gd name="T53" fmla="*/ 50 h 146"/>
                <a:gd name="T54" fmla="*/ 48 w 156"/>
                <a:gd name="T55" fmla="*/ 44 h 146"/>
                <a:gd name="T56" fmla="*/ 44 w 156"/>
                <a:gd name="T57" fmla="*/ 40 h 146"/>
                <a:gd name="T58" fmla="*/ 18 w 156"/>
                <a:gd name="T59" fmla="*/ 48 h 146"/>
                <a:gd name="T60" fmla="*/ 12 w 156"/>
                <a:gd name="T61" fmla="*/ 48 h 146"/>
                <a:gd name="T62" fmla="*/ 4 w 156"/>
                <a:gd name="T63" fmla="*/ 34 h 146"/>
                <a:gd name="T64" fmla="*/ 2 w 156"/>
                <a:gd name="T65" fmla="*/ 32 h 146"/>
                <a:gd name="T66" fmla="*/ 0 w 156"/>
                <a:gd name="T67" fmla="*/ 22 h 146"/>
                <a:gd name="T68" fmla="*/ 12 w 156"/>
                <a:gd name="T69" fmla="*/ 22 h 146"/>
                <a:gd name="T70" fmla="*/ 16 w 156"/>
                <a:gd name="T71" fmla="*/ 24 h 146"/>
                <a:gd name="T72" fmla="*/ 24 w 156"/>
                <a:gd name="T73" fmla="*/ 12 h 146"/>
                <a:gd name="T74" fmla="*/ 30 w 156"/>
                <a:gd name="T75" fmla="*/ 10 h 146"/>
                <a:gd name="T76" fmla="*/ 30 w 156"/>
                <a:gd name="T77" fmla="*/ 14 h 146"/>
                <a:gd name="T78" fmla="*/ 32 w 156"/>
                <a:gd name="T79" fmla="*/ 16 h 146"/>
                <a:gd name="T80" fmla="*/ 36 w 156"/>
                <a:gd name="T81" fmla="*/ 14 h 146"/>
                <a:gd name="T82" fmla="*/ 40 w 156"/>
                <a:gd name="T83" fmla="*/ 12 h 146"/>
                <a:gd name="T84" fmla="*/ 42 w 156"/>
                <a:gd name="T85" fmla="*/ 10 h 146"/>
                <a:gd name="T86" fmla="*/ 44 w 156"/>
                <a:gd name="T87" fmla="*/ 8 h 146"/>
                <a:gd name="T88" fmla="*/ 44 w 156"/>
                <a:gd name="T89" fmla="*/ 10 h 146"/>
                <a:gd name="T90" fmla="*/ 46 w 156"/>
                <a:gd name="T91" fmla="*/ 12 h 146"/>
                <a:gd name="T92" fmla="*/ 48 w 156"/>
                <a:gd name="T93" fmla="*/ 10 h 146"/>
                <a:gd name="T94" fmla="*/ 48 w 156"/>
                <a:gd name="T95" fmla="*/ 8 h 146"/>
                <a:gd name="T96" fmla="*/ 46 w 156"/>
                <a:gd name="T97" fmla="*/ 4 h 146"/>
                <a:gd name="T98" fmla="*/ 48 w 156"/>
                <a:gd name="T99" fmla="*/ 4 h 146"/>
                <a:gd name="T100" fmla="*/ 50 w 156"/>
                <a:gd name="T101" fmla="*/ 2 h 146"/>
                <a:gd name="T102" fmla="*/ 54 w 156"/>
                <a:gd name="T103" fmla="*/ 0 h 146"/>
                <a:gd name="T104" fmla="*/ 58 w 156"/>
                <a:gd name="T105" fmla="*/ 0 h 146"/>
                <a:gd name="T106" fmla="*/ 62 w 156"/>
                <a:gd name="T107" fmla="*/ 0 h 146"/>
                <a:gd name="T108" fmla="*/ 66 w 156"/>
                <a:gd name="T109" fmla="*/ 0 h 146"/>
                <a:gd name="T110" fmla="*/ 72 w 156"/>
                <a:gd name="T111" fmla="*/ 0 h 146"/>
                <a:gd name="T112" fmla="*/ 74 w 156"/>
                <a:gd name="T113" fmla="*/ 4 h 146"/>
                <a:gd name="T114" fmla="*/ 80 w 156"/>
                <a:gd name="T115" fmla="*/ 8 h 146"/>
                <a:gd name="T116" fmla="*/ 88 w 156"/>
                <a:gd name="T117" fmla="*/ 12 h 146"/>
                <a:gd name="T118" fmla="*/ 94 w 156"/>
                <a:gd name="T119" fmla="*/ 14 h 14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56"/>
                <a:gd name="T181" fmla="*/ 0 h 146"/>
                <a:gd name="T182" fmla="*/ 156 w 156"/>
                <a:gd name="T183" fmla="*/ 146 h 14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56" h="146">
                  <a:moveTo>
                    <a:pt x="94" y="14"/>
                  </a:moveTo>
                  <a:lnTo>
                    <a:pt x="94" y="14"/>
                  </a:lnTo>
                  <a:lnTo>
                    <a:pt x="92" y="16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84" y="24"/>
                  </a:lnTo>
                  <a:lnTo>
                    <a:pt x="76" y="28"/>
                  </a:lnTo>
                  <a:lnTo>
                    <a:pt x="78" y="32"/>
                  </a:lnTo>
                  <a:lnTo>
                    <a:pt x="82" y="34"/>
                  </a:lnTo>
                  <a:lnTo>
                    <a:pt x="84" y="38"/>
                  </a:lnTo>
                  <a:lnTo>
                    <a:pt x="88" y="42"/>
                  </a:lnTo>
                  <a:lnTo>
                    <a:pt x="94" y="46"/>
                  </a:lnTo>
                  <a:lnTo>
                    <a:pt x="98" y="50"/>
                  </a:lnTo>
                  <a:lnTo>
                    <a:pt x="104" y="52"/>
                  </a:lnTo>
                  <a:lnTo>
                    <a:pt x="102" y="56"/>
                  </a:lnTo>
                  <a:lnTo>
                    <a:pt x="104" y="58"/>
                  </a:lnTo>
                  <a:lnTo>
                    <a:pt x="104" y="62"/>
                  </a:lnTo>
                  <a:lnTo>
                    <a:pt x="108" y="64"/>
                  </a:lnTo>
                  <a:lnTo>
                    <a:pt x="138" y="90"/>
                  </a:lnTo>
                  <a:lnTo>
                    <a:pt x="148" y="102"/>
                  </a:lnTo>
                  <a:lnTo>
                    <a:pt x="156" y="120"/>
                  </a:lnTo>
                  <a:lnTo>
                    <a:pt x="152" y="126"/>
                  </a:lnTo>
                  <a:lnTo>
                    <a:pt x="144" y="118"/>
                  </a:lnTo>
                  <a:lnTo>
                    <a:pt x="138" y="118"/>
                  </a:lnTo>
                  <a:lnTo>
                    <a:pt x="134" y="122"/>
                  </a:lnTo>
                  <a:lnTo>
                    <a:pt x="138" y="132"/>
                  </a:lnTo>
                  <a:lnTo>
                    <a:pt x="130" y="134"/>
                  </a:lnTo>
                  <a:lnTo>
                    <a:pt x="130" y="142"/>
                  </a:lnTo>
                  <a:lnTo>
                    <a:pt x="124" y="146"/>
                  </a:lnTo>
                  <a:lnTo>
                    <a:pt x="118" y="142"/>
                  </a:lnTo>
                  <a:lnTo>
                    <a:pt x="120" y="134"/>
                  </a:lnTo>
                  <a:lnTo>
                    <a:pt x="118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8" y="128"/>
                  </a:lnTo>
                  <a:lnTo>
                    <a:pt x="122" y="128"/>
                  </a:lnTo>
                  <a:lnTo>
                    <a:pt x="122" y="112"/>
                  </a:lnTo>
                  <a:lnTo>
                    <a:pt x="114" y="110"/>
                  </a:lnTo>
                  <a:lnTo>
                    <a:pt x="110" y="106"/>
                  </a:lnTo>
                  <a:lnTo>
                    <a:pt x="88" y="92"/>
                  </a:lnTo>
                  <a:lnTo>
                    <a:pt x="80" y="84"/>
                  </a:lnTo>
                  <a:lnTo>
                    <a:pt x="74" y="7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38" y="3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8" y="16"/>
                  </a:lnTo>
                  <a:lnTo>
                    <a:pt x="24" y="12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4"/>
                  </a:lnTo>
                  <a:lnTo>
                    <a:pt x="76" y="6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221"/>
            <p:cNvSpPr/>
            <p:nvPr/>
          </p:nvSpPr>
          <p:spPr bwMode="gray">
            <a:xfrm>
              <a:off x="1764319" y="2651149"/>
              <a:ext cx="49040" cy="26158"/>
            </a:xfrm>
            <a:custGeom>
              <a:avLst/>
              <a:gdLst>
                <a:gd name="T0" fmla="*/ 6 w 42"/>
                <a:gd name="T1" fmla="*/ 4 h 24"/>
                <a:gd name="T2" fmla="*/ 0 w 42"/>
                <a:gd name="T3" fmla="*/ 6 h 24"/>
                <a:gd name="T4" fmla="*/ 0 w 42"/>
                <a:gd name="T5" fmla="*/ 6 h 24"/>
                <a:gd name="T6" fmla="*/ 0 w 42"/>
                <a:gd name="T7" fmla="*/ 6 h 24"/>
                <a:gd name="T8" fmla="*/ 0 w 42"/>
                <a:gd name="T9" fmla="*/ 8 h 24"/>
                <a:gd name="T10" fmla="*/ 2 w 42"/>
                <a:gd name="T11" fmla="*/ 10 h 24"/>
                <a:gd name="T12" fmla="*/ 22 w 42"/>
                <a:gd name="T13" fmla="*/ 16 h 24"/>
                <a:gd name="T14" fmla="*/ 22 w 42"/>
                <a:gd name="T15" fmla="*/ 16 h 24"/>
                <a:gd name="T16" fmla="*/ 24 w 42"/>
                <a:gd name="T17" fmla="*/ 20 h 24"/>
                <a:gd name="T18" fmla="*/ 26 w 42"/>
                <a:gd name="T19" fmla="*/ 22 h 24"/>
                <a:gd name="T20" fmla="*/ 28 w 42"/>
                <a:gd name="T21" fmla="*/ 24 h 24"/>
                <a:gd name="T22" fmla="*/ 30 w 42"/>
                <a:gd name="T23" fmla="*/ 22 h 24"/>
                <a:gd name="T24" fmla="*/ 34 w 42"/>
                <a:gd name="T25" fmla="*/ 20 h 24"/>
                <a:gd name="T26" fmla="*/ 38 w 42"/>
                <a:gd name="T27" fmla="*/ 18 h 24"/>
                <a:gd name="T28" fmla="*/ 38 w 42"/>
                <a:gd name="T29" fmla="*/ 18 h 24"/>
                <a:gd name="T30" fmla="*/ 38 w 42"/>
                <a:gd name="T31" fmla="*/ 16 h 24"/>
                <a:gd name="T32" fmla="*/ 38 w 42"/>
                <a:gd name="T33" fmla="*/ 14 h 24"/>
                <a:gd name="T34" fmla="*/ 38 w 42"/>
                <a:gd name="T35" fmla="*/ 12 h 24"/>
                <a:gd name="T36" fmla="*/ 36 w 42"/>
                <a:gd name="T37" fmla="*/ 12 h 24"/>
                <a:gd name="T38" fmla="*/ 40 w 42"/>
                <a:gd name="T39" fmla="*/ 4 h 24"/>
                <a:gd name="T40" fmla="*/ 40 w 42"/>
                <a:gd name="T41" fmla="*/ 4 h 24"/>
                <a:gd name="T42" fmla="*/ 42 w 42"/>
                <a:gd name="T43" fmla="*/ 2 h 24"/>
                <a:gd name="T44" fmla="*/ 42 w 42"/>
                <a:gd name="T45" fmla="*/ 2 h 24"/>
                <a:gd name="T46" fmla="*/ 40 w 42"/>
                <a:gd name="T47" fmla="*/ 0 h 24"/>
                <a:gd name="T48" fmla="*/ 38 w 42"/>
                <a:gd name="T49" fmla="*/ 0 h 24"/>
                <a:gd name="T50" fmla="*/ 36 w 42"/>
                <a:gd name="T51" fmla="*/ 0 h 24"/>
                <a:gd name="T52" fmla="*/ 34 w 42"/>
                <a:gd name="T53" fmla="*/ 2 h 24"/>
                <a:gd name="T54" fmla="*/ 32 w 42"/>
                <a:gd name="T55" fmla="*/ 2 h 24"/>
                <a:gd name="T56" fmla="*/ 28 w 42"/>
                <a:gd name="T57" fmla="*/ 4 h 24"/>
                <a:gd name="T58" fmla="*/ 26 w 42"/>
                <a:gd name="T59" fmla="*/ 4 h 24"/>
                <a:gd name="T60" fmla="*/ 22 w 42"/>
                <a:gd name="T61" fmla="*/ 4 h 24"/>
                <a:gd name="T62" fmla="*/ 18 w 42"/>
                <a:gd name="T63" fmla="*/ 4 h 24"/>
                <a:gd name="T64" fmla="*/ 12 w 42"/>
                <a:gd name="T65" fmla="*/ 4 h 24"/>
                <a:gd name="T66" fmla="*/ 8 w 42"/>
                <a:gd name="T67" fmla="*/ 4 h 24"/>
                <a:gd name="T68" fmla="*/ 6 w 42"/>
                <a:gd name="T69" fmla="*/ 4 h 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2"/>
                <a:gd name="T106" fmla="*/ 0 h 24"/>
                <a:gd name="T107" fmla="*/ 42 w 42"/>
                <a:gd name="T108" fmla="*/ 24 h 2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2" h="24">
                  <a:moveTo>
                    <a:pt x="6" y="4"/>
                  </a:move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2" y="16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30" y="22"/>
                  </a:lnTo>
                  <a:lnTo>
                    <a:pt x="34" y="20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222"/>
            <p:cNvSpPr/>
            <p:nvPr/>
          </p:nvSpPr>
          <p:spPr bwMode="gray">
            <a:xfrm>
              <a:off x="1705938" y="2594473"/>
              <a:ext cx="23352" cy="45777"/>
            </a:xfrm>
            <a:custGeom>
              <a:avLst/>
              <a:gdLst>
                <a:gd name="T0" fmla="*/ 14 w 20"/>
                <a:gd name="T1" fmla="*/ 0 h 42"/>
                <a:gd name="T2" fmla="*/ 14 w 20"/>
                <a:gd name="T3" fmla="*/ 2 h 42"/>
                <a:gd name="T4" fmla="*/ 12 w 20"/>
                <a:gd name="T5" fmla="*/ 2 h 42"/>
                <a:gd name="T6" fmla="*/ 10 w 20"/>
                <a:gd name="T7" fmla="*/ 4 h 42"/>
                <a:gd name="T8" fmla="*/ 8 w 20"/>
                <a:gd name="T9" fmla="*/ 6 h 42"/>
                <a:gd name="T10" fmla="*/ 4 w 20"/>
                <a:gd name="T11" fmla="*/ 6 h 42"/>
                <a:gd name="T12" fmla="*/ 2 w 20"/>
                <a:gd name="T13" fmla="*/ 6 h 42"/>
                <a:gd name="T14" fmla="*/ 2 w 20"/>
                <a:gd name="T15" fmla="*/ 4 h 42"/>
                <a:gd name="T16" fmla="*/ 0 w 20"/>
                <a:gd name="T17" fmla="*/ 4 h 42"/>
                <a:gd name="T18" fmla="*/ 0 w 20"/>
                <a:gd name="T19" fmla="*/ 4 h 42"/>
                <a:gd name="T20" fmla="*/ 2 w 20"/>
                <a:gd name="T21" fmla="*/ 8 h 42"/>
                <a:gd name="T22" fmla="*/ 2 w 20"/>
                <a:gd name="T23" fmla="*/ 12 h 42"/>
                <a:gd name="T24" fmla="*/ 2 w 20"/>
                <a:gd name="T25" fmla="*/ 16 h 42"/>
                <a:gd name="T26" fmla="*/ 0 w 20"/>
                <a:gd name="T27" fmla="*/ 20 h 42"/>
                <a:gd name="T28" fmla="*/ 0 w 20"/>
                <a:gd name="T29" fmla="*/ 38 h 42"/>
                <a:gd name="T30" fmla="*/ 0 w 20"/>
                <a:gd name="T31" fmla="*/ 38 h 42"/>
                <a:gd name="T32" fmla="*/ 4 w 20"/>
                <a:gd name="T33" fmla="*/ 40 h 42"/>
                <a:gd name="T34" fmla="*/ 8 w 20"/>
                <a:gd name="T35" fmla="*/ 40 h 42"/>
                <a:gd name="T36" fmla="*/ 12 w 20"/>
                <a:gd name="T37" fmla="*/ 42 h 42"/>
                <a:gd name="T38" fmla="*/ 12 w 20"/>
                <a:gd name="T39" fmla="*/ 38 h 42"/>
                <a:gd name="T40" fmla="*/ 12 w 20"/>
                <a:gd name="T41" fmla="*/ 36 h 42"/>
                <a:gd name="T42" fmla="*/ 14 w 20"/>
                <a:gd name="T43" fmla="*/ 36 h 42"/>
                <a:gd name="T44" fmla="*/ 16 w 20"/>
                <a:gd name="T45" fmla="*/ 34 h 42"/>
                <a:gd name="T46" fmla="*/ 18 w 20"/>
                <a:gd name="T47" fmla="*/ 34 h 42"/>
                <a:gd name="T48" fmla="*/ 18 w 20"/>
                <a:gd name="T49" fmla="*/ 20 h 42"/>
                <a:gd name="T50" fmla="*/ 18 w 20"/>
                <a:gd name="T51" fmla="*/ 18 h 42"/>
                <a:gd name="T52" fmla="*/ 20 w 20"/>
                <a:gd name="T53" fmla="*/ 16 h 42"/>
                <a:gd name="T54" fmla="*/ 20 w 20"/>
                <a:gd name="T55" fmla="*/ 16 h 42"/>
                <a:gd name="T56" fmla="*/ 20 w 20"/>
                <a:gd name="T57" fmla="*/ 14 h 42"/>
                <a:gd name="T58" fmla="*/ 20 w 20"/>
                <a:gd name="T59" fmla="*/ 10 h 42"/>
                <a:gd name="T60" fmla="*/ 20 w 20"/>
                <a:gd name="T61" fmla="*/ 6 h 42"/>
                <a:gd name="T62" fmla="*/ 18 w 20"/>
                <a:gd name="T63" fmla="*/ 4 h 42"/>
                <a:gd name="T64" fmla="*/ 14 w 20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"/>
                <a:gd name="T100" fmla="*/ 0 h 42"/>
                <a:gd name="T101" fmla="*/ 20 w 2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" h="42">
                  <a:moveTo>
                    <a:pt x="14" y="0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223"/>
            <p:cNvSpPr/>
            <p:nvPr/>
          </p:nvSpPr>
          <p:spPr bwMode="gray">
            <a:xfrm>
              <a:off x="1710609" y="2559595"/>
              <a:ext cx="21017" cy="30518"/>
            </a:xfrm>
            <a:custGeom>
              <a:avLst/>
              <a:gdLst>
                <a:gd name="T0" fmla="*/ 8 w 18"/>
                <a:gd name="T1" fmla="*/ 4 h 28"/>
                <a:gd name="T2" fmla="*/ 6 w 18"/>
                <a:gd name="T3" fmla="*/ 4 h 28"/>
                <a:gd name="T4" fmla="*/ 6 w 18"/>
                <a:gd name="T5" fmla="*/ 4 h 28"/>
                <a:gd name="T6" fmla="*/ 4 w 18"/>
                <a:gd name="T7" fmla="*/ 4 h 28"/>
                <a:gd name="T8" fmla="*/ 2 w 18"/>
                <a:gd name="T9" fmla="*/ 6 h 28"/>
                <a:gd name="T10" fmla="*/ 0 w 18"/>
                <a:gd name="T11" fmla="*/ 8 h 28"/>
                <a:gd name="T12" fmla="*/ 2 w 18"/>
                <a:gd name="T13" fmla="*/ 10 h 28"/>
                <a:gd name="T14" fmla="*/ 2 w 18"/>
                <a:gd name="T15" fmla="*/ 12 h 28"/>
                <a:gd name="T16" fmla="*/ 2 w 18"/>
                <a:gd name="T17" fmla="*/ 16 h 28"/>
                <a:gd name="T18" fmla="*/ 4 w 18"/>
                <a:gd name="T19" fmla="*/ 20 h 28"/>
                <a:gd name="T20" fmla="*/ 6 w 18"/>
                <a:gd name="T21" fmla="*/ 22 h 28"/>
                <a:gd name="T22" fmla="*/ 12 w 18"/>
                <a:gd name="T23" fmla="*/ 28 h 28"/>
                <a:gd name="T24" fmla="*/ 12 w 18"/>
                <a:gd name="T25" fmla="*/ 28 h 28"/>
                <a:gd name="T26" fmla="*/ 14 w 18"/>
                <a:gd name="T27" fmla="*/ 24 h 28"/>
                <a:gd name="T28" fmla="*/ 14 w 18"/>
                <a:gd name="T29" fmla="*/ 22 h 28"/>
                <a:gd name="T30" fmla="*/ 16 w 18"/>
                <a:gd name="T31" fmla="*/ 18 h 28"/>
                <a:gd name="T32" fmla="*/ 18 w 18"/>
                <a:gd name="T33" fmla="*/ 18 h 28"/>
                <a:gd name="T34" fmla="*/ 18 w 18"/>
                <a:gd name="T35" fmla="*/ 16 h 28"/>
                <a:gd name="T36" fmla="*/ 18 w 18"/>
                <a:gd name="T37" fmla="*/ 14 h 28"/>
                <a:gd name="T38" fmla="*/ 16 w 18"/>
                <a:gd name="T39" fmla="*/ 10 h 28"/>
                <a:gd name="T40" fmla="*/ 16 w 18"/>
                <a:gd name="T41" fmla="*/ 6 h 28"/>
                <a:gd name="T42" fmla="*/ 14 w 18"/>
                <a:gd name="T43" fmla="*/ 4 h 28"/>
                <a:gd name="T44" fmla="*/ 10 w 18"/>
                <a:gd name="T45" fmla="*/ 0 h 28"/>
                <a:gd name="T46" fmla="*/ 8 w 18"/>
                <a:gd name="T47" fmla="*/ 4 h 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8"/>
                <a:gd name="T73" fmla="*/ 0 h 28"/>
                <a:gd name="T74" fmla="*/ 18 w 18"/>
                <a:gd name="T75" fmla="*/ 28 h 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8" h="28">
                  <a:moveTo>
                    <a:pt x="8" y="4"/>
                  </a:move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12" y="28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8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224"/>
            <p:cNvSpPr/>
            <p:nvPr/>
          </p:nvSpPr>
          <p:spPr bwMode="gray">
            <a:xfrm>
              <a:off x="1722285" y="2441884"/>
              <a:ext cx="119097" cy="65395"/>
            </a:xfrm>
            <a:custGeom>
              <a:avLst/>
              <a:gdLst>
                <a:gd name="T0" fmla="*/ 34 w 102"/>
                <a:gd name="T1" fmla="*/ 58 h 60"/>
                <a:gd name="T2" fmla="*/ 32 w 102"/>
                <a:gd name="T3" fmla="*/ 56 h 60"/>
                <a:gd name="T4" fmla="*/ 28 w 102"/>
                <a:gd name="T5" fmla="*/ 56 h 60"/>
                <a:gd name="T6" fmla="*/ 20 w 102"/>
                <a:gd name="T7" fmla="*/ 56 h 60"/>
                <a:gd name="T8" fmla="*/ 16 w 102"/>
                <a:gd name="T9" fmla="*/ 56 h 60"/>
                <a:gd name="T10" fmla="*/ 12 w 102"/>
                <a:gd name="T11" fmla="*/ 58 h 60"/>
                <a:gd name="T12" fmla="*/ 10 w 102"/>
                <a:gd name="T13" fmla="*/ 60 h 60"/>
                <a:gd name="T14" fmla="*/ 10 w 102"/>
                <a:gd name="T15" fmla="*/ 56 h 60"/>
                <a:gd name="T16" fmla="*/ 8 w 102"/>
                <a:gd name="T17" fmla="*/ 56 h 60"/>
                <a:gd name="T18" fmla="*/ 8 w 102"/>
                <a:gd name="T19" fmla="*/ 52 h 60"/>
                <a:gd name="T20" fmla="*/ 8 w 102"/>
                <a:gd name="T21" fmla="*/ 38 h 60"/>
                <a:gd name="T22" fmla="*/ 28 w 102"/>
                <a:gd name="T23" fmla="*/ 34 h 60"/>
                <a:gd name="T24" fmla="*/ 28 w 102"/>
                <a:gd name="T25" fmla="*/ 26 h 60"/>
                <a:gd name="T26" fmla="*/ 38 w 102"/>
                <a:gd name="T27" fmla="*/ 12 h 60"/>
                <a:gd name="T28" fmla="*/ 50 w 102"/>
                <a:gd name="T29" fmla="*/ 4 h 60"/>
                <a:gd name="T30" fmla="*/ 52 w 102"/>
                <a:gd name="T31" fmla="*/ 0 h 60"/>
                <a:gd name="T32" fmla="*/ 54 w 102"/>
                <a:gd name="T33" fmla="*/ 0 h 60"/>
                <a:gd name="T34" fmla="*/ 58 w 102"/>
                <a:gd name="T35" fmla="*/ 4 h 60"/>
                <a:gd name="T36" fmla="*/ 60 w 102"/>
                <a:gd name="T37" fmla="*/ 4 h 60"/>
                <a:gd name="T38" fmla="*/ 68 w 102"/>
                <a:gd name="T39" fmla="*/ 4 h 60"/>
                <a:gd name="T40" fmla="*/ 72 w 102"/>
                <a:gd name="T41" fmla="*/ 0 h 60"/>
                <a:gd name="T42" fmla="*/ 80 w 102"/>
                <a:gd name="T43" fmla="*/ 2 h 60"/>
                <a:gd name="T44" fmla="*/ 80 w 102"/>
                <a:gd name="T45" fmla="*/ 4 h 60"/>
                <a:gd name="T46" fmla="*/ 86 w 102"/>
                <a:gd name="T47" fmla="*/ 8 h 60"/>
                <a:gd name="T48" fmla="*/ 92 w 102"/>
                <a:gd name="T49" fmla="*/ 8 h 60"/>
                <a:gd name="T50" fmla="*/ 96 w 102"/>
                <a:gd name="T51" fmla="*/ 8 h 60"/>
                <a:gd name="T52" fmla="*/ 102 w 102"/>
                <a:gd name="T53" fmla="*/ 18 h 60"/>
                <a:gd name="T54" fmla="*/ 98 w 102"/>
                <a:gd name="T55" fmla="*/ 20 h 60"/>
                <a:gd name="T56" fmla="*/ 96 w 102"/>
                <a:gd name="T57" fmla="*/ 28 h 60"/>
                <a:gd name="T58" fmla="*/ 96 w 102"/>
                <a:gd name="T59" fmla="*/ 34 h 60"/>
                <a:gd name="T60" fmla="*/ 92 w 102"/>
                <a:gd name="T61" fmla="*/ 38 h 60"/>
                <a:gd name="T62" fmla="*/ 92 w 102"/>
                <a:gd name="T63" fmla="*/ 44 h 60"/>
                <a:gd name="T64" fmla="*/ 44 w 102"/>
                <a:gd name="T65" fmla="*/ 56 h 60"/>
                <a:gd name="T66" fmla="*/ 36 w 102"/>
                <a:gd name="T67" fmla="*/ 60 h 6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2"/>
                <a:gd name="T103" fmla="*/ 0 h 60"/>
                <a:gd name="T104" fmla="*/ 102 w 102"/>
                <a:gd name="T105" fmla="*/ 60 h 6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2" h="60">
                  <a:moveTo>
                    <a:pt x="36" y="60"/>
                  </a:moveTo>
                  <a:lnTo>
                    <a:pt x="34" y="58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8" y="38"/>
                  </a:lnTo>
                  <a:lnTo>
                    <a:pt x="20" y="30"/>
                  </a:lnTo>
                  <a:lnTo>
                    <a:pt x="28" y="34"/>
                  </a:lnTo>
                  <a:lnTo>
                    <a:pt x="30" y="30"/>
                  </a:lnTo>
                  <a:lnTo>
                    <a:pt x="28" y="26"/>
                  </a:lnTo>
                  <a:lnTo>
                    <a:pt x="28" y="16"/>
                  </a:lnTo>
                  <a:lnTo>
                    <a:pt x="38" y="12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6" y="24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68" y="4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6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225"/>
            <p:cNvSpPr/>
            <p:nvPr/>
          </p:nvSpPr>
          <p:spPr bwMode="gray">
            <a:xfrm>
              <a:off x="1670910" y="2483301"/>
              <a:ext cx="63051" cy="45777"/>
            </a:xfrm>
            <a:custGeom>
              <a:avLst/>
              <a:gdLst>
                <a:gd name="T0" fmla="*/ 30 w 54"/>
                <a:gd name="T1" fmla="*/ 6 h 42"/>
                <a:gd name="T2" fmla="*/ 20 w 54"/>
                <a:gd name="T3" fmla="*/ 8 h 42"/>
                <a:gd name="T4" fmla="*/ 8 w 54"/>
                <a:gd name="T5" fmla="*/ 16 h 42"/>
                <a:gd name="T6" fmla="*/ 0 w 54"/>
                <a:gd name="T7" fmla="*/ 30 h 42"/>
                <a:gd name="T8" fmla="*/ 2 w 54"/>
                <a:gd name="T9" fmla="*/ 30 h 42"/>
                <a:gd name="T10" fmla="*/ 2 w 54"/>
                <a:gd name="T11" fmla="*/ 28 h 42"/>
                <a:gd name="T12" fmla="*/ 4 w 54"/>
                <a:gd name="T13" fmla="*/ 28 h 42"/>
                <a:gd name="T14" fmla="*/ 6 w 54"/>
                <a:gd name="T15" fmla="*/ 28 h 42"/>
                <a:gd name="T16" fmla="*/ 6 w 54"/>
                <a:gd name="T17" fmla="*/ 28 h 42"/>
                <a:gd name="T18" fmla="*/ 8 w 54"/>
                <a:gd name="T19" fmla="*/ 30 h 42"/>
                <a:gd name="T20" fmla="*/ 8 w 54"/>
                <a:gd name="T21" fmla="*/ 34 h 42"/>
                <a:gd name="T22" fmla="*/ 6 w 54"/>
                <a:gd name="T23" fmla="*/ 40 h 42"/>
                <a:gd name="T24" fmla="*/ 8 w 54"/>
                <a:gd name="T25" fmla="*/ 40 h 42"/>
                <a:gd name="T26" fmla="*/ 12 w 54"/>
                <a:gd name="T27" fmla="*/ 40 h 42"/>
                <a:gd name="T28" fmla="*/ 16 w 54"/>
                <a:gd name="T29" fmla="*/ 40 h 42"/>
                <a:gd name="T30" fmla="*/ 20 w 54"/>
                <a:gd name="T31" fmla="*/ 42 h 42"/>
                <a:gd name="T32" fmla="*/ 22 w 54"/>
                <a:gd name="T33" fmla="*/ 42 h 42"/>
                <a:gd name="T34" fmla="*/ 34 w 54"/>
                <a:gd name="T35" fmla="*/ 34 h 42"/>
                <a:gd name="T36" fmla="*/ 30 w 54"/>
                <a:gd name="T37" fmla="*/ 30 h 42"/>
                <a:gd name="T38" fmla="*/ 36 w 54"/>
                <a:gd name="T39" fmla="*/ 28 h 42"/>
                <a:gd name="T40" fmla="*/ 36 w 54"/>
                <a:gd name="T41" fmla="*/ 28 h 42"/>
                <a:gd name="T42" fmla="*/ 36 w 54"/>
                <a:gd name="T43" fmla="*/ 30 h 42"/>
                <a:gd name="T44" fmla="*/ 36 w 54"/>
                <a:gd name="T45" fmla="*/ 32 h 42"/>
                <a:gd name="T46" fmla="*/ 36 w 54"/>
                <a:gd name="T47" fmla="*/ 32 h 42"/>
                <a:gd name="T48" fmla="*/ 38 w 54"/>
                <a:gd name="T49" fmla="*/ 34 h 42"/>
                <a:gd name="T50" fmla="*/ 40 w 54"/>
                <a:gd name="T51" fmla="*/ 32 h 42"/>
                <a:gd name="T52" fmla="*/ 42 w 54"/>
                <a:gd name="T53" fmla="*/ 32 h 42"/>
                <a:gd name="T54" fmla="*/ 44 w 54"/>
                <a:gd name="T55" fmla="*/ 32 h 42"/>
                <a:gd name="T56" fmla="*/ 46 w 54"/>
                <a:gd name="T57" fmla="*/ 30 h 42"/>
                <a:gd name="T58" fmla="*/ 48 w 54"/>
                <a:gd name="T59" fmla="*/ 28 h 42"/>
                <a:gd name="T60" fmla="*/ 52 w 54"/>
                <a:gd name="T61" fmla="*/ 24 h 42"/>
                <a:gd name="T62" fmla="*/ 50 w 54"/>
                <a:gd name="T63" fmla="*/ 26 h 42"/>
                <a:gd name="T64" fmla="*/ 50 w 54"/>
                <a:gd name="T65" fmla="*/ 26 h 42"/>
                <a:gd name="T66" fmla="*/ 50 w 54"/>
                <a:gd name="T67" fmla="*/ 28 h 42"/>
                <a:gd name="T68" fmla="*/ 52 w 54"/>
                <a:gd name="T69" fmla="*/ 30 h 42"/>
                <a:gd name="T70" fmla="*/ 52 w 54"/>
                <a:gd name="T71" fmla="*/ 30 h 42"/>
                <a:gd name="T72" fmla="*/ 54 w 54"/>
                <a:gd name="T73" fmla="*/ 30 h 42"/>
                <a:gd name="T74" fmla="*/ 54 w 54"/>
                <a:gd name="T75" fmla="*/ 26 h 42"/>
                <a:gd name="T76" fmla="*/ 54 w 54"/>
                <a:gd name="T77" fmla="*/ 26 h 42"/>
                <a:gd name="T78" fmla="*/ 54 w 54"/>
                <a:gd name="T79" fmla="*/ 24 h 42"/>
                <a:gd name="T80" fmla="*/ 52 w 54"/>
                <a:gd name="T81" fmla="*/ 24 h 42"/>
                <a:gd name="T82" fmla="*/ 54 w 54"/>
                <a:gd name="T83" fmla="*/ 22 h 42"/>
                <a:gd name="T84" fmla="*/ 54 w 54"/>
                <a:gd name="T85" fmla="*/ 22 h 42"/>
                <a:gd name="T86" fmla="*/ 54 w 54"/>
                <a:gd name="T87" fmla="*/ 20 h 42"/>
                <a:gd name="T88" fmla="*/ 54 w 54"/>
                <a:gd name="T89" fmla="*/ 20 h 42"/>
                <a:gd name="T90" fmla="*/ 54 w 54"/>
                <a:gd name="T91" fmla="*/ 18 h 42"/>
                <a:gd name="T92" fmla="*/ 52 w 54"/>
                <a:gd name="T93" fmla="*/ 18 h 42"/>
                <a:gd name="T94" fmla="*/ 50 w 54"/>
                <a:gd name="T95" fmla="*/ 18 h 42"/>
                <a:gd name="T96" fmla="*/ 50 w 54"/>
                <a:gd name="T97" fmla="*/ 18 h 42"/>
                <a:gd name="T98" fmla="*/ 50 w 54"/>
                <a:gd name="T99" fmla="*/ 18 h 42"/>
                <a:gd name="T100" fmla="*/ 50 w 54"/>
                <a:gd name="T101" fmla="*/ 18 h 42"/>
                <a:gd name="T102" fmla="*/ 52 w 54"/>
                <a:gd name="T103" fmla="*/ 14 h 42"/>
                <a:gd name="T104" fmla="*/ 44 w 54"/>
                <a:gd name="T105" fmla="*/ 0 h 42"/>
                <a:gd name="T106" fmla="*/ 38 w 54"/>
                <a:gd name="T107" fmla="*/ 4 h 42"/>
                <a:gd name="T108" fmla="*/ 30 w 54"/>
                <a:gd name="T109" fmla="*/ 6 h 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4"/>
                <a:gd name="T166" fmla="*/ 0 h 42"/>
                <a:gd name="T167" fmla="*/ 54 w 54"/>
                <a:gd name="T168" fmla="*/ 42 h 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4" h="42">
                  <a:moveTo>
                    <a:pt x="30" y="6"/>
                  </a:moveTo>
                  <a:lnTo>
                    <a:pt x="20" y="8"/>
                  </a:lnTo>
                  <a:lnTo>
                    <a:pt x="8" y="16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34" y="34"/>
                  </a:lnTo>
                  <a:lnTo>
                    <a:pt x="30" y="30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0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8" y="4"/>
                  </a:lnTo>
                  <a:lnTo>
                    <a:pt x="30" y="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226"/>
            <p:cNvSpPr/>
            <p:nvPr/>
          </p:nvSpPr>
          <p:spPr bwMode="gray">
            <a:xfrm>
              <a:off x="1516784" y="2393927"/>
              <a:ext cx="184484" cy="198366"/>
            </a:xfrm>
            <a:custGeom>
              <a:avLst/>
              <a:gdLst>
                <a:gd name="T0" fmla="*/ 138 w 158"/>
                <a:gd name="T1" fmla="*/ 120 h 182"/>
                <a:gd name="T2" fmla="*/ 140 w 158"/>
                <a:gd name="T3" fmla="*/ 130 h 182"/>
                <a:gd name="T4" fmla="*/ 150 w 158"/>
                <a:gd name="T5" fmla="*/ 144 h 182"/>
                <a:gd name="T6" fmla="*/ 138 w 158"/>
                <a:gd name="T7" fmla="*/ 156 h 182"/>
                <a:gd name="T8" fmla="*/ 122 w 158"/>
                <a:gd name="T9" fmla="*/ 156 h 182"/>
                <a:gd name="T10" fmla="*/ 102 w 158"/>
                <a:gd name="T11" fmla="*/ 158 h 182"/>
                <a:gd name="T12" fmla="*/ 100 w 158"/>
                <a:gd name="T13" fmla="*/ 170 h 182"/>
                <a:gd name="T14" fmla="*/ 90 w 158"/>
                <a:gd name="T15" fmla="*/ 180 h 182"/>
                <a:gd name="T16" fmla="*/ 64 w 158"/>
                <a:gd name="T17" fmla="*/ 164 h 182"/>
                <a:gd name="T18" fmla="*/ 58 w 158"/>
                <a:gd name="T19" fmla="*/ 160 h 182"/>
                <a:gd name="T20" fmla="*/ 52 w 158"/>
                <a:gd name="T21" fmla="*/ 158 h 182"/>
                <a:gd name="T22" fmla="*/ 44 w 158"/>
                <a:gd name="T23" fmla="*/ 152 h 182"/>
                <a:gd name="T24" fmla="*/ 40 w 158"/>
                <a:gd name="T25" fmla="*/ 148 h 182"/>
                <a:gd name="T26" fmla="*/ 36 w 158"/>
                <a:gd name="T27" fmla="*/ 144 h 182"/>
                <a:gd name="T28" fmla="*/ 40 w 158"/>
                <a:gd name="T29" fmla="*/ 94 h 182"/>
                <a:gd name="T30" fmla="*/ 38 w 158"/>
                <a:gd name="T31" fmla="*/ 86 h 182"/>
                <a:gd name="T32" fmla="*/ 32 w 158"/>
                <a:gd name="T33" fmla="*/ 78 h 182"/>
                <a:gd name="T34" fmla="*/ 2 w 158"/>
                <a:gd name="T35" fmla="*/ 60 h 182"/>
                <a:gd name="T36" fmla="*/ 0 w 158"/>
                <a:gd name="T37" fmla="*/ 56 h 182"/>
                <a:gd name="T38" fmla="*/ 4 w 158"/>
                <a:gd name="T39" fmla="*/ 48 h 182"/>
                <a:gd name="T40" fmla="*/ 22 w 158"/>
                <a:gd name="T41" fmla="*/ 36 h 182"/>
                <a:gd name="T42" fmla="*/ 30 w 158"/>
                <a:gd name="T43" fmla="*/ 36 h 182"/>
                <a:gd name="T44" fmla="*/ 44 w 158"/>
                <a:gd name="T45" fmla="*/ 32 h 182"/>
                <a:gd name="T46" fmla="*/ 54 w 158"/>
                <a:gd name="T47" fmla="*/ 28 h 182"/>
                <a:gd name="T48" fmla="*/ 70 w 158"/>
                <a:gd name="T49" fmla="*/ 16 h 182"/>
                <a:gd name="T50" fmla="*/ 80 w 158"/>
                <a:gd name="T51" fmla="*/ 12 h 182"/>
                <a:gd name="T52" fmla="*/ 92 w 158"/>
                <a:gd name="T53" fmla="*/ 4 h 182"/>
                <a:gd name="T54" fmla="*/ 98 w 158"/>
                <a:gd name="T55" fmla="*/ 4 h 182"/>
                <a:gd name="T56" fmla="*/ 106 w 158"/>
                <a:gd name="T57" fmla="*/ 14 h 182"/>
                <a:gd name="T58" fmla="*/ 110 w 158"/>
                <a:gd name="T59" fmla="*/ 18 h 182"/>
                <a:gd name="T60" fmla="*/ 110 w 158"/>
                <a:gd name="T61" fmla="*/ 26 h 182"/>
                <a:gd name="T62" fmla="*/ 118 w 158"/>
                <a:gd name="T63" fmla="*/ 32 h 182"/>
                <a:gd name="T64" fmla="*/ 122 w 158"/>
                <a:gd name="T65" fmla="*/ 40 h 182"/>
                <a:gd name="T66" fmla="*/ 126 w 158"/>
                <a:gd name="T67" fmla="*/ 46 h 182"/>
                <a:gd name="T68" fmla="*/ 134 w 158"/>
                <a:gd name="T69" fmla="*/ 52 h 182"/>
                <a:gd name="T70" fmla="*/ 142 w 158"/>
                <a:gd name="T71" fmla="*/ 56 h 182"/>
                <a:gd name="T72" fmla="*/ 156 w 158"/>
                <a:gd name="T73" fmla="*/ 62 h 182"/>
                <a:gd name="T74" fmla="*/ 158 w 158"/>
                <a:gd name="T75" fmla="*/ 64 h 182"/>
                <a:gd name="T76" fmla="*/ 154 w 158"/>
                <a:gd name="T77" fmla="*/ 78 h 182"/>
                <a:gd name="T78" fmla="*/ 140 w 158"/>
                <a:gd name="T79" fmla="*/ 100 h 182"/>
                <a:gd name="T80" fmla="*/ 134 w 158"/>
                <a:gd name="T81" fmla="*/ 112 h 182"/>
                <a:gd name="T82" fmla="*/ 138 w 158"/>
                <a:gd name="T83" fmla="*/ 110 h 18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8"/>
                <a:gd name="T127" fmla="*/ 0 h 182"/>
                <a:gd name="T128" fmla="*/ 158 w 158"/>
                <a:gd name="T129" fmla="*/ 182 h 18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8" h="182">
                  <a:moveTo>
                    <a:pt x="140" y="116"/>
                  </a:moveTo>
                  <a:lnTo>
                    <a:pt x="138" y="118"/>
                  </a:lnTo>
                  <a:lnTo>
                    <a:pt x="138" y="120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0" y="130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50" y="144"/>
                  </a:lnTo>
                  <a:lnTo>
                    <a:pt x="150" y="150"/>
                  </a:lnTo>
                  <a:lnTo>
                    <a:pt x="140" y="156"/>
                  </a:lnTo>
                  <a:lnTo>
                    <a:pt x="138" y="156"/>
                  </a:lnTo>
                  <a:lnTo>
                    <a:pt x="134" y="156"/>
                  </a:lnTo>
                  <a:lnTo>
                    <a:pt x="128" y="156"/>
                  </a:lnTo>
                  <a:lnTo>
                    <a:pt x="122" y="156"/>
                  </a:lnTo>
                  <a:lnTo>
                    <a:pt x="114" y="154"/>
                  </a:lnTo>
                  <a:lnTo>
                    <a:pt x="110" y="154"/>
                  </a:lnTo>
                  <a:lnTo>
                    <a:pt x="102" y="158"/>
                  </a:lnTo>
                  <a:lnTo>
                    <a:pt x="100" y="166"/>
                  </a:lnTo>
                  <a:lnTo>
                    <a:pt x="100" y="168"/>
                  </a:lnTo>
                  <a:lnTo>
                    <a:pt x="100" y="170"/>
                  </a:lnTo>
                  <a:lnTo>
                    <a:pt x="102" y="174"/>
                  </a:lnTo>
                  <a:lnTo>
                    <a:pt x="96" y="182"/>
                  </a:lnTo>
                  <a:lnTo>
                    <a:pt x="90" y="180"/>
                  </a:lnTo>
                  <a:lnTo>
                    <a:pt x="72" y="174"/>
                  </a:lnTo>
                  <a:lnTo>
                    <a:pt x="64" y="164"/>
                  </a:lnTo>
                  <a:lnTo>
                    <a:pt x="64" y="166"/>
                  </a:lnTo>
                  <a:lnTo>
                    <a:pt x="60" y="162"/>
                  </a:lnTo>
                  <a:lnTo>
                    <a:pt x="58" y="160"/>
                  </a:lnTo>
                  <a:lnTo>
                    <a:pt x="54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6" y="154"/>
                  </a:lnTo>
                  <a:lnTo>
                    <a:pt x="44" y="152"/>
                  </a:lnTo>
                  <a:lnTo>
                    <a:pt x="42" y="15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40" y="140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4" y="80"/>
                  </a:lnTo>
                  <a:lnTo>
                    <a:pt x="32" y="78"/>
                  </a:lnTo>
                  <a:lnTo>
                    <a:pt x="22" y="72"/>
                  </a:lnTo>
                  <a:lnTo>
                    <a:pt x="22" y="68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14" y="50"/>
                  </a:lnTo>
                  <a:lnTo>
                    <a:pt x="14" y="38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4" y="8"/>
                  </a:lnTo>
                  <a:lnTo>
                    <a:pt x="88" y="6"/>
                  </a:lnTo>
                  <a:lnTo>
                    <a:pt x="92" y="4"/>
                  </a:lnTo>
                  <a:lnTo>
                    <a:pt x="94" y="0"/>
                  </a:lnTo>
                  <a:lnTo>
                    <a:pt x="96" y="2"/>
                  </a:lnTo>
                  <a:lnTo>
                    <a:pt x="98" y="4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8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4" y="32"/>
                  </a:lnTo>
                  <a:lnTo>
                    <a:pt x="118" y="32"/>
                  </a:lnTo>
                  <a:lnTo>
                    <a:pt x="120" y="34"/>
                  </a:lnTo>
                  <a:lnTo>
                    <a:pt x="122" y="38"/>
                  </a:lnTo>
                  <a:lnTo>
                    <a:pt x="122" y="40"/>
                  </a:lnTo>
                  <a:lnTo>
                    <a:pt x="124" y="44"/>
                  </a:lnTo>
                  <a:lnTo>
                    <a:pt x="126" y="46"/>
                  </a:lnTo>
                  <a:lnTo>
                    <a:pt x="128" y="50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6" y="54"/>
                  </a:lnTo>
                  <a:lnTo>
                    <a:pt x="138" y="54"/>
                  </a:lnTo>
                  <a:lnTo>
                    <a:pt x="142" y="56"/>
                  </a:lnTo>
                  <a:lnTo>
                    <a:pt x="146" y="58"/>
                  </a:lnTo>
                  <a:lnTo>
                    <a:pt x="152" y="60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56" y="68"/>
                  </a:lnTo>
                  <a:lnTo>
                    <a:pt x="156" y="72"/>
                  </a:lnTo>
                  <a:lnTo>
                    <a:pt x="154" y="78"/>
                  </a:lnTo>
                  <a:lnTo>
                    <a:pt x="152" y="90"/>
                  </a:lnTo>
                  <a:lnTo>
                    <a:pt x="140" y="100"/>
                  </a:lnTo>
                  <a:lnTo>
                    <a:pt x="132" y="112"/>
                  </a:lnTo>
                  <a:lnTo>
                    <a:pt x="134" y="112"/>
                  </a:lnTo>
                  <a:lnTo>
                    <a:pt x="136" y="110"/>
                  </a:lnTo>
                  <a:lnTo>
                    <a:pt x="138" y="110"/>
                  </a:lnTo>
                  <a:lnTo>
                    <a:pt x="140" y="112"/>
                  </a:lnTo>
                  <a:lnTo>
                    <a:pt x="140" y="11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227"/>
            <p:cNvSpPr/>
            <p:nvPr/>
          </p:nvSpPr>
          <p:spPr bwMode="gray">
            <a:xfrm>
              <a:off x="1442056" y="2574854"/>
              <a:ext cx="46705" cy="98093"/>
            </a:xfrm>
            <a:custGeom>
              <a:avLst/>
              <a:gdLst>
                <a:gd name="T0" fmla="*/ 6 w 40"/>
                <a:gd name="T1" fmla="*/ 0 h 90"/>
                <a:gd name="T2" fmla="*/ 6 w 40"/>
                <a:gd name="T3" fmla="*/ 32 h 90"/>
                <a:gd name="T4" fmla="*/ 4 w 40"/>
                <a:gd name="T5" fmla="*/ 40 h 90"/>
                <a:gd name="T6" fmla="*/ 4 w 40"/>
                <a:gd name="T7" fmla="*/ 46 h 90"/>
                <a:gd name="T8" fmla="*/ 2 w 40"/>
                <a:gd name="T9" fmla="*/ 52 h 90"/>
                <a:gd name="T10" fmla="*/ 0 w 40"/>
                <a:gd name="T11" fmla="*/ 54 h 90"/>
                <a:gd name="T12" fmla="*/ 0 w 40"/>
                <a:gd name="T13" fmla="*/ 56 h 90"/>
                <a:gd name="T14" fmla="*/ 0 w 40"/>
                <a:gd name="T15" fmla="*/ 60 h 90"/>
                <a:gd name="T16" fmla="*/ 0 w 40"/>
                <a:gd name="T17" fmla="*/ 64 h 90"/>
                <a:gd name="T18" fmla="*/ 2 w 40"/>
                <a:gd name="T19" fmla="*/ 66 h 90"/>
                <a:gd name="T20" fmla="*/ 4 w 40"/>
                <a:gd name="T21" fmla="*/ 68 h 90"/>
                <a:gd name="T22" fmla="*/ 4 w 40"/>
                <a:gd name="T23" fmla="*/ 68 h 90"/>
                <a:gd name="T24" fmla="*/ 4 w 40"/>
                <a:gd name="T25" fmla="*/ 84 h 90"/>
                <a:gd name="T26" fmla="*/ 10 w 40"/>
                <a:gd name="T27" fmla="*/ 88 h 90"/>
                <a:gd name="T28" fmla="*/ 12 w 40"/>
                <a:gd name="T29" fmla="*/ 88 h 90"/>
                <a:gd name="T30" fmla="*/ 14 w 40"/>
                <a:gd name="T31" fmla="*/ 86 h 90"/>
                <a:gd name="T32" fmla="*/ 14 w 40"/>
                <a:gd name="T33" fmla="*/ 86 h 90"/>
                <a:gd name="T34" fmla="*/ 16 w 40"/>
                <a:gd name="T35" fmla="*/ 86 h 90"/>
                <a:gd name="T36" fmla="*/ 16 w 40"/>
                <a:gd name="T37" fmla="*/ 88 h 90"/>
                <a:gd name="T38" fmla="*/ 18 w 40"/>
                <a:gd name="T39" fmla="*/ 90 h 90"/>
                <a:gd name="T40" fmla="*/ 18 w 40"/>
                <a:gd name="T41" fmla="*/ 88 h 90"/>
                <a:gd name="T42" fmla="*/ 18 w 40"/>
                <a:gd name="T43" fmla="*/ 86 h 90"/>
                <a:gd name="T44" fmla="*/ 20 w 40"/>
                <a:gd name="T45" fmla="*/ 82 h 90"/>
                <a:gd name="T46" fmla="*/ 22 w 40"/>
                <a:gd name="T47" fmla="*/ 78 h 90"/>
                <a:gd name="T48" fmla="*/ 24 w 40"/>
                <a:gd name="T49" fmla="*/ 74 h 90"/>
                <a:gd name="T50" fmla="*/ 28 w 40"/>
                <a:gd name="T51" fmla="*/ 74 h 90"/>
                <a:gd name="T52" fmla="*/ 32 w 40"/>
                <a:gd name="T53" fmla="*/ 70 h 90"/>
                <a:gd name="T54" fmla="*/ 26 w 40"/>
                <a:gd name="T55" fmla="*/ 64 h 90"/>
                <a:gd name="T56" fmla="*/ 30 w 40"/>
                <a:gd name="T57" fmla="*/ 60 h 90"/>
                <a:gd name="T58" fmla="*/ 32 w 40"/>
                <a:gd name="T59" fmla="*/ 52 h 90"/>
                <a:gd name="T60" fmla="*/ 32 w 40"/>
                <a:gd name="T61" fmla="*/ 42 h 90"/>
                <a:gd name="T62" fmla="*/ 28 w 40"/>
                <a:gd name="T63" fmla="*/ 32 h 90"/>
                <a:gd name="T64" fmla="*/ 32 w 40"/>
                <a:gd name="T65" fmla="*/ 22 h 90"/>
                <a:gd name="T66" fmla="*/ 34 w 40"/>
                <a:gd name="T67" fmla="*/ 14 h 90"/>
                <a:gd name="T68" fmla="*/ 34 w 40"/>
                <a:gd name="T69" fmla="*/ 14 h 90"/>
                <a:gd name="T70" fmla="*/ 36 w 40"/>
                <a:gd name="T71" fmla="*/ 12 h 90"/>
                <a:gd name="T72" fmla="*/ 38 w 40"/>
                <a:gd name="T73" fmla="*/ 10 h 90"/>
                <a:gd name="T74" fmla="*/ 40 w 40"/>
                <a:gd name="T75" fmla="*/ 8 h 90"/>
                <a:gd name="T76" fmla="*/ 40 w 40"/>
                <a:gd name="T77" fmla="*/ 6 h 90"/>
                <a:gd name="T78" fmla="*/ 40 w 40"/>
                <a:gd name="T79" fmla="*/ 4 h 90"/>
                <a:gd name="T80" fmla="*/ 34 w 40"/>
                <a:gd name="T81" fmla="*/ 2 h 90"/>
                <a:gd name="T82" fmla="*/ 30 w 40"/>
                <a:gd name="T83" fmla="*/ 0 h 90"/>
                <a:gd name="T84" fmla="*/ 28 w 40"/>
                <a:gd name="T85" fmla="*/ 0 h 90"/>
                <a:gd name="T86" fmla="*/ 12 w 40"/>
                <a:gd name="T87" fmla="*/ 2 h 90"/>
                <a:gd name="T88" fmla="*/ 6 w 40"/>
                <a:gd name="T89" fmla="*/ 0 h 9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"/>
                <a:gd name="T136" fmla="*/ 0 h 90"/>
                <a:gd name="T137" fmla="*/ 40 w 40"/>
                <a:gd name="T138" fmla="*/ 90 h 9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" h="90">
                  <a:moveTo>
                    <a:pt x="6" y="0"/>
                  </a:moveTo>
                  <a:lnTo>
                    <a:pt x="6" y="32"/>
                  </a:lnTo>
                  <a:lnTo>
                    <a:pt x="4" y="40"/>
                  </a:lnTo>
                  <a:lnTo>
                    <a:pt x="4" y="46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20" y="82"/>
                  </a:lnTo>
                  <a:lnTo>
                    <a:pt x="22" y="78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32" y="70"/>
                  </a:lnTo>
                  <a:lnTo>
                    <a:pt x="26" y="64"/>
                  </a:lnTo>
                  <a:lnTo>
                    <a:pt x="30" y="60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28" y="32"/>
                  </a:lnTo>
                  <a:lnTo>
                    <a:pt x="32" y="22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228"/>
            <p:cNvSpPr/>
            <p:nvPr/>
          </p:nvSpPr>
          <p:spPr bwMode="gray">
            <a:xfrm>
              <a:off x="1663904" y="2298014"/>
              <a:ext cx="121432" cy="194006"/>
            </a:xfrm>
            <a:custGeom>
              <a:avLst/>
              <a:gdLst>
                <a:gd name="T0" fmla="*/ 28 w 104"/>
                <a:gd name="T1" fmla="*/ 148 h 178"/>
                <a:gd name="T2" fmla="*/ 16 w 104"/>
                <a:gd name="T3" fmla="*/ 144 h 178"/>
                <a:gd name="T4" fmla="*/ 6 w 104"/>
                <a:gd name="T5" fmla="*/ 116 h 178"/>
                <a:gd name="T6" fmla="*/ 6 w 104"/>
                <a:gd name="T7" fmla="*/ 112 h 178"/>
                <a:gd name="T8" fmla="*/ 2 w 104"/>
                <a:gd name="T9" fmla="*/ 106 h 178"/>
                <a:gd name="T10" fmla="*/ 10 w 104"/>
                <a:gd name="T11" fmla="*/ 88 h 178"/>
                <a:gd name="T12" fmla="*/ 6 w 104"/>
                <a:gd name="T13" fmla="*/ 86 h 178"/>
                <a:gd name="T14" fmla="*/ 12 w 104"/>
                <a:gd name="T15" fmla="*/ 76 h 178"/>
                <a:gd name="T16" fmla="*/ 18 w 104"/>
                <a:gd name="T17" fmla="*/ 74 h 178"/>
                <a:gd name="T18" fmla="*/ 18 w 104"/>
                <a:gd name="T19" fmla="*/ 66 h 178"/>
                <a:gd name="T20" fmla="*/ 16 w 104"/>
                <a:gd name="T21" fmla="*/ 60 h 178"/>
                <a:gd name="T22" fmla="*/ 18 w 104"/>
                <a:gd name="T23" fmla="*/ 58 h 178"/>
                <a:gd name="T24" fmla="*/ 20 w 104"/>
                <a:gd name="T25" fmla="*/ 54 h 178"/>
                <a:gd name="T26" fmla="*/ 20 w 104"/>
                <a:gd name="T27" fmla="*/ 44 h 178"/>
                <a:gd name="T28" fmla="*/ 30 w 104"/>
                <a:gd name="T29" fmla="*/ 32 h 178"/>
                <a:gd name="T30" fmla="*/ 44 w 104"/>
                <a:gd name="T31" fmla="*/ 26 h 178"/>
                <a:gd name="T32" fmla="*/ 62 w 104"/>
                <a:gd name="T33" fmla="*/ 6 h 178"/>
                <a:gd name="T34" fmla="*/ 76 w 104"/>
                <a:gd name="T35" fmla="*/ 20 h 178"/>
                <a:gd name="T36" fmla="*/ 72 w 104"/>
                <a:gd name="T37" fmla="*/ 24 h 178"/>
                <a:gd name="T38" fmla="*/ 72 w 104"/>
                <a:gd name="T39" fmla="*/ 30 h 178"/>
                <a:gd name="T40" fmla="*/ 72 w 104"/>
                <a:gd name="T41" fmla="*/ 40 h 178"/>
                <a:gd name="T42" fmla="*/ 78 w 104"/>
                <a:gd name="T43" fmla="*/ 40 h 178"/>
                <a:gd name="T44" fmla="*/ 82 w 104"/>
                <a:gd name="T45" fmla="*/ 42 h 178"/>
                <a:gd name="T46" fmla="*/ 74 w 104"/>
                <a:gd name="T47" fmla="*/ 42 h 178"/>
                <a:gd name="T48" fmla="*/ 78 w 104"/>
                <a:gd name="T49" fmla="*/ 50 h 178"/>
                <a:gd name="T50" fmla="*/ 76 w 104"/>
                <a:gd name="T51" fmla="*/ 56 h 178"/>
                <a:gd name="T52" fmla="*/ 72 w 104"/>
                <a:gd name="T53" fmla="*/ 60 h 178"/>
                <a:gd name="T54" fmla="*/ 72 w 104"/>
                <a:gd name="T55" fmla="*/ 66 h 178"/>
                <a:gd name="T56" fmla="*/ 72 w 104"/>
                <a:gd name="T57" fmla="*/ 70 h 178"/>
                <a:gd name="T58" fmla="*/ 66 w 104"/>
                <a:gd name="T59" fmla="*/ 78 h 178"/>
                <a:gd name="T60" fmla="*/ 64 w 104"/>
                <a:gd name="T61" fmla="*/ 88 h 178"/>
                <a:gd name="T62" fmla="*/ 64 w 104"/>
                <a:gd name="T63" fmla="*/ 94 h 178"/>
                <a:gd name="T64" fmla="*/ 80 w 104"/>
                <a:gd name="T65" fmla="*/ 94 h 178"/>
                <a:gd name="T66" fmla="*/ 96 w 104"/>
                <a:gd name="T67" fmla="*/ 110 h 178"/>
                <a:gd name="T68" fmla="*/ 102 w 104"/>
                <a:gd name="T69" fmla="*/ 132 h 178"/>
                <a:gd name="T70" fmla="*/ 96 w 104"/>
                <a:gd name="T71" fmla="*/ 138 h 178"/>
                <a:gd name="T72" fmla="*/ 78 w 104"/>
                <a:gd name="T73" fmla="*/ 158 h 178"/>
                <a:gd name="T74" fmla="*/ 80 w 104"/>
                <a:gd name="T75" fmla="*/ 160 h 178"/>
                <a:gd name="T76" fmla="*/ 78 w 104"/>
                <a:gd name="T77" fmla="*/ 164 h 178"/>
                <a:gd name="T78" fmla="*/ 58 w 104"/>
                <a:gd name="T79" fmla="*/ 170 h 178"/>
                <a:gd name="T80" fmla="*/ 26 w 104"/>
                <a:gd name="T81" fmla="*/ 178 h 178"/>
                <a:gd name="T82" fmla="*/ 28 w 104"/>
                <a:gd name="T83" fmla="*/ 168 h 178"/>
                <a:gd name="T84" fmla="*/ 32 w 104"/>
                <a:gd name="T85" fmla="*/ 150 h 1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04"/>
                <a:gd name="T130" fmla="*/ 0 h 178"/>
                <a:gd name="T131" fmla="*/ 104 w 104"/>
                <a:gd name="T132" fmla="*/ 178 h 17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04" h="178">
                  <a:moveTo>
                    <a:pt x="32" y="150"/>
                  </a:moveTo>
                  <a:lnTo>
                    <a:pt x="30" y="150"/>
                  </a:lnTo>
                  <a:lnTo>
                    <a:pt x="28" y="148"/>
                  </a:lnTo>
                  <a:lnTo>
                    <a:pt x="24" y="148"/>
                  </a:lnTo>
                  <a:lnTo>
                    <a:pt x="20" y="146"/>
                  </a:lnTo>
                  <a:lnTo>
                    <a:pt x="16" y="144"/>
                  </a:lnTo>
                  <a:lnTo>
                    <a:pt x="12" y="144"/>
                  </a:lnTo>
                  <a:lnTo>
                    <a:pt x="12" y="142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0" y="44"/>
                  </a:lnTo>
                  <a:lnTo>
                    <a:pt x="18" y="38"/>
                  </a:lnTo>
                  <a:lnTo>
                    <a:pt x="24" y="34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26"/>
                  </a:lnTo>
                  <a:lnTo>
                    <a:pt x="44" y="4"/>
                  </a:lnTo>
                  <a:lnTo>
                    <a:pt x="64" y="0"/>
                  </a:lnTo>
                  <a:lnTo>
                    <a:pt x="62" y="6"/>
                  </a:lnTo>
                  <a:lnTo>
                    <a:pt x="66" y="12"/>
                  </a:lnTo>
                  <a:lnTo>
                    <a:pt x="74" y="14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2" y="26"/>
                  </a:lnTo>
                  <a:lnTo>
                    <a:pt x="72" y="28"/>
                  </a:lnTo>
                  <a:lnTo>
                    <a:pt x="72" y="30"/>
                  </a:lnTo>
                  <a:lnTo>
                    <a:pt x="72" y="32"/>
                  </a:lnTo>
                  <a:lnTo>
                    <a:pt x="72" y="36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0"/>
                  </a:lnTo>
                  <a:lnTo>
                    <a:pt x="82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4"/>
                  </a:lnTo>
                  <a:lnTo>
                    <a:pt x="78" y="50"/>
                  </a:lnTo>
                  <a:lnTo>
                    <a:pt x="78" y="52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72" y="60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2" y="70"/>
                  </a:lnTo>
                  <a:lnTo>
                    <a:pt x="70" y="72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6" y="86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2" y="92"/>
                  </a:lnTo>
                  <a:lnTo>
                    <a:pt x="64" y="94"/>
                  </a:lnTo>
                  <a:lnTo>
                    <a:pt x="66" y="96"/>
                  </a:lnTo>
                  <a:lnTo>
                    <a:pt x="74" y="94"/>
                  </a:lnTo>
                  <a:lnTo>
                    <a:pt x="80" y="94"/>
                  </a:lnTo>
                  <a:lnTo>
                    <a:pt x="88" y="98"/>
                  </a:lnTo>
                  <a:lnTo>
                    <a:pt x="88" y="108"/>
                  </a:lnTo>
                  <a:lnTo>
                    <a:pt x="96" y="110"/>
                  </a:lnTo>
                  <a:lnTo>
                    <a:pt x="100" y="116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102" y="134"/>
                  </a:lnTo>
                  <a:lnTo>
                    <a:pt x="100" y="138"/>
                  </a:lnTo>
                  <a:lnTo>
                    <a:pt x="96" y="138"/>
                  </a:lnTo>
                  <a:lnTo>
                    <a:pt x="88" y="144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58"/>
                  </a:lnTo>
                  <a:lnTo>
                    <a:pt x="80" y="160"/>
                  </a:lnTo>
                  <a:lnTo>
                    <a:pt x="80" y="162"/>
                  </a:lnTo>
                  <a:lnTo>
                    <a:pt x="80" y="164"/>
                  </a:lnTo>
                  <a:lnTo>
                    <a:pt x="78" y="164"/>
                  </a:lnTo>
                  <a:lnTo>
                    <a:pt x="76" y="164"/>
                  </a:lnTo>
                  <a:lnTo>
                    <a:pt x="70" y="162"/>
                  </a:lnTo>
                  <a:lnTo>
                    <a:pt x="58" y="170"/>
                  </a:lnTo>
                  <a:lnTo>
                    <a:pt x="48" y="172"/>
                  </a:lnTo>
                  <a:lnTo>
                    <a:pt x="36" y="176"/>
                  </a:lnTo>
                  <a:lnTo>
                    <a:pt x="26" y="178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8" y="168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32" y="15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229"/>
            <p:cNvSpPr/>
            <p:nvPr/>
          </p:nvSpPr>
          <p:spPr bwMode="gray">
            <a:xfrm>
              <a:off x="1635881" y="2337251"/>
              <a:ext cx="53710" cy="67575"/>
            </a:xfrm>
            <a:custGeom>
              <a:avLst/>
              <a:gdLst>
                <a:gd name="T0" fmla="*/ 24 w 46"/>
                <a:gd name="T1" fmla="*/ 62 h 62"/>
                <a:gd name="T2" fmla="*/ 22 w 46"/>
                <a:gd name="T3" fmla="*/ 60 h 62"/>
                <a:gd name="T4" fmla="*/ 20 w 46"/>
                <a:gd name="T5" fmla="*/ 60 h 62"/>
                <a:gd name="T6" fmla="*/ 16 w 46"/>
                <a:gd name="T7" fmla="*/ 58 h 62"/>
                <a:gd name="T8" fmla="*/ 14 w 46"/>
                <a:gd name="T9" fmla="*/ 56 h 62"/>
                <a:gd name="T10" fmla="*/ 14 w 46"/>
                <a:gd name="T11" fmla="*/ 54 h 62"/>
                <a:gd name="T12" fmla="*/ 0 w 46"/>
                <a:gd name="T13" fmla="*/ 46 h 62"/>
                <a:gd name="T14" fmla="*/ 6 w 46"/>
                <a:gd name="T15" fmla="*/ 40 h 62"/>
                <a:gd name="T16" fmla="*/ 6 w 46"/>
                <a:gd name="T17" fmla="*/ 38 h 62"/>
                <a:gd name="T18" fmla="*/ 8 w 46"/>
                <a:gd name="T19" fmla="*/ 36 h 62"/>
                <a:gd name="T20" fmla="*/ 8 w 46"/>
                <a:gd name="T21" fmla="*/ 34 h 62"/>
                <a:gd name="T22" fmla="*/ 10 w 46"/>
                <a:gd name="T23" fmla="*/ 30 h 62"/>
                <a:gd name="T24" fmla="*/ 12 w 46"/>
                <a:gd name="T25" fmla="*/ 28 h 62"/>
                <a:gd name="T26" fmla="*/ 12 w 46"/>
                <a:gd name="T27" fmla="*/ 24 h 62"/>
                <a:gd name="T28" fmla="*/ 12 w 46"/>
                <a:gd name="T29" fmla="*/ 22 h 62"/>
                <a:gd name="T30" fmla="*/ 14 w 46"/>
                <a:gd name="T31" fmla="*/ 20 h 62"/>
                <a:gd name="T32" fmla="*/ 16 w 46"/>
                <a:gd name="T33" fmla="*/ 16 h 62"/>
                <a:gd name="T34" fmla="*/ 20 w 46"/>
                <a:gd name="T35" fmla="*/ 10 h 62"/>
                <a:gd name="T36" fmla="*/ 22 w 46"/>
                <a:gd name="T37" fmla="*/ 6 h 62"/>
                <a:gd name="T38" fmla="*/ 28 w 46"/>
                <a:gd name="T39" fmla="*/ 2 h 62"/>
                <a:gd name="T40" fmla="*/ 32 w 46"/>
                <a:gd name="T41" fmla="*/ 0 h 62"/>
                <a:gd name="T42" fmla="*/ 34 w 46"/>
                <a:gd name="T43" fmla="*/ 0 h 62"/>
                <a:gd name="T44" fmla="*/ 36 w 46"/>
                <a:gd name="T45" fmla="*/ 0 h 62"/>
                <a:gd name="T46" fmla="*/ 40 w 46"/>
                <a:gd name="T47" fmla="*/ 0 h 62"/>
                <a:gd name="T48" fmla="*/ 42 w 46"/>
                <a:gd name="T49" fmla="*/ 2 h 62"/>
                <a:gd name="T50" fmla="*/ 42 w 46"/>
                <a:gd name="T51" fmla="*/ 2 h 62"/>
                <a:gd name="T52" fmla="*/ 44 w 46"/>
                <a:gd name="T53" fmla="*/ 6 h 62"/>
                <a:gd name="T54" fmla="*/ 44 w 46"/>
                <a:gd name="T55" fmla="*/ 8 h 62"/>
                <a:gd name="T56" fmla="*/ 46 w 46"/>
                <a:gd name="T57" fmla="*/ 12 h 62"/>
                <a:gd name="T58" fmla="*/ 44 w 46"/>
                <a:gd name="T59" fmla="*/ 18 h 62"/>
                <a:gd name="T60" fmla="*/ 42 w 46"/>
                <a:gd name="T61" fmla="*/ 22 h 62"/>
                <a:gd name="T62" fmla="*/ 42 w 46"/>
                <a:gd name="T63" fmla="*/ 22 h 62"/>
                <a:gd name="T64" fmla="*/ 40 w 46"/>
                <a:gd name="T65" fmla="*/ 22 h 62"/>
                <a:gd name="T66" fmla="*/ 40 w 46"/>
                <a:gd name="T67" fmla="*/ 24 h 62"/>
                <a:gd name="T68" fmla="*/ 40 w 46"/>
                <a:gd name="T69" fmla="*/ 24 h 62"/>
                <a:gd name="T70" fmla="*/ 42 w 46"/>
                <a:gd name="T71" fmla="*/ 26 h 62"/>
                <a:gd name="T72" fmla="*/ 42 w 46"/>
                <a:gd name="T73" fmla="*/ 28 h 62"/>
                <a:gd name="T74" fmla="*/ 42 w 46"/>
                <a:gd name="T75" fmla="*/ 30 h 62"/>
                <a:gd name="T76" fmla="*/ 42 w 46"/>
                <a:gd name="T77" fmla="*/ 34 h 62"/>
                <a:gd name="T78" fmla="*/ 42 w 46"/>
                <a:gd name="T79" fmla="*/ 38 h 62"/>
                <a:gd name="T80" fmla="*/ 42 w 46"/>
                <a:gd name="T81" fmla="*/ 40 h 62"/>
                <a:gd name="T82" fmla="*/ 36 w 46"/>
                <a:gd name="T83" fmla="*/ 40 h 62"/>
                <a:gd name="T84" fmla="*/ 32 w 46"/>
                <a:gd name="T85" fmla="*/ 46 h 62"/>
                <a:gd name="T86" fmla="*/ 32 w 46"/>
                <a:gd name="T87" fmla="*/ 46 h 62"/>
                <a:gd name="T88" fmla="*/ 30 w 46"/>
                <a:gd name="T89" fmla="*/ 48 h 62"/>
                <a:gd name="T90" fmla="*/ 30 w 46"/>
                <a:gd name="T91" fmla="*/ 50 h 62"/>
                <a:gd name="T92" fmla="*/ 34 w 46"/>
                <a:gd name="T93" fmla="*/ 52 h 62"/>
                <a:gd name="T94" fmla="*/ 24 w 46"/>
                <a:gd name="T95" fmla="*/ 62 h 6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6"/>
                <a:gd name="T145" fmla="*/ 0 h 62"/>
                <a:gd name="T146" fmla="*/ 46 w 46"/>
                <a:gd name="T147" fmla="*/ 62 h 6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6" h="62">
                  <a:moveTo>
                    <a:pt x="24" y="62"/>
                  </a:moveTo>
                  <a:lnTo>
                    <a:pt x="22" y="60"/>
                  </a:lnTo>
                  <a:lnTo>
                    <a:pt x="20" y="60"/>
                  </a:lnTo>
                  <a:lnTo>
                    <a:pt x="16" y="58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0" y="46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6"/>
                  </a:lnTo>
                  <a:lnTo>
                    <a:pt x="20" y="10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4" y="52"/>
                  </a:lnTo>
                  <a:lnTo>
                    <a:pt x="24" y="6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230"/>
            <p:cNvSpPr/>
            <p:nvPr/>
          </p:nvSpPr>
          <p:spPr bwMode="gray">
            <a:xfrm>
              <a:off x="1626540" y="2387387"/>
              <a:ext cx="46705" cy="50136"/>
            </a:xfrm>
            <a:custGeom>
              <a:avLst/>
              <a:gdLst>
                <a:gd name="T0" fmla="*/ 8 w 40"/>
                <a:gd name="T1" fmla="*/ 0 h 46"/>
                <a:gd name="T2" fmla="*/ 22 w 40"/>
                <a:gd name="T3" fmla="*/ 8 h 46"/>
                <a:gd name="T4" fmla="*/ 22 w 40"/>
                <a:gd name="T5" fmla="*/ 10 h 46"/>
                <a:gd name="T6" fmla="*/ 24 w 40"/>
                <a:gd name="T7" fmla="*/ 12 h 46"/>
                <a:gd name="T8" fmla="*/ 28 w 40"/>
                <a:gd name="T9" fmla="*/ 14 h 46"/>
                <a:gd name="T10" fmla="*/ 30 w 40"/>
                <a:gd name="T11" fmla="*/ 14 h 46"/>
                <a:gd name="T12" fmla="*/ 32 w 40"/>
                <a:gd name="T13" fmla="*/ 16 h 46"/>
                <a:gd name="T14" fmla="*/ 32 w 40"/>
                <a:gd name="T15" fmla="*/ 18 h 46"/>
                <a:gd name="T16" fmla="*/ 32 w 40"/>
                <a:gd name="T17" fmla="*/ 22 h 46"/>
                <a:gd name="T18" fmla="*/ 34 w 40"/>
                <a:gd name="T19" fmla="*/ 24 h 46"/>
                <a:gd name="T20" fmla="*/ 36 w 40"/>
                <a:gd name="T21" fmla="*/ 28 h 46"/>
                <a:gd name="T22" fmla="*/ 38 w 40"/>
                <a:gd name="T23" fmla="*/ 30 h 46"/>
                <a:gd name="T24" fmla="*/ 38 w 40"/>
                <a:gd name="T25" fmla="*/ 30 h 46"/>
                <a:gd name="T26" fmla="*/ 40 w 40"/>
                <a:gd name="T27" fmla="*/ 32 h 46"/>
                <a:gd name="T28" fmla="*/ 38 w 40"/>
                <a:gd name="T29" fmla="*/ 34 h 46"/>
                <a:gd name="T30" fmla="*/ 38 w 40"/>
                <a:gd name="T31" fmla="*/ 34 h 46"/>
                <a:gd name="T32" fmla="*/ 36 w 40"/>
                <a:gd name="T33" fmla="*/ 36 h 46"/>
                <a:gd name="T34" fmla="*/ 36 w 40"/>
                <a:gd name="T35" fmla="*/ 36 h 46"/>
                <a:gd name="T36" fmla="*/ 32 w 40"/>
                <a:gd name="T37" fmla="*/ 38 h 46"/>
                <a:gd name="T38" fmla="*/ 30 w 40"/>
                <a:gd name="T39" fmla="*/ 40 h 46"/>
                <a:gd name="T40" fmla="*/ 30 w 40"/>
                <a:gd name="T41" fmla="*/ 42 h 46"/>
                <a:gd name="T42" fmla="*/ 28 w 40"/>
                <a:gd name="T43" fmla="*/ 44 h 46"/>
                <a:gd name="T44" fmla="*/ 28 w 40"/>
                <a:gd name="T45" fmla="*/ 46 h 46"/>
                <a:gd name="T46" fmla="*/ 26 w 40"/>
                <a:gd name="T47" fmla="*/ 42 h 46"/>
                <a:gd name="T48" fmla="*/ 24 w 40"/>
                <a:gd name="T49" fmla="*/ 38 h 46"/>
                <a:gd name="T50" fmla="*/ 22 w 40"/>
                <a:gd name="T51" fmla="*/ 38 h 46"/>
                <a:gd name="T52" fmla="*/ 20 w 40"/>
                <a:gd name="T53" fmla="*/ 38 h 46"/>
                <a:gd name="T54" fmla="*/ 20 w 40"/>
                <a:gd name="T55" fmla="*/ 36 h 46"/>
                <a:gd name="T56" fmla="*/ 18 w 40"/>
                <a:gd name="T57" fmla="*/ 36 h 46"/>
                <a:gd name="T58" fmla="*/ 16 w 40"/>
                <a:gd name="T59" fmla="*/ 32 h 46"/>
                <a:gd name="T60" fmla="*/ 14 w 40"/>
                <a:gd name="T61" fmla="*/ 28 h 46"/>
                <a:gd name="T62" fmla="*/ 14 w 40"/>
                <a:gd name="T63" fmla="*/ 26 h 46"/>
                <a:gd name="T64" fmla="*/ 16 w 40"/>
                <a:gd name="T65" fmla="*/ 24 h 46"/>
                <a:gd name="T66" fmla="*/ 16 w 40"/>
                <a:gd name="T67" fmla="*/ 22 h 46"/>
                <a:gd name="T68" fmla="*/ 0 w 40"/>
                <a:gd name="T69" fmla="*/ 6 h 46"/>
                <a:gd name="T70" fmla="*/ 2 w 40"/>
                <a:gd name="T71" fmla="*/ 6 h 46"/>
                <a:gd name="T72" fmla="*/ 4 w 40"/>
                <a:gd name="T73" fmla="*/ 4 h 46"/>
                <a:gd name="T74" fmla="*/ 6 w 40"/>
                <a:gd name="T75" fmla="*/ 2 h 46"/>
                <a:gd name="T76" fmla="*/ 8 w 40"/>
                <a:gd name="T77" fmla="*/ 0 h 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0"/>
                <a:gd name="T118" fmla="*/ 0 h 46"/>
                <a:gd name="T119" fmla="*/ 40 w 40"/>
                <a:gd name="T120" fmla="*/ 46 h 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0" h="46">
                  <a:moveTo>
                    <a:pt x="8" y="0"/>
                  </a:moveTo>
                  <a:lnTo>
                    <a:pt x="22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6" y="36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2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231"/>
            <p:cNvSpPr/>
            <p:nvPr/>
          </p:nvSpPr>
          <p:spPr bwMode="gray">
            <a:xfrm>
              <a:off x="1659234" y="2424445"/>
              <a:ext cx="18682" cy="28338"/>
            </a:xfrm>
            <a:custGeom>
              <a:avLst/>
              <a:gdLst>
                <a:gd name="T0" fmla="*/ 10 w 16"/>
                <a:gd name="T1" fmla="*/ 0 h 26"/>
                <a:gd name="T2" fmla="*/ 10 w 16"/>
                <a:gd name="T3" fmla="*/ 0 h 26"/>
                <a:gd name="T4" fmla="*/ 8 w 16"/>
                <a:gd name="T5" fmla="*/ 0 h 26"/>
                <a:gd name="T6" fmla="*/ 6 w 16"/>
                <a:gd name="T7" fmla="*/ 2 h 26"/>
                <a:gd name="T8" fmla="*/ 4 w 16"/>
                <a:gd name="T9" fmla="*/ 4 h 26"/>
                <a:gd name="T10" fmla="*/ 2 w 16"/>
                <a:gd name="T11" fmla="*/ 6 h 26"/>
                <a:gd name="T12" fmla="*/ 0 w 16"/>
                <a:gd name="T13" fmla="*/ 12 h 26"/>
                <a:gd name="T14" fmla="*/ 0 w 16"/>
                <a:gd name="T15" fmla="*/ 12 h 26"/>
                <a:gd name="T16" fmla="*/ 2 w 16"/>
                <a:gd name="T17" fmla="*/ 14 h 26"/>
                <a:gd name="T18" fmla="*/ 2 w 16"/>
                <a:gd name="T19" fmla="*/ 16 h 26"/>
                <a:gd name="T20" fmla="*/ 6 w 16"/>
                <a:gd name="T21" fmla="*/ 20 h 26"/>
                <a:gd name="T22" fmla="*/ 10 w 16"/>
                <a:gd name="T23" fmla="*/ 24 h 26"/>
                <a:gd name="T24" fmla="*/ 16 w 16"/>
                <a:gd name="T25" fmla="*/ 26 h 26"/>
                <a:gd name="T26" fmla="*/ 10 w 16"/>
                <a:gd name="T27" fmla="*/ 0 h 2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"/>
                <a:gd name="T43" fmla="*/ 0 h 26"/>
                <a:gd name="T44" fmla="*/ 16 w 16"/>
                <a:gd name="T45" fmla="*/ 26 h 2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" h="26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4"/>
                  </a:lnTo>
                  <a:lnTo>
                    <a:pt x="16" y="26"/>
                  </a:lnTo>
                  <a:lnTo>
                    <a:pt x="1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232"/>
            <p:cNvSpPr/>
            <p:nvPr/>
          </p:nvSpPr>
          <p:spPr bwMode="gray">
            <a:xfrm>
              <a:off x="1421039" y="2291474"/>
              <a:ext cx="81733" cy="91554"/>
            </a:xfrm>
            <a:custGeom>
              <a:avLst/>
              <a:gdLst>
                <a:gd name="T0" fmla="*/ 58 w 70"/>
                <a:gd name="T1" fmla="*/ 30 h 84"/>
                <a:gd name="T2" fmla="*/ 54 w 70"/>
                <a:gd name="T3" fmla="*/ 26 h 84"/>
                <a:gd name="T4" fmla="*/ 54 w 70"/>
                <a:gd name="T5" fmla="*/ 20 h 84"/>
                <a:gd name="T6" fmla="*/ 52 w 70"/>
                <a:gd name="T7" fmla="*/ 18 h 84"/>
                <a:gd name="T8" fmla="*/ 50 w 70"/>
                <a:gd name="T9" fmla="*/ 20 h 84"/>
                <a:gd name="T10" fmla="*/ 46 w 70"/>
                <a:gd name="T11" fmla="*/ 22 h 84"/>
                <a:gd name="T12" fmla="*/ 42 w 70"/>
                <a:gd name="T13" fmla="*/ 18 h 84"/>
                <a:gd name="T14" fmla="*/ 38 w 70"/>
                <a:gd name="T15" fmla="*/ 14 h 84"/>
                <a:gd name="T16" fmla="*/ 40 w 70"/>
                <a:gd name="T17" fmla="*/ 8 h 84"/>
                <a:gd name="T18" fmla="*/ 38 w 70"/>
                <a:gd name="T19" fmla="*/ 0 h 84"/>
                <a:gd name="T20" fmla="*/ 30 w 70"/>
                <a:gd name="T21" fmla="*/ 14 h 84"/>
                <a:gd name="T22" fmla="*/ 32 w 70"/>
                <a:gd name="T23" fmla="*/ 16 h 84"/>
                <a:gd name="T24" fmla="*/ 28 w 70"/>
                <a:gd name="T25" fmla="*/ 22 h 84"/>
                <a:gd name="T26" fmla="*/ 20 w 70"/>
                <a:gd name="T27" fmla="*/ 26 h 84"/>
                <a:gd name="T28" fmla="*/ 2 w 70"/>
                <a:gd name="T29" fmla="*/ 24 h 84"/>
                <a:gd name="T30" fmla="*/ 0 w 70"/>
                <a:gd name="T31" fmla="*/ 26 h 84"/>
                <a:gd name="T32" fmla="*/ 0 w 70"/>
                <a:gd name="T33" fmla="*/ 32 h 84"/>
                <a:gd name="T34" fmla="*/ 4 w 70"/>
                <a:gd name="T35" fmla="*/ 36 h 84"/>
                <a:gd name="T36" fmla="*/ 6 w 70"/>
                <a:gd name="T37" fmla="*/ 36 h 84"/>
                <a:gd name="T38" fmla="*/ 12 w 70"/>
                <a:gd name="T39" fmla="*/ 42 h 84"/>
                <a:gd name="T40" fmla="*/ 16 w 70"/>
                <a:gd name="T41" fmla="*/ 54 h 84"/>
                <a:gd name="T42" fmla="*/ 16 w 70"/>
                <a:gd name="T43" fmla="*/ 58 h 84"/>
                <a:gd name="T44" fmla="*/ 16 w 70"/>
                <a:gd name="T45" fmla="*/ 66 h 84"/>
                <a:gd name="T46" fmla="*/ 16 w 70"/>
                <a:gd name="T47" fmla="*/ 72 h 84"/>
                <a:gd name="T48" fmla="*/ 14 w 70"/>
                <a:gd name="T49" fmla="*/ 74 h 84"/>
                <a:gd name="T50" fmla="*/ 14 w 70"/>
                <a:gd name="T51" fmla="*/ 78 h 84"/>
                <a:gd name="T52" fmla="*/ 16 w 70"/>
                <a:gd name="T53" fmla="*/ 82 h 84"/>
                <a:gd name="T54" fmla="*/ 26 w 70"/>
                <a:gd name="T55" fmla="*/ 84 h 84"/>
                <a:gd name="T56" fmla="*/ 42 w 70"/>
                <a:gd name="T57" fmla="*/ 78 h 84"/>
                <a:gd name="T58" fmla="*/ 62 w 70"/>
                <a:gd name="T59" fmla="*/ 66 h 84"/>
                <a:gd name="T60" fmla="*/ 68 w 70"/>
                <a:gd name="T61" fmla="*/ 56 h 84"/>
                <a:gd name="T62" fmla="*/ 70 w 70"/>
                <a:gd name="T63" fmla="*/ 50 h 84"/>
                <a:gd name="T64" fmla="*/ 68 w 70"/>
                <a:gd name="T65" fmla="*/ 46 h 84"/>
                <a:gd name="T66" fmla="*/ 64 w 70"/>
                <a:gd name="T67" fmla="*/ 38 h 84"/>
                <a:gd name="T68" fmla="*/ 62 w 70"/>
                <a:gd name="T69" fmla="*/ 32 h 8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0"/>
                <a:gd name="T106" fmla="*/ 0 h 84"/>
                <a:gd name="T107" fmla="*/ 70 w 70"/>
                <a:gd name="T108" fmla="*/ 84 h 8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0" h="84">
                  <a:moveTo>
                    <a:pt x="62" y="30"/>
                  </a:moveTo>
                  <a:lnTo>
                    <a:pt x="58" y="30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4" y="20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50" y="2"/>
                  </a:lnTo>
                  <a:lnTo>
                    <a:pt x="38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8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8" y="22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0" y="38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82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42" y="78"/>
                  </a:lnTo>
                  <a:lnTo>
                    <a:pt x="54" y="72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68" y="56"/>
                  </a:lnTo>
                  <a:lnTo>
                    <a:pt x="70" y="52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8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2" y="3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233"/>
            <p:cNvSpPr/>
            <p:nvPr/>
          </p:nvSpPr>
          <p:spPr bwMode="gray">
            <a:xfrm>
              <a:off x="1491096" y="2202100"/>
              <a:ext cx="126103" cy="217985"/>
            </a:xfrm>
            <a:custGeom>
              <a:avLst/>
              <a:gdLst>
                <a:gd name="T0" fmla="*/ 38 w 108"/>
                <a:gd name="T1" fmla="*/ 2 h 200"/>
                <a:gd name="T2" fmla="*/ 32 w 108"/>
                <a:gd name="T3" fmla="*/ 0 h 200"/>
                <a:gd name="T4" fmla="*/ 24 w 108"/>
                <a:gd name="T5" fmla="*/ 2 h 200"/>
                <a:gd name="T6" fmla="*/ 14 w 108"/>
                <a:gd name="T7" fmla="*/ 16 h 200"/>
                <a:gd name="T8" fmla="*/ 16 w 108"/>
                <a:gd name="T9" fmla="*/ 22 h 200"/>
                <a:gd name="T10" fmla="*/ 14 w 108"/>
                <a:gd name="T11" fmla="*/ 32 h 200"/>
                <a:gd name="T12" fmla="*/ 10 w 108"/>
                <a:gd name="T13" fmla="*/ 36 h 200"/>
                <a:gd name="T14" fmla="*/ 6 w 108"/>
                <a:gd name="T15" fmla="*/ 44 h 200"/>
                <a:gd name="T16" fmla="*/ 4 w 108"/>
                <a:gd name="T17" fmla="*/ 52 h 200"/>
                <a:gd name="T18" fmla="*/ 14 w 108"/>
                <a:gd name="T19" fmla="*/ 54 h 200"/>
                <a:gd name="T20" fmla="*/ 12 w 108"/>
                <a:gd name="T21" fmla="*/ 58 h 200"/>
                <a:gd name="T22" fmla="*/ 12 w 108"/>
                <a:gd name="T23" fmla="*/ 64 h 200"/>
                <a:gd name="T24" fmla="*/ 14 w 108"/>
                <a:gd name="T25" fmla="*/ 70 h 200"/>
                <a:gd name="T26" fmla="*/ 24 w 108"/>
                <a:gd name="T27" fmla="*/ 76 h 200"/>
                <a:gd name="T28" fmla="*/ 24 w 108"/>
                <a:gd name="T29" fmla="*/ 82 h 200"/>
                <a:gd name="T30" fmla="*/ 22 w 108"/>
                <a:gd name="T31" fmla="*/ 86 h 200"/>
                <a:gd name="T32" fmla="*/ 18 w 108"/>
                <a:gd name="T33" fmla="*/ 94 h 200"/>
                <a:gd name="T34" fmla="*/ 20 w 108"/>
                <a:gd name="T35" fmla="*/ 98 h 200"/>
                <a:gd name="T36" fmla="*/ 32 w 108"/>
                <a:gd name="T37" fmla="*/ 92 h 200"/>
                <a:gd name="T38" fmla="*/ 36 w 108"/>
                <a:gd name="T39" fmla="*/ 102 h 200"/>
                <a:gd name="T40" fmla="*/ 40 w 108"/>
                <a:gd name="T41" fmla="*/ 114 h 200"/>
                <a:gd name="T42" fmla="*/ 22 w 108"/>
                <a:gd name="T43" fmla="*/ 128 h 200"/>
                <a:gd name="T44" fmla="*/ 28 w 108"/>
                <a:gd name="T45" fmla="*/ 140 h 200"/>
                <a:gd name="T46" fmla="*/ 20 w 108"/>
                <a:gd name="T47" fmla="*/ 154 h 200"/>
                <a:gd name="T48" fmla="*/ 18 w 108"/>
                <a:gd name="T49" fmla="*/ 156 h 200"/>
                <a:gd name="T50" fmla="*/ 18 w 108"/>
                <a:gd name="T51" fmla="*/ 160 h 200"/>
                <a:gd name="T52" fmla="*/ 38 w 108"/>
                <a:gd name="T53" fmla="*/ 164 h 200"/>
                <a:gd name="T54" fmla="*/ 52 w 108"/>
                <a:gd name="T55" fmla="*/ 158 h 200"/>
                <a:gd name="T56" fmla="*/ 52 w 108"/>
                <a:gd name="T57" fmla="*/ 162 h 200"/>
                <a:gd name="T58" fmla="*/ 44 w 108"/>
                <a:gd name="T59" fmla="*/ 166 h 200"/>
                <a:gd name="T60" fmla="*/ 0 w 108"/>
                <a:gd name="T61" fmla="*/ 196 h 200"/>
                <a:gd name="T62" fmla="*/ 28 w 108"/>
                <a:gd name="T63" fmla="*/ 190 h 200"/>
                <a:gd name="T64" fmla="*/ 58 w 108"/>
                <a:gd name="T65" fmla="*/ 188 h 200"/>
                <a:gd name="T66" fmla="*/ 108 w 108"/>
                <a:gd name="T67" fmla="*/ 174 h 200"/>
                <a:gd name="T68" fmla="*/ 98 w 108"/>
                <a:gd name="T69" fmla="*/ 164 h 200"/>
                <a:gd name="T70" fmla="*/ 102 w 108"/>
                <a:gd name="T71" fmla="*/ 158 h 200"/>
                <a:gd name="T72" fmla="*/ 102 w 108"/>
                <a:gd name="T73" fmla="*/ 150 h 200"/>
                <a:gd name="T74" fmla="*/ 100 w 108"/>
                <a:gd name="T75" fmla="*/ 146 h 200"/>
                <a:gd name="T76" fmla="*/ 94 w 108"/>
                <a:gd name="T77" fmla="*/ 140 h 200"/>
                <a:gd name="T78" fmla="*/ 88 w 108"/>
                <a:gd name="T79" fmla="*/ 136 h 200"/>
                <a:gd name="T80" fmla="*/ 84 w 108"/>
                <a:gd name="T81" fmla="*/ 120 h 200"/>
                <a:gd name="T82" fmla="*/ 66 w 108"/>
                <a:gd name="T83" fmla="*/ 100 h 200"/>
                <a:gd name="T84" fmla="*/ 64 w 108"/>
                <a:gd name="T85" fmla="*/ 84 h 200"/>
                <a:gd name="T86" fmla="*/ 56 w 108"/>
                <a:gd name="T87" fmla="*/ 68 h 200"/>
                <a:gd name="T88" fmla="*/ 56 w 108"/>
                <a:gd name="T89" fmla="*/ 44 h 200"/>
                <a:gd name="T90" fmla="*/ 56 w 108"/>
                <a:gd name="T91" fmla="*/ 42 h 200"/>
                <a:gd name="T92" fmla="*/ 52 w 108"/>
                <a:gd name="T93" fmla="*/ 36 h 200"/>
                <a:gd name="T94" fmla="*/ 48 w 108"/>
                <a:gd name="T95" fmla="*/ 34 h 200"/>
                <a:gd name="T96" fmla="*/ 44 w 108"/>
                <a:gd name="T97" fmla="*/ 32 h 200"/>
                <a:gd name="T98" fmla="*/ 36 w 108"/>
                <a:gd name="T99" fmla="*/ 28 h 200"/>
                <a:gd name="T100" fmla="*/ 34 w 108"/>
                <a:gd name="T101" fmla="*/ 26 h 200"/>
                <a:gd name="T102" fmla="*/ 34 w 108"/>
                <a:gd name="T103" fmla="*/ 20 h 200"/>
                <a:gd name="T104" fmla="*/ 38 w 108"/>
                <a:gd name="T105" fmla="*/ 14 h 200"/>
                <a:gd name="T106" fmla="*/ 40 w 108"/>
                <a:gd name="T107" fmla="*/ 8 h 200"/>
                <a:gd name="T108" fmla="*/ 40 w 108"/>
                <a:gd name="T109" fmla="*/ 4 h 2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8"/>
                <a:gd name="T166" fmla="*/ 0 h 200"/>
                <a:gd name="T167" fmla="*/ 108 w 108"/>
                <a:gd name="T168" fmla="*/ 200 h 2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8" h="200">
                  <a:moveTo>
                    <a:pt x="40" y="2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14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24" y="80"/>
                  </a:lnTo>
                  <a:lnTo>
                    <a:pt x="24" y="82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0" y="90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32" y="92"/>
                  </a:lnTo>
                  <a:lnTo>
                    <a:pt x="44" y="94"/>
                  </a:lnTo>
                  <a:lnTo>
                    <a:pt x="36" y="102"/>
                  </a:lnTo>
                  <a:lnTo>
                    <a:pt x="34" y="114"/>
                  </a:lnTo>
                  <a:lnTo>
                    <a:pt x="40" y="114"/>
                  </a:lnTo>
                  <a:lnTo>
                    <a:pt x="40" y="128"/>
                  </a:lnTo>
                  <a:lnTo>
                    <a:pt x="22" y="128"/>
                  </a:lnTo>
                  <a:lnTo>
                    <a:pt x="22" y="138"/>
                  </a:lnTo>
                  <a:lnTo>
                    <a:pt x="28" y="14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0"/>
                  </a:lnTo>
                  <a:lnTo>
                    <a:pt x="38" y="164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48" y="164"/>
                  </a:lnTo>
                  <a:lnTo>
                    <a:pt x="44" y="166"/>
                  </a:lnTo>
                  <a:lnTo>
                    <a:pt x="20" y="176"/>
                  </a:lnTo>
                  <a:lnTo>
                    <a:pt x="0" y="196"/>
                  </a:lnTo>
                  <a:lnTo>
                    <a:pt x="10" y="200"/>
                  </a:lnTo>
                  <a:lnTo>
                    <a:pt x="28" y="190"/>
                  </a:lnTo>
                  <a:lnTo>
                    <a:pt x="36" y="188"/>
                  </a:lnTo>
                  <a:lnTo>
                    <a:pt x="58" y="188"/>
                  </a:lnTo>
                  <a:lnTo>
                    <a:pt x="84" y="182"/>
                  </a:lnTo>
                  <a:lnTo>
                    <a:pt x="108" y="174"/>
                  </a:lnTo>
                  <a:lnTo>
                    <a:pt x="96" y="164"/>
                  </a:lnTo>
                  <a:lnTo>
                    <a:pt x="98" y="164"/>
                  </a:lnTo>
                  <a:lnTo>
                    <a:pt x="100" y="162"/>
                  </a:lnTo>
                  <a:lnTo>
                    <a:pt x="102" y="158"/>
                  </a:lnTo>
                  <a:lnTo>
                    <a:pt x="102" y="154"/>
                  </a:lnTo>
                  <a:lnTo>
                    <a:pt x="102" y="150"/>
                  </a:lnTo>
                  <a:lnTo>
                    <a:pt x="102" y="148"/>
                  </a:lnTo>
                  <a:lnTo>
                    <a:pt x="100" y="146"/>
                  </a:lnTo>
                  <a:lnTo>
                    <a:pt x="98" y="142"/>
                  </a:lnTo>
                  <a:lnTo>
                    <a:pt x="94" y="140"/>
                  </a:lnTo>
                  <a:lnTo>
                    <a:pt x="90" y="138"/>
                  </a:lnTo>
                  <a:lnTo>
                    <a:pt x="88" y="136"/>
                  </a:lnTo>
                  <a:lnTo>
                    <a:pt x="86" y="132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66" y="100"/>
                  </a:lnTo>
                  <a:lnTo>
                    <a:pt x="66" y="94"/>
                  </a:lnTo>
                  <a:lnTo>
                    <a:pt x="64" y="84"/>
                  </a:lnTo>
                  <a:lnTo>
                    <a:pt x="60" y="72"/>
                  </a:lnTo>
                  <a:lnTo>
                    <a:pt x="56" y="68"/>
                  </a:lnTo>
                  <a:lnTo>
                    <a:pt x="48" y="62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2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40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234"/>
            <p:cNvSpPr/>
            <p:nvPr/>
          </p:nvSpPr>
          <p:spPr bwMode="gray">
            <a:xfrm>
              <a:off x="1465409" y="2291474"/>
              <a:ext cx="42034" cy="34878"/>
            </a:xfrm>
            <a:custGeom>
              <a:avLst/>
              <a:gdLst>
                <a:gd name="T0" fmla="*/ 16 w 36"/>
                <a:gd name="T1" fmla="*/ 0 h 32"/>
                <a:gd name="T2" fmla="*/ 16 w 36"/>
                <a:gd name="T3" fmla="*/ 0 h 32"/>
                <a:gd name="T4" fmla="*/ 18 w 36"/>
                <a:gd name="T5" fmla="*/ 0 h 32"/>
                <a:gd name="T6" fmla="*/ 20 w 36"/>
                <a:gd name="T7" fmla="*/ 0 h 32"/>
                <a:gd name="T8" fmla="*/ 24 w 36"/>
                <a:gd name="T9" fmla="*/ 0 h 32"/>
                <a:gd name="T10" fmla="*/ 28 w 36"/>
                <a:gd name="T11" fmla="*/ 0 h 32"/>
                <a:gd name="T12" fmla="*/ 30 w 36"/>
                <a:gd name="T13" fmla="*/ 2 h 32"/>
                <a:gd name="T14" fmla="*/ 32 w 36"/>
                <a:gd name="T15" fmla="*/ 6 h 32"/>
                <a:gd name="T16" fmla="*/ 32 w 36"/>
                <a:gd name="T17" fmla="*/ 6 h 32"/>
                <a:gd name="T18" fmla="*/ 34 w 36"/>
                <a:gd name="T19" fmla="*/ 8 h 32"/>
                <a:gd name="T20" fmla="*/ 36 w 36"/>
                <a:gd name="T21" fmla="*/ 12 h 32"/>
                <a:gd name="T22" fmla="*/ 36 w 36"/>
                <a:gd name="T23" fmla="*/ 16 h 32"/>
                <a:gd name="T24" fmla="*/ 36 w 36"/>
                <a:gd name="T25" fmla="*/ 22 h 32"/>
                <a:gd name="T26" fmla="*/ 32 w 36"/>
                <a:gd name="T27" fmla="*/ 28 h 32"/>
                <a:gd name="T28" fmla="*/ 32 w 36"/>
                <a:gd name="T29" fmla="*/ 28 h 32"/>
                <a:gd name="T30" fmla="*/ 30 w 36"/>
                <a:gd name="T31" fmla="*/ 30 h 32"/>
                <a:gd name="T32" fmla="*/ 28 w 36"/>
                <a:gd name="T33" fmla="*/ 32 h 32"/>
                <a:gd name="T34" fmla="*/ 26 w 36"/>
                <a:gd name="T35" fmla="*/ 30 h 32"/>
                <a:gd name="T36" fmla="*/ 24 w 36"/>
                <a:gd name="T37" fmla="*/ 30 h 32"/>
                <a:gd name="T38" fmla="*/ 20 w 36"/>
                <a:gd name="T39" fmla="*/ 30 h 32"/>
                <a:gd name="T40" fmla="*/ 18 w 36"/>
                <a:gd name="T41" fmla="*/ 28 h 32"/>
                <a:gd name="T42" fmla="*/ 16 w 36"/>
                <a:gd name="T43" fmla="*/ 26 h 32"/>
                <a:gd name="T44" fmla="*/ 16 w 36"/>
                <a:gd name="T45" fmla="*/ 24 h 32"/>
                <a:gd name="T46" fmla="*/ 16 w 36"/>
                <a:gd name="T47" fmla="*/ 20 h 32"/>
                <a:gd name="T48" fmla="*/ 14 w 36"/>
                <a:gd name="T49" fmla="*/ 18 h 32"/>
                <a:gd name="T50" fmla="*/ 14 w 36"/>
                <a:gd name="T51" fmla="*/ 18 h 32"/>
                <a:gd name="T52" fmla="*/ 14 w 36"/>
                <a:gd name="T53" fmla="*/ 18 h 32"/>
                <a:gd name="T54" fmla="*/ 12 w 36"/>
                <a:gd name="T55" fmla="*/ 20 h 32"/>
                <a:gd name="T56" fmla="*/ 10 w 36"/>
                <a:gd name="T57" fmla="*/ 22 h 32"/>
                <a:gd name="T58" fmla="*/ 8 w 36"/>
                <a:gd name="T59" fmla="*/ 22 h 32"/>
                <a:gd name="T60" fmla="*/ 6 w 36"/>
                <a:gd name="T61" fmla="*/ 20 h 32"/>
                <a:gd name="T62" fmla="*/ 4 w 36"/>
                <a:gd name="T63" fmla="*/ 18 h 32"/>
                <a:gd name="T64" fmla="*/ 2 w 36"/>
                <a:gd name="T65" fmla="*/ 18 h 32"/>
                <a:gd name="T66" fmla="*/ 0 w 36"/>
                <a:gd name="T67" fmla="*/ 14 h 32"/>
                <a:gd name="T68" fmla="*/ 0 w 36"/>
                <a:gd name="T69" fmla="*/ 12 h 32"/>
                <a:gd name="T70" fmla="*/ 2 w 36"/>
                <a:gd name="T71" fmla="*/ 8 h 32"/>
                <a:gd name="T72" fmla="*/ 16 w 36"/>
                <a:gd name="T73" fmla="*/ 0 h 3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6"/>
                <a:gd name="T112" fmla="*/ 0 h 32"/>
                <a:gd name="T113" fmla="*/ 36 w 36"/>
                <a:gd name="T114" fmla="*/ 32 h 3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6" h="32">
                  <a:moveTo>
                    <a:pt x="16" y="0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16"/>
                  </a:lnTo>
                  <a:lnTo>
                    <a:pt x="36" y="22"/>
                  </a:lnTo>
                  <a:lnTo>
                    <a:pt x="32" y="28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235"/>
            <p:cNvSpPr/>
            <p:nvPr/>
          </p:nvSpPr>
          <p:spPr bwMode="gray">
            <a:xfrm>
              <a:off x="1703603" y="2234798"/>
              <a:ext cx="42034" cy="67575"/>
            </a:xfrm>
            <a:custGeom>
              <a:avLst/>
              <a:gdLst>
                <a:gd name="T0" fmla="*/ 30 w 36"/>
                <a:gd name="T1" fmla="*/ 58 h 62"/>
                <a:gd name="T2" fmla="*/ 30 w 36"/>
                <a:gd name="T3" fmla="*/ 46 h 62"/>
                <a:gd name="T4" fmla="*/ 30 w 36"/>
                <a:gd name="T5" fmla="*/ 44 h 62"/>
                <a:gd name="T6" fmla="*/ 30 w 36"/>
                <a:gd name="T7" fmla="*/ 42 h 62"/>
                <a:gd name="T8" fmla="*/ 28 w 36"/>
                <a:gd name="T9" fmla="*/ 38 h 62"/>
                <a:gd name="T10" fmla="*/ 30 w 36"/>
                <a:gd name="T11" fmla="*/ 36 h 62"/>
                <a:gd name="T12" fmla="*/ 30 w 36"/>
                <a:gd name="T13" fmla="*/ 32 h 62"/>
                <a:gd name="T14" fmla="*/ 32 w 36"/>
                <a:gd name="T15" fmla="*/ 30 h 62"/>
                <a:gd name="T16" fmla="*/ 36 w 36"/>
                <a:gd name="T17" fmla="*/ 28 h 62"/>
                <a:gd name="T18" fmla="*/ 36 w 36"/>
                <a:gd name="T19" fmla="*/ 28 h 62"/>
                <a:gd name="T20" fmla="*/ 36 w 36"/>
                <a:gd name="T21" fmla="*/ 24 h 62"/>
                <a:gd name="T22" fmla="*/ 34 w 36"/>
                <a:gd name="T23" fmla="*/ 22 h 62"/>
                <a:gd name="T24" fmla="*/ 34 w 36"/>
                <a:gd name="T25" fmla="*/ 18 h 62"/>
                <a:gd name="T26" fmla="*/ 32 w 36"/>
                <a:gd name="T27" fmla="*/ 16 h 62"/>
                <a:gd name="T28" fmla="*/ 32 w 36"/>
                <a:gd name="T29" fmla="*/ 16 h 62"/>
                <a:gd name="T30" fmla="*/ 30 w 36"/>
                <a:gd name="T31" fmla="*/ 12 h 62"/>
                <a:gd name="T32" fmla="*/ 30 w 36"/>
                <a:gd name="T33" fmla="*/ 8 h 62"/>
                <a:gd name="T34" fmla="*/ 30 w 36"/>
                <a:gd name="T35" fmla="*/ 4 h 62"/>
                <a:gd name="T36" fmla="*/ 28 w 36"/>
                <a:gd name="T37" fmla="*/ 0 h 62"/>
                <a:gd name="T38" fmla="*/ 28 w 36"/>
                <a:gd name="T39" fmla="*/ 0 h 62"/>
                <a:gd name="T40" fmla="*/ 24 w 36"/>
                <a:gd name="T41" fmla="*/ 0 h 62"/>
                <a:gd name="T42" fmla="*/ 2 w 36"/>
                <a:gd name="T43" fmla="*/ 20 h 62"/>
                <a:gd name="T44" fmla="*/ 2 w 36"/>
                <a:gd name="T45" fmla="*/ 22 h 62"/>
                <a:gd name="T46" fmla="*/ 0 w 36"/>
                <a:gd name="T47" fmla="*/ 26 h 62"/>
                <a:gd name="T48" fmla="*/ 0 w 36"/>
                <a:gd name="T49" fmla="*/ 32 h 62"/>
                <a:gd name="T50" fmla="*/ 0 w 36"/>
                <a:gd name="T51" fmla="*/ 36 h 62"/>
                <a:gd name="T52" fmla="*/ 2 w 36"/>
                <a:gd name="T53" fmla="*/ 40 h 62"/>
                <a:gd name="T54" fmla="*/ 2 w 36"/>
                <a:gd name="T55" fmla="*/ 44 h 62"/>
                <a:gd name="T56" fmla="*/ 2 w 36"/>
                <a:gd name="T57" fmla="*/ 46 h 62"/>
                <a:gd name="T58" fmla="*/ 10 w 36"/>
                <a:gd name="T59" fmla="*/ 54 h 62"/>
                <a:gd name="T60" fmla="*/ 10 w 36"/>
                <a:gd name="T61" fmla="*/ 62 h 62"/>
                <a:gd name="T62" fmla="*/ 30 w 36"/>
                <a:gd name="T63" fmla="*/ 58 h 6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6"/>
                <a:gd name="T97" fmla="*/ 0 h 62"/>
                <a:gd name="T98" fmla="*/ 36 w 36"/>
                <a:gd name="T99" fmla="*/ 62 h 6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6" h="62">
                  <a:moveTo>
                    <a:pt x="30" y="58"/>
                  </a:move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30" y="5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0" name="Freeform 236"/>
            <p:cNvSpPr/>
            <p:nvPr/>
          </p:nvSpPr>
          <p:spPr bwMode="gray">
            <a:xfrm>
              <a:off x="1761984" y="1866404"/>
              <a:ext cx="196160" cy="425070"/>
            </a:xfrm>
            <a:custGeom>
              <a:avLst/>
              <a:gdLst>
                <a:gd name="T0" fmla="*/ 0 w 168"/>
                <a:gd name="T1" fmla="*/ 286 h 390"/>
                <a:gd name="T2" fmla="*/ 0 w 168"/>
                <a:gd name="T3" fmla="*/ 300 h 390"/>
                <a:gd name="T4" fmla="*/ 0 w 168"/>
                <a:gd name="T5" fmla="*/ 312 h 390"/>
                <a:gd name="T6" fmla="*/ 0 w 168"/>
                <a:gd name="T7" fmla="*/ 322 h 390"/>
                <a:gd name="T8" fmla="*/ 16 w 168"/>
                <a:gd name="T9" fmla="*/ 388 h 390"/>
                <a:gd name="T10" fmla="*/ 38 w 168"/>
                <a:gd name="T11" fmla="*/ 382 h 390"/>
                <a:gd name="T12" fmla="*/ 50 w 168"/>
                <a:gd name="T13" fmla="*/ 372 h 390"/>
                <a:gd name="T14" fmla="*/ 60 w 168"/>
                <a:gd name="T15" fmla="*/ 360 h 390"/>
                <a:gd name="T16" fmla="*/ 66 w 168"/>
                <a:gd name="T17" fmla="*/ 328 h 390"/>
                <a:gd name="T18" fmla="*/ 88 w 168"/>
                <a:gd name="T19" fmla="*/ 296 h 390"/>
                <a:gd name="T20" fmla="*/ 94 w 168"/>
                <a:gd name="T21" fmla="*/ 282 h 390"/>
                <a:gd name="T22" fmla="*/ 92 w 168"/>
                <a:gd name="T23" fmla="*/ 272 h 390"/>
                <a:gd name="T24" fmla="*/ 82 w 168"/>
                <a:gd name="T25" fmla="*/ 264 h 390"/>
                <a:gd name="T26" fmla="*/ 76 w 168"/>
                <a:gd name="T27" fmla="*/ 262 h 390"/>
                <a:gd name="T28" fmla="*/ 78 w 168"/>
                <a:gd name="T29" fmla="*/ 230 h 390"/>
                <a:gd name="T30" fmla="*/ 78 w 168"/>
                <a:gd name="T31" fmla="*/ 232 h 390"/>
                <a:gd name="T32" fmla="*/ 80 w 168"/>
                <a:gd name="T33" fmla="*/ 218 h 390"/>
                <a:gd name="T34" fmla="*/ 86 w 168"/>
                <a:gd name="T35" fmla="*/ 204 h 390"/>
                <a:gd name="T36" fmla="*/ 94 w 168"/>
                <a:gd name="T37" fmla="*/ 194 h 390"/>
                <a:gd name="T38" fmla="*/ 106 w 168"/>
                <a:gd name="T39" fmla="*/ 184 h 390"/>
                <a:gd name="T40" fmla="*/ 116 w 168"/>
                <a:gd name="T41" fmla="*/ 176 h 390"/>
                <a:gd name="T42" fmla="*/ 122 w 168"/>
                <a:gd name="T43" fmla="*/ 158 h 390"/>
                <a:gd name="T44" fmla="*/ 122 w 168"/>
                <a:gd name="T45" fmla="*/ 140 h 390"/>
                <a:gd name="T46" fmla="*/ 156 w 168"/>
                <a:gd name="T47" fmla="*/ 118 h 390"/>
                <a:gd name="T48" fmla="*/ 168 w 168"/>
                <a:gd name="T49" fmla="*/ 118 h 390"/>
                <a:gd name="T50" fmla="*/ 162 w 168"/>
                <a:gd name="T51" fmla="*/ 106 h 390"/>
                <a:gd name="T52" fmla="*/ 152 w 168"/>
                <a:gd name="T53" fmla="*/ 80 h 390"/>
                <a:gd name="T54" fmla="*/ 152 w 168"/>
                <a:gd name="T55" fmla="*/ 72 h 390"/>
                <a:gd name="T56" fmla="*/ 156 w 168"/>
                <a:gd name="T57" fmla="*/ 68 h 390"/>
                <a:gd name="T58" fmla="*/ 156 w 168"/>
                <a:gd name="T59" fmla="*/ 56 h 390"/>
                <a:gd name="T60" fmla="*/ 140 w 168"/>
                <a:gd name="T61" fmla="*/ 38 h 390"/>
                <a:gd name="T62" fmla="*/ 130 w 168"/>
                <a:gd name="T63" fmla="*/ 24 h 390"/>
                <a:gd name="T64" fmla="*/ 122 w 168"/>
                <a:gd name="T65" fmla="*/ 20 h 390"/>
                <a:gd name="T66" fmla="*/ 114 w 168"/>
                <a:gd name="T67" fmla="*/ 4 h 390"/>
                <a:gd name="T68" fmla="*/ 102 w 168"/>
                <a:gd name="T69" fmla="*/ 14 h 390"/>
                <a:gd name="T70" fmla="*/ 92 w 168"/>
                <a:gd name="T71" fmla="*/ 24 h 390"/>
                <a:gd name="T72" fmla="*/ 86 w 168"/>
                <a:gd name="T73" fmla="*/ 32 h 390"/>
                <a:gd name="T74" fmla="*/ 80 w 168"/>
                <a:gd name="T75" fmla="*/ 44 h 390"/>
                <a:gd name="T76" fmla="*/ 76 w 168"/>
                <a:gd name="T77" fmla="*/ 56 h 390"/>
                <a:gd name="T78" fmla="*/ 70 w 168"/>
                <a:gd name="T79" fmla="*/ 82 h 390"/>
                <a:gd name="T80" fmla="*/ 64 w 168"/>
                <a:gd name="T81" fmla="*/ 92 h 390"/>
                <a:gd name="T82" fmla="*/ 54 w 168"/>
                <a:gd name="T83" fmla="*/ 104 h 390"/>
                <a:gd name="T84" fmla="*/ 46 w 168"/>
                <a:gd name="T85" fmla="*/ 122 h 390"/>
                <a:gd name="T86" fmla="*/ 12 w 168"/>
                <a:gd name="T87" fmla="*/ 178 h 390"/>
                <a:gd name="T88" fmla="*/ 14 w 168"/>
                <a:gd name="T89" fmla="*/ 260 h 390"/>
                <a:gd name="T90" fmla="*/ 14 w 168"/>
                <a:gd name="T91" fmla="*/ 266 h 390"/>
                <a:gd name="T92" fmla="*/ 8 w 168"/>
                <a:gd name="T93" fmla="*/ 278 h 3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8"/>
                <a:gd name="T142" fmla="*/ 0 h 390"/>
                <a:gd name="T143" fmla="*/ 168 w 168"/>
                <a:gd name="T144" fmla="*/ 390 h 3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8" h="390">
                  <a:moveTo>
                    <a:pt x="0" y="280"/>
                  </a:moveTo>
                  <a:lnTo>
                    <a:pt x="0" y="282"/>
                  </a:lnTo>
                  <a:lnTo>
                    <a:pt x="0" y="286"/>
                  </a:lnTo>
                  <a:lnTo>
                    <a:pt x="0" y="292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0" y="302"/>
                  </a:lnTo>
                  <a:lnTo>
                    <a:pt x="0" y="308"/>
                  </a:lnTo>
                  <a:lnTo>
                    <a:pt x="0" y="312"/>
                  </a:lnTo>
                  <a:lnTo>
                    <a:pt x="0" y="318"/>
                  </a:lnTo>
                  <a:lnTo>
                    <a:pt x="0" y="322"/>
                  </a:lnTo>
                  <a:lnTo>
                    <a:pt x="0" y="350"/>
                  </a:lnTo>
                  <a:lnTo>
                    <a:pt x="12" y="368"/>
                  </a:lnTo>
                  <a:lnTo>
                    <a:pt x="16" y="388"/>
                  </a:lnTo>
                  <a:lnTo>
                    <a:pt x="24" y="390"/>
                  </a:lnTo>
                  <a:lnTo>
                    <a:pt x="36" y="386"/>
                  </a:lnTo>
                  <a:lnTo>
                    <a:pt x="38" y="382"/>
                  </a:lnTo>
                  <a:lnTo>
                    <a:pt x="42" y="378"/>
                  </a:lnTo>
                  <a:lnTo>
                    <a:pt x="46" y="374"/>
                  </a:lnTo>
                  <a:lnTo>
                    <a:pt x="50" y="372"/>
                  </a:lnTo>
                  <a:lnTo>
                    <a:pt x="54" y="372"/>
                  </a:lnTo>
                  <a:lnTo>
                    <a:pt x="54" y="370"/>
                  </a:lnTo>
                  <a:lnTo>
                    <a:pt x="60" y="360"/>
                  </a:lnTo>
                  <a:lnTo>
                    <a:pt x="64" y="346"/>
                  </a:lnTo>
                  <a:lnTo>
                    <a:pt x="66" y="334"/>
                  </a:lnTo>
                  <a:lnTo>
                    <a:pt x="66" y="328"/>
                  </a:lnTo>
                  <a:lnTo>
                    <a:pt x="66" y="320"/>
                  </a:lnTo>
                  <a:lnTo>
                    <a:pt x="84" y="300"/>
                  </a:lnTo>
                  <a:lnTo>
                    <a:pt x="88" y="296"/>
                  </a:lnTo>
                  <a:lnTo>
                    <a:pt x="92" y="290"/>
                  </a:lnTo>
                  <a:lnTo>
                    <a:pt x="92" y="286"/>
                  </a:lnTo>
                  <a:lnTo>
                    <a:pt x="94" y="282"/>
                  </a:lnTo>
                  <a:lnTo>
                    <a:pt x="94" y="278"/>
                  </a:lnTo>
                  <a:lnTo>
                    <a:pt x="92" y="278"/>
                  </a:lnTo>
                  <a:lnTo>
                    <a:pt x="92" y="272"/>
                  </a:lnTo>
                  <a:lnTo>
                    <a:pt x="90" y="268"/>
                  </a:lnTo>
                  <a:lnTo>
                    <a:pt x="86" y="266"/>
                  </a:lnTo>
                  <a:lnTo>
                    <a:pt x="82" y="264"/>
                  </a:lnTo>
                  <a:lnTo>
                    <a:pt x="80" y="264"/>
                  </a:lnTo>
                  <a:lnTo>
                    <a:pt x="78" y="262"/>
                  </a:lnTo>
                  <a:lnTo>
                    <a:pt x="76" y="262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0"/>
                  </a:lnTo>
                  <a:lnTo>
                    <a:pt x="80" y="226"/>
                  </a:lnTo>
                  <a:lnTo>
                    <a:pt x="80" y="218"/>
                  </a:lnTo>
                  <a:lnTo>
                    <a:pt x="82" y="212"/>
                  </a:lnTo>
                  <a:lnTo>
                    <a:pt x="84" y="208"/>
                  </a:lnTo>
                  <a:lnTo>
                    <a:pt x="86" y="204"/>
                  </a:lnTo>
                  <a:lnTo>
                    <a:pt x="88" y="200"/>
                  </a:lnTo>
                  <a:lnTo>
                    <a:pt x="90" y="196"/>
                  </a:lnTo>
                  <a:lnTo>
                    <a:pt x="94" y="194"/>
                  </a:lnTo>
                  <a:lnTo>
                    <a:pt x="98" y="190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6" y="176"/>
                  </a:lnTo>
                  <a:lnTo>
                    <a:pt x="120" y="170"/>
                  </a:lnTo>
                  <a:lnTo>
                    <a:pt x="122" y="164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4" y="120"/>
                  </a:lnTo>
                  <a:lnTo>
                    <a:pt x="156" y="118"/>
                  </a:lnTo>
                  <a:lnTo>
                    <a:pt x="166" y="120"/>
                  </a:lnTo>
                  <a:lnTo>
                    <a:pt x="168" y="118"/>
                  </a:lnTo>
                  <a:lnTo>
                    <a:pt x="168" y="116"/>
                  </a:lnTo>
                  <a:lnTo>
                    <a:pt x="166" y="114"/>
                  </a:lnTo>
                  <a:lnTo>
                    <a:pt x="162" y="106"/>
                  </a:lnTo>
                  <a:lnTo>
                    <a:pt x="158" y="96"/>
                  </a:lnTo>
                  <a:lnTo>
                    <a:pt x="154" y="86"/>
                  </a:lnTo>
                  <a:lnTo>
                    <a:pt x="152" y="80"/>
                  </a:lnTo>
                  <a:lnTo>
                    <a:pt x="152" y="78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4" y="70"/>
                  </a:lnTo>
                  <a:lnTo>
                    <a:pt x="156" y="68"/>
                  </a:lnTo>
                  <a:lnTo>
                    <a:pt x="158" y="64"/>
                  </a:lnTo>
                  <a:lnTo>
                    <a:pt x="158" y="60"/>
                  </a:lnTo>
                  <a:lnTo>
                    <a:pt x="156" y="56"/>
                  </a:lnTo>
                  <a:lnTo>
                    <a:pt x="152" y="50"/>
                  </a:lnTo>
                  <a:lnTo>
                    <a:pt x="142" y="42"/>
                  </a:lnTo>
                  <a:lnTo>
                    <a:pt x="140" y="38"/>
                  </a:lnTo>
                  <a:lnTo>
                    <a:pt x="136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6" y="22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0" y="44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6" y="56"/>
                  </a:lnTo>
                  <a:lnTo>
                    <a:pt x="72" y="6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66" y="88"/>
                  </a:lnTo>
                  <a:lnTo>
                    <a:pt x="64" y="92"/>
                  </a:lnTo>
                  <a:lnTo>
                    <a:pt x="60" y="96"/>
                  </a:lnTo>
                  <a:lnTo>
                    <a:pt x="56" y="100"/>
                  </a:lnTo>
                  <a:lnTo>
                    <a:pt x="54" y="104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6" y="122"/>
                  </a:lnTo>
                  <a:lnTo>
                    <a:pt x="36" y="140"/>
                  </a:lnTo>
                  <a:lnTo>
                    <a:pt x="34" y="164"/>
                  </a:lnTo>
                  <a:lnTo>
                    <a:pt x="12" y="178"/>
                  </a:lnTo>
                  <a:lnTo>
                    <a:pt x="16" y="184"/>
                  </a:lnTo>
                  <a:lnTo>
                    <a:pt x="16" y="234"/>
                  </a:lnTo>
                  <a:lnTo>
                    <a:pt x="14" y="260"/>
                  </a:lnTo>
                  <a:lnTo>
                    <a:pt x="14" y="262"/>
                  </a:lnTo>
                  <a:lnTo>
                    <a:pt x="14" y="264"/>
                  </a:lnTo>
                  <a:lnTo>
                    <a:pt x="14" y="266"/>
                  </a:lnTo>
                  <a:lnTo>
                    <a:pt x="12" y="270"/>
                  </a:lnTo>
                  <a:lnTo>
                    <a:pt x="12" y="274"/>
                  </a:lnTo>
                  <a:lnTo>
                    <a:pt x="8" y="278"/>
                  </a:lnTo>
                  <a:lnTo>
                    <a:pt x="4" y="280"/>
                  </a:lnTo>
                  <a:lnTo>
                    <a:pt x="0" y="28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1" name="Freeform 237"/>
            <p:cNvSpPr/>
            <p:nvPr/>
          </p:nvSpPr>
          <p:spPr bwMode="gray">
            <a:xfrm>
              <a:off x="1899763" y="1835886"/>
              <a:ext cx="144785" cy="337876"/>
            </a:xfrm>
            <a:custGeom>
              <a:avLst/>
              <a:gdLst>
                <a:gd name="T0" fmla="*/ 102 w 124"/>
                <a:gd name="T1" fmla="*/ 62 h 310"/>
                <a:gd name="T2" fmla="*/ 122 w 124"/>
                <a:gd name="T3" fmla="*/ 112 h 310"/>
                <a:gd name="T4" fmla="*/ 112 w 124"/>
                <a:gd name="T5" fmla="*/ 128 h 310"/>
                <a:gd name="T6" fmla="*/ 114 w 124"/>
                <a:gd name="T7" fmla="*/ 134 h 310"/>
                <a:gd name="T8" fmla="*/ 118 w 124"/>
                <a:gd name="T9" fmla="*/ 144 h 310"/>
                <a:gd name="T10" fmla="*/ 118 w 124"/>
                <a:gd name="T11" fmla="*/ 152 h 310"/>
                <a:gd name="T12" fmla="*/ 114 w 124"/>
                <a:gd name="T13" fmla="*/ 182 h 310"/>
                <a:gd name="T14" fmla="*/ 114 w 124"/>
                <a:gd name="T15" fmla="*/ 212 h 310"/>
                <a:gd name="T16" fmla="*/ 122 w 124"/>
                <a:gd name="T17" fmla="*/ 222 h 310"/>
                <a:gd name="T18" fmla="*/ 124 w 124"/>
                <a:gd name="T19" fmla="*/ 254 h 310"/>
                <a:gd name="T20" fmla="*/ 124 w 124"/>
                <a:gd name="T21" fmla="*/ 260 h 310"/>
                <a:gd name="T22" fmla="*/ 90 w 124"/>
                <a:gd name="T23" fmla="*/ 292 h 310"/>
                <a:gd name="T24" fmla="*/ 92 w 124"/>
                <a:gd name="T25" fmla="*/ 294 h 310"/>
                <a:gd name="T26" fmla="*/ 88 w 124"/>
                <a:gd name="T27" fmla="*/ 294 h 310"/>
                <a:gd name="T28" fmla="*/ 80 w 124"/>
                <a:gd name="T29" fmla="*/ 292 h 310"/>
                <a:gd name="T30" fmla="*/ 72 w 124"/>
                <a:gd name="T31" fmla="*/ 296 h 310"/>
                <a:gd name="T32" fmla="*/ 54 w 124"/>
                <a:gd name="T33" fmla="*/ 302 h 310"/>
                <a:gd name="T34" fmla="*/ 48 w 124"/>
                <a:gd name="T35" fmla="*/ 304 h 310"/>
                <a:gd name="T36" fmla="*/ 38 w 124"/>
                <a:gd name="T37" fmla="*/ 306 h 310"/>
                <a:gd name="T38" fmla="*/ 24 w 124"/>
                <a:gd name="T39" fmla="*/ 306 h 310"/>
                <a:gd name="T40" fmla="*/ 20 w 124"/>
                <a:gd name="T41" fmla="*/ 304 h 310"/>
                <a:gd name="T42" fmla="*/ 12 w 124"/>
                <a:gd name="T43" fmla="*/ 298 h 310"/>
                <a:gd name="T44" fmla="*/ 6 w 124"/>
                <a:gd name="T45" fmla="*/ 292 h 310"/>
                <a:gd name="T46" fmla="*/ 4 w 124"/>
                <a:gd name="T47" fmla="*/ 286 h 310"/>
                <a:gd name="T48" fmla="*/ 4 w 124"/>
                <a:gd name="T49" fmla="*/ 278 h 310"/>
                <a:gd name="T50" fmla="*/ 4 w 124"/>
                <a:gd name="T51" fmla="*/ 268 h 310"/>
                <a:gd name="T52" fmla="*/ 4 w 124"/>
                <a:gd name="T53" fmla="*/ 230 h 310"/>
                <a:gd name="T54" fmla="*/ 6 w 124"/>
                <a:gd name="T55" fmla="*/ 224 h 310"/>
                <a:gd name="T56" fmla="*/ 12 w 124"/>
                <a:gd name="T57" fmla="*/ 212 h 310"/>
                <a:gd name="T58" fmla="*/ 42 w 124"/>
                <a:gd name="T59" fmla="*/ 186 h 310"/>
                <a:gd name="T60" fmla="*/ 50 w 124"/>
                <a:gd name="T61" fmla="*/ 178 h 310"/>
                <a:gd name="T62" fmla="*/ 56 w 124"/>
                <a:gd name="T63" fmla="*/ 158 h 310"/>
                <a:gd name="T64" fmla="*/ 48 w 124"/>
                <a:gd name="T65" fmla="*/ 148 h 310"/>
                <a:gd name="T66" fmla="*/ 50 w 124"/>
                <a:gd name="T67" fmla="*/ 146 h 310"/>
                <a:gd name="T68" fmla="*/ 48 w 124"/>
                <a:gd name="T69" fmla="*/ 142 h 310"/>
                <a:gd name="T70" fmla="*/ 38 w 124"/>
                <a:gd name="T71" fmla="*/ 122 h 310"/>
                <a:gd name="T72" fmla="*/ 34 w 124"/>
                <a:gd name="T73" fmla="*/ 100 h 310"/>
                <a:gd name="T74" fmla="*/ 36 w 124"/>
                <a:gd name="T75" fmla="*/ 98 h 310"/>
                <a:gd name="T76" fmla="*/ 40 w 124"/>
                <a:gd name="T77" fmla="*/ 94 h 310"/>
                <a:gd name="T78" fmla="*/ 38 w 124"/>
                <a:gd name="T79" fmla="*/ 86 h 310"/>
                <a:gd name="T80" fmla="*/ 32 w 124"/>
                <a:gd name="T81" fmla="*/ 76 h 310"/>
                <a:gd name="T82" fmla="*/ 22 w 124"/>
                <a:gd name="T83" fmla="*/ 68 h 310"/>
                <a:gd name="T84" fmla="*/ 18 w 124"/>
                <a:gd name="T85" fmla="*/ 62 h 310"/>
                <a:gd name="T86" fmla="*/ 10 w 124"/>
                <a:gd name="T87" fmla="*/ 52 h 310"/>
                <a:gd name="T88" fmla="*/ 0 w 124"/>
                <a:gd name="T89" fmla="*/ 28 h 310"/>
                <a:gd name="T90" fmla="*/ 10 w 124"/>
                <a:gd name="T91" fmla="*/ 20 h 310"/>
                <a:gd name="T92" fmla="*/ 28 w 124"/>
                <a:gd name="T93" fmla="*/ 16 h 310"/>
                <a:gd name="T94" fmla="*/ 40 w 124"/>
                <a:gd name="T95" fmla="*/ 24 h 310"/>
                <a:gd name="T96" fmla="*/ 58 w 124"/>
                <a:gd name="T97" fmla="*/ 22 h 310"/>
                <a:gd name="T98" fmla="*/ 72 w 124"/>
                <a:gd name="T99" fmla="*/ 14 h 310"/>
                <a:gd name="T100" fmla="*/ 72 w 124"/>
                <a:gd name="T101" fmla="*/ 12 h 310"/>
                <a:gd name="T102" fmla="*/ 76 w 124"/>
                <a:gd name="T103" fmla="*/ 6 h 310"/>
                <a:gd name="T104" fmla="*/ 82 w 124"/>
                <a:gd name="T105" fmla="*/ 2 h 310"/>
                <a:gd name="T106" fmla="*/ 92 w 124"/>
                <a:gd name="T107" fmla="*/ 2 h 310"/>
                <a:gd name="T108" fmla="*/ 120 w 124"/>
                <a:gd name="T109" fmla="*/ 20 h 310"/>
                <a:gd name="T110" fmla="*/ 116 w 124"/>
                <a:gd name="T111" fmla="*/ 26 h 310"/>
                <a:gd name="T112" fmla="*/ 102 w 124"/>
                <a:gd name="T113" fmla="*/ 46 h 3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4"/>
                <a:gd name="T172" fmla="*/ 0 h 310"/>
                <a:gd name="T173" fmla="*/ 124 w 124"/>
                <a:gd name="T174" fmla="*/ 310 h 3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4" h="310">
                  <a:moveTo>
                    <a:pt x="102" y="46"/>
                  </a:moveTo>
                  <a:lnTo>
                    <a:pt x="102" y="62"/>
                  </a:lnTo>
                  <a:lnTo>
                    <a:pt x="122" y="82"/>
                  </a:lnTo>
                  <a:lnTo>
                    <a:pt x="122" y="112"/>
                  </a:lnTo>
                  <a:lnTo>
                    <a:pt x="110" y="126"/>
                  </a:lnTo>
                  <a:lnTo>
                    <a:pt x="112" y="128"/>
                  </a:lnTo>
                  <a:lnTo>
                    <a:pt x="112" y="130"/>
                  </a:lnTo>
                  <a:lnTo>
                    <a:pt x="114" y="134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18" y="146"/>
                  </a:lnTo>
                  <a:lnTo>
                    <a:pt x="118" y="152"/>
                  </a:lnTo>
                  <a:lnTo>
                    <a:pt x="116" y="164"/>
                  </a:lnTo>
                  <a:lnTo>
                    <a:pt x="114" y="182"/>
                  </a:lnTo>
                  <a:lnTo>
                    <a:pt x="114" y="200"/>
                  </a:lnTo>
                  <a:lnTo>
                    <a:pt x="114" y="212"/>
                  </a:lnTo>
                  <a:lnTo>
                    <a:pt x="118" y="218"/>
                  </a:lnTo>
                  <a:lnTo>
                    <a:pt x="122" y="222"/>
                  </a:lnTo>
                  <a:lnTo>
                    <a:pt x="124" y="234"/>
                  </a:lnTo>
                  <a:lnTo>
                    <a:pt x="124" y="254"/>
                  </a:lnTo>
                  <a:lnTo>
                    <a:pt x="124" y="258"/>
                  </a:lnTo>
                  <a:lnTo>
                    <a:pt x="124" y="260"/>
                  </a:lnTo>
                  <a:lnTo>
                    <a:pt x="122" y="260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4" y="292"/>
                  </a:lnTo>
                  <a:lnTo>
                    <a:pt x="80" y="292"/>
                  </a:lnTo>
                  <a:lnTo>
                    <a:pt x="76" y="294"/>
                  </a:lnTo>
                  <a:lnTo>
                    <a:pt x="72" y="296"/>
                  </a:lnTo>
                  <a:lnTo>
                    <a:pt x="68" y="298"/>
                  </a:lnTo>
                  <a:lnTo>
                    <a:pt x="54" y="302"/>
                  </a:lnTo>
                  <a:lnTo>
                    <a:pt x="52" y="302"/>
                  </a:lnTo>
                  <a:lnTo>
                    <a:pt x="48" y="304"/>
                  </a:lnTo>
                  <a:lnTo>
                    <a:pt x="44" y="304"/>
                  </a:lnTo>
                  <a:lnTo>
                    <a:pt x="38" y="306"/>
                  </a:lnTo>
                  <a:lnTo>
                    <a:pt x="34" y="310"/>
                  </a:lnTo>
                  <a:lnTo>
                    <a:pt x="24" y="306"/>
                  </a:lnTo>
                  <a:lnTo>
                    <a:pt x="22" y="304"/>
                  </a:lnTo>
                  <a:lnTo>
                    <a:pt x="20" y="304"/>
                  </a:lnTo>
                  <a:lnTo>
                    <a:pt x="16" y="300"/>
                  </a:lnTo>
                  <a:lnTo>
                    <a:pt x="12" y="298"/>
                  </a:lnTo>
                  <a:lnTo>
                    <a:pt x="8" y="294"/>
                  </a:lnTo>
                  <a:lnTo>
                    <a:pt x="6" y="292"/>
                  </a:lnTo>
                  <a:lnTo>
                    <a:pt x="4" y="288"/>
                  </a:lnTo>
                  <a:lnTo>
                    <a:pt x="4" y="286"/>
                  </a:lnTo>
                  <a:lnTo>
                    <a:pt x="4" y="284"/>
                  </a:lnTo>
                  <a:lnTo>
                    <a:pt x="4" y="278"/>
                  </a:lnTo>
                  <a:lnTo>
                    <a:pt x="4" y="272"/>
                  </a:lnTo>
                  <a:lnTo>
                    <a:pt x="4" y="268"/>
                  </a:lnTo>
                  <a:lnTo>
                    <a:pt x="4" y="262"/>
                  </a:lnTo>
                  <a:lnTo>
                    <a:pt x="4" y="230"/>
                  </a:lnTo>
                  <a:lnTo>
                    <a:pt x="4" y="228"/>
                  </a:lnTo>
                  <a:lnTo>
                    <a:pt x="6" y="224"/>
                  </a:lnTo>
                  <a:lnTo>
                    <a:pt x="8" y="218"/>
                  </a:lnTo>
                  <a:lnTo>
                    <a:pt x="12" y="212"/>
                  </a:lnTo>
                  <a:lnTo>
                    <a:pt x="20" y="206"/>
                  </a:lnTo>
                  <a:lnTo>
                    <a:pt x="42" y="186"/>
                  </a:lnTo>
                  <a:lnTo>
                    <a:pt x="46" y="184"/>
                  </a:lnTo>
                  <a:lnTo>
                    <a:pt x="50" y="178"/>
                  </a:lnTo>
                  <a:lnTo>
                    <a:pt x="56" y="170"/>
                  </a:lnTo>
                  <a:lnTo>
                    <a:pt x="56" y="158"/>
                  </a:lnTo>
                  <a:lnTo>
                    <a:pt x="48" y="148"/>
                  </a:lnTo>
                  <a:lnTo>
                    <a:pt x="50" y="146"/>
                  </a:lnTo>
                  <a:lnTo>
                    <a:pt x="50" y="144"/>
                  </a:lnTo>
                  <a:lnTo>
                    <a:pt x="48" y="142"/>
                  </a:lnTo>
                  <a:lnTo>
                    <a:pt x="42" y="132"/>
                  </a:lnTo>
                  <a:lnTo>
                    <a:pt x="38" y="122"/>
                  </a:lnTo>
                  <a:lnTo>
                    <a:pt x="34" y="110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0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2" y="76"/>
                  </a:lnTo>
                  <a:lnTo>
                    <a:pt x="24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18" y="62"/>
                  </a:lnTo>
                  <a:lnTo>
                    <a:pt x="16" y="56"/>
                  </a:lnTo>
                  <a:lnTo>
                    <a:pt x="10" y="52"/>
                  </a:lnTo>
                  <a:lnTo>
                    <a:pt x="4" y="4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28" y="16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58" y="22"/>
                  </a:lnTo>
                  <a:lnTo>
                    <a:pt x="66" y="20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6" y="6"/>
                  </a:lnTo>
                  <a:lnTo>
                    <a:pt x="78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2" y="2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2" y="4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238"/>
            <p:cNvSpPr/>
            <p:nvPr/>
          </p:nvSpPr>
          <p:spPr bwMode="gray">
            <a:xfrm>
              <a:off x="1736296" y="2313273"/>
              <a:ext cx="63051" cy="91554"/>
            </a:xfrm>
            <a:custGeom>
              <a:avLst/>
              <a:gdLst>
                <a:gd name="T0" fmla="*/ 18 w 54"/>
                <a:gd name="T1" fmla="*/ 80 h 84"/>
                <a:gd name="T2" fmla="*/ 4 w 54"/>
                <a:gd name="T3" fmla="*/ 82 h 84"/>
                <a:gd name="T4" fmla="*/ 0 w 54"/>
                <a:gd name="T5" fmla="*/ 78 h 84"/>
                <a:gd name="T6" fmla="*/ 2 w 54"/>
                <a:gd name="T7" fmla="*/ 74 h 84"/>
                <a:gd name="T8" fmla="*/ 4 w 54"/>
                <a:gd name="T9" fmla="*/ 72 h 84"/>
                <a:gd name="T10" fmla="*/ 4 w 54"/>
                <a:gd name="T11" fmla="*/ 62 h 84"/>
                <a:gd name="T12" fmla="*/ 10 w 54"/>
                <a:gd name="T13" fmla="*/ 56 h 84"/>
                <a:gd name="T14" fmla="*/ 14 w 54"/>
                <a:gd name="T15" fmla="*/ 54 h 84"/>
                <a:gd name="T16" fmla="*/ 10 w 54"/>
                <a:gd name="T17" fmla="*/ 48 h 84"/>
                <a:gd name="T18" fmla="*/ 10 w 54"/>
                <a:gd name="T19" fmla="*/ 46 h 84"/>
                <a:gd name="T20" fmla="*/ 12 w 54"/>
                <a:gd name="T21" fmla="*/ 44 h 84"/>
                <a:gd name="T22" fmla="*/ 16 w 54"/>
                <a:gd name="T23" fmla="*/ 40 h 84"/>
                <a:gd name="T24" fmla="*/ 16 w 54"/>
                <a:gd name="T25" fmla="*/ 36 h 84"/>
                <a:gd name="T26" fmla="*/ 12 w 54"/>
                <a:gd name="T27" fmla="*/ 30 h 84"/>
                <a:gd name="T28" fmla="*/ 16 w 54"/>
                <a:gd name="T29" fmla="*/ 28 h 84"/>
                <a:gd name="T30" fmla="*/ 20 w 54"/>
                <a:gd name="T31" fmla="*/ 28 h 84"/>
                <a:gd name="T32" fmla="*/ 20 w 54"/>
                <a:gd name="T33" fmla="*/ 28 h 84"/>
                <a:gd name="T34" fmla="*/ 14 w 54"/>
                <a:gd name="T35" fmla="*/ 26 h 84"/>
                <a:gd name="T36" fmla="*/ 10 w 54"/>
                <a:gd name="T37" fmla="*/ 26 h 84"/>
                <a:gd name="T38" fmla="*/ 10 w 54"/>
                <a:gd name="T39" fmla="*/ 20 h 84"/>
                <a:gd name="T40" fmla="*/ 10 w 54"/>
                <a:gd name="T41" fmla="*/ 14 h 84"/>
                <a:gd name="T42" fmla="*/ 14 w 54"/>
                <a:gd name="T43" fmla="*/ 14 h 84"/>
                <a:gd name="T44" fmla="*/ 20 w 54"/>
                <a:gd name="T45" fmla="*/ 10 h 84"/>
                <a:gd name="T46" fmla="*/ 38 w 54"/>
                <a:gd name="T47" fmla="*/ 2 h 84"/>
                <a:gd name="T48" fmla="*/ 46 w 54"/>
                <a:gd name="T49" fmla="*/ 12 h 84"/>
                <a:gd name="T50" fmla="*/ 46 w 54"/>
                <a:gd name="T51" fmla="*/ 20 h 84"/>
                <a:gd name="T52" fmla="*/ 46 w 54"/>
                <a:gd name="T53" fmla="*/ 28 h 84"/>
                <a:gd name="T54" fmla="*/ 46 w 54"/>
                <a:gd name="T55" fmla="*/ 30 h 84"/>
                <a:gd name="T56" fmla="*/ 46 w 54"/>
                <a:gd name="T57" fmla="*/ 34 h 84"/>
                <a:gd name="T58" fmla="*/ 42 w 54"/>
                <a:gd name="T59" fmla="*/ 36 h 84"/>
                <a:gd name="T60" fmla="*/ 46 w 54"/>
                <a:gd name="T61" fmla="*/ 40 h 84"/>
                <a:gd name="T62" fmla="*/ 50 w 54"/>
                <a:gd name="T63" fmla="*/ 42 h 84"/>
                <a:gd name="T64" fmla="*/ 52 w 54"/>
                <a:gd name="T65" fmla="*/ 46 h 84"/>
                <a:gd name="T66" fmla="*/ 54 w 54"/>
                <a:gd name="T67" fmla="*/ 50 h 84"/>
                <a:gd name="T68" fmla="*/ 52 w 54"/>
                <a:gd name="T69" fmla="*/ 52 h 84"/>
                <a:gd name="T70" fmla="*/ 48 w 54"/>
                <a:gd name="T71" fmla="*/ 56 h 84"/>
                <a:gd name="T72" fmla="*/ 48 w 54"/>
                <a:gd name="T73" fmla="*/ 58 h 84"/>
                <a:gd name="T74" fmla="*/ 50 w 54"/>
                <a:gd name="T75" fmla="*/ 60 h 84"/>
                <a:gd name="T76" fmla="*/ 50 w 54"/>
                <a:gd name="T77" fmla="*/ 64 h 84"/>
                <a:gd name="T78" fmla="*/ 48 w 54"/>
                <a:gd name="T79" fmla="*/ 68 h 84"/>
                <a:gd name="T80" fmla="*/ 48 w 54"/>
                <a:gd name="T81" fmla="*/ 70 h 84"/>
                <a:gd name="T82" fmla="*/ 50 w 54"/>
                <a:gd name="T83" fmla="*/ 74 h 84"/>
                <a:gd name="T84" fmla="*/ 50 w 54"/>
                <a:gd name="T85" fmla="*/ 78 h 84"/>
                <a:gd name="T86" fmla="*/ 48 w 54"/>
                <a:gd name="T87" fmla="*/ 80 h 84"/>
                <a:gd name="T88" fmla="*/ 44 w 54"/>
                <a:gd name="T89" fmla="*/ 76 h 84"/>
                <a:gd name="T90" fmla="*/ 46 w 54"/>
                <a:gd name="T91" fmla="*/ 80 h 84"/>
                <a:gd name="T92" fmla="*/ 42 w 54"/>
                <a:gd name="T93" fmla="*/ 80 h 84"/>
                <a:gd name="T94" fmla="*/ 38 w 54"/>
                <a:gd name="T95" fmla="*/ 82 h 84"/>
                <a:gd name="T96" fmla="*/ 34 w 54"/>
                <a:gd name="T97" fmla="*/ 82 h 84"/>
                <a:gd name="T98" fmla="*/ 32 w 54"/>
                <a:gd name="T99" fmla="*/ 84 h 84"/>
                <a:gd name="T100" fmla="*/ 28 w 54"/>
                <a:gd name="T101" fmla="*/ 84 h 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4"/>
                <a:gd name="T154" fmla="*/ 0 h 84"/>
                <a:gd name="T155" fmla="*/ 54 w 54"/>
                <a:gd name="T156" fmla="*/ 84 h 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4" h="84">
                  <a:moveTo>
                    <a:pt x="26" y="84"/>
                  </a:moveTo>
                  <a:lnTo>
                    <a:pt x="18" y="80"/>
                  </a:lnTo>
                  <a:lnTo>
                    <a:pt x="12" y="80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6" y="12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4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50" y="54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50" y="60"/>
                  </a:lnTo>
                  <a:lnTo>
                    <a:pt x="50" y="62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48" y="80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2" y="80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6" y="8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3" name="Freeform 239"/>
            <p:cNvSpPr/>
            <p:nvPr/>
          </p:nvSpPr>
          <p:spPr bwMode="gray">
            <a:xfrm>
              <a:off x="1972156" y="2577034"/>
              <a:ext cx="261547" cy="119892"/>
            </a:xfrm>
            <a:custGeom>
              <a:avLst/>
              <a:gdLst>
                <a:gd name="T0" fmla="*/ 194 w 224"/>
                <a:gd name="T1" fmla="*/ 34 h 110"/>
                <a:gd name="T2" fmla="*/ 204 w 224"/>
                <a:gd name="T3" fmla="*/ 40 h 110"/>
                <a:gd name="T4" fmla="*/ 216 w 224"/>
                <a:gd name="T5" fmla="*/ 58 h 110"/>
                <a:gd name="T6" fmla="*/ 224 w 224"/>
                <a:gd name="T7" fmla="*/ 80 h 110"/>
                <a:gd name="T8" fmla="*/ 220 w 224"/>
                <a:gd name="T9" fmla="*/ 82 h 110"/>
                <a:gd name="T10" fmla="*/ 208 w 224"/>
                <a:gd name="T11" fmla="*/ 80 h 110"/>
                <a:gd name="T12" fmla="*/ 194 w 224"/>
                <a:gd name="T13" fmla="*/ 82 h 110"/>
                <a:gd name="T14" fmla="*/ 182 w 224"/>
                <a:gd name="T15" fmla="*/ 88 h 110"/>
                <a:gd name="T16" fmla="*/ 174 w 224"/>
                <a:gd name="T17" fmla="*/ 92 h 110"/>
                <a:gd name="T18" fmla="*/ 168 w 224"/>
                <a:gd name="T19" fmla="*/ 92 h 110"/>
                <a:gd name="T20" fmla="*/ 162 w 224"/>
                <a:gd name="T21" fmla="*/ 98 h 110"/>
                <a:gd name="T22" fmla="*/ 152 w 224"/>
                <a:gd name="T23" fmla="*/ 102 h 110"/>
                <a:gd name="T24" fmla="*/ 136 w 224"/>
                <a:gd name="T25" fmla="*/ 102 h 110"/>
                <a:gd name="T26" fmla="*/ 128 w 224"/>
                <a:gd name="T27" fmla="*/ 98 h 110"/>
                <a:gd name="T28" fmla="*/ 124 w 224"/>
                <a:gd name="T29" fmla="*/ 102 h 110"/>
                <a:gd name="T30" fmla="*/ 118 w 224"/>
                <a:gd name="T31" fmla="*/ 110 h 110"/>
                <a:gd name="T32" fmla="*/ 114 w 224"/>
                <a:gd name="T33" fmla="*/ 110 h 110"/>
                <a:gd name="T34" fmla="*/ 114 w 224"/>
                <a:gd name="T35" fmla="*/ 106 h 110"/>
                <a:gd name="T36" fmla="*/ 116 w 224"/>
                <a:gd name="T37" fmla="*/ 104 h 110"/>
                <a:gd name="T38" fmla="*/ 116 w 224"/>
                <a:gd name="T39" fmla="*/ 100 h 110"/>
                <a:gd name="T40" fmla="*/ 98 w 224"/>
                <a:gd name="T41" fmla="*/ 104 h 110"/>
                <a:gd name="T42" fmla="*/ 92 w 224"/>
                <a:gd name="T43" fmla="*/ 106 h 110"/>
                <a:gd name="T44" fmla="*/ 82 w 224"/>
                <a:gd name="T45" fmla="*/ 108 h 110"/>
                <a:gd name="T46" fmla="*/ 70 w 224"/>
                <a:gd name="T47" fmla="*/ 104 h 110"/>
                <a:gd name="T48" fmla="*/ 58 w 224"/>
                <a:gd name="T49" fmla="*/ 104 h 110"/>
                <a:gd name="T50" fmla="*/ 52 w 224"/>
                <a:gd name="T51" fmla="*/ 110 h 110"/>
                <a:gd name="T52" fmla="*/ 46 w 224"/>
                <a:gd name="T53" fmla="*/ 110 h 110"/>
                <a:gd name="T54" fmla="*/ 34 w 224"/>
                <a:gd name="T55" fmla="*/ 106 h 110"/>
                <a:gd name="T56" fmla="*/ 26 w 224"/>
                <a:gd name="T57" fmla="*/ 102 h 110"/>
                <a:gd name="T58" fmla="*/ 14 w 224"/>
                <a:gd name="T59" fmla="*/ 94 h 110"/>
                <a:gd name="T60" fmla="*/ 12 w 224"/>
                <a:gd name="T61" fmla="*/ 86 h 110"/>
                <a:gd name="T62" fmla="*/ 8 w 224"/>
                <a:gd name="T63" fmla="*/ 76 h 110"/>
                <a:gd name="T64" fmla="*/ 2 w 224"/>
                <a:gd name="T65" fmla="*/ 66 h 110"/>
                <a:gd name="T66" fmla="*/ 0 w 224"/>
                <a:gd name="T67" fmla="*/ 54 h 110"/>
                <a:gd name="T68" fmla="*/ 4 w 224"/>
                <a:gd name="T69" fmla="*/ 50 h 110"/>
                <a:gd name="T70" fmla="*/ 14 w 224"/>
                <a:gd name="T71" fmla="*/ 44 h 110"/>
                <a:gd name="T72" fmla="*/ 20 w 224"/>
                <a:gd name="T73" fmla="*/ 46 h 110"/>
                <a:gd name="T74" fmla="*/ 30 w 224"/>
                <a:gd name="T75" fmla="*/ 44 h 110"/>
                <a:gd name="T76" fmla="*/ 38 w 224"/>
                <a:gd name="T77" fmla="*/ 40 h 110"/>
                <a:gd name="T78" fmla="*/ 50 w 224"/>
                <a:gd name="T79" fmla="*/ 40 h 110"/>
                <a:gd name="T80" fmla="*/ 40 w 224"/>
                <a:gd name="T81" fmla="*/ 36 h 110"/>
                <a:gd name="T82" fmla="*/ 38 w 224"/>
                <a:gd name="T83" fmla="*/ 32 h 110"/>
                <a:gd name="T84" fmla="*/ 42 w 224"/>
                <a:gd name="T85" fmla="*/ 20 h 110"/>
                <a:gd name="T86" fmla="*/ 52 w 224"/>
                <a:gd name="T87" fmla="*/ 16 h 110"/>
                <a:gd name="T88" fmla="*/ 62 w 224"/>
                <a:gd name="T89" fmla="*/ 16 h 110"/>
                <a:gd name="T90" fmla="*/ 72 w 224"/>
                <a:gd name="T91" fmla="*/ 14 h 110"/>
                <a:gd name="T92" fmla="*/ 86 w 224"/>
                <a:gd name="T93" fmla="*/ 4 h 110"/>
                <a:gd name="T94" fmla="*/ 88 w 224"/>
                <a:gd name="T95" fmla="*/ 2 h 110"/>
                <a:gd name="T96" fmla="*/ 98 w 224"/>
                <a:gd name="T97" fmla="*/ 0 h 110"/>
                <a:gd name="T98" fmla="*/ 112 w 224"/>
                <a:gd name="T99" fmla="*/ 4 h 110"/>
                <a:gd name="T100" fmla="*/ 122 w 224"/>
                <a:gd name="T101" fmla="*/ 12 h 110"/>
                <a:gd name="T102" fmla="*/ 132 w 224"/>
                <a:gd name="T103" fmla="*/ 14 h 110"/>
                <a:gd name="T104" fmla="*/ 140 w 224"/>
                <a:gd name="T105" fmla="*/ 12 h 110"/>
                <a:gd name="T106" fmla="*/ 152 w 224"/>
                <a:gd name="T107" fmla="*/ 12 h 110"/>
                <a:gd name="T108" fmla="*/ 158 w 224"/>
                <a:gd name="T109" fmla="*/ 16 h 110"/>
                <a:gd name="T110" fmla="*/ 170 w 224"/>
                <a:gd name="T111" fmla="*/ 24 h 110"/>
                <a:gd name="T112" fmla="*/ 182 w 224"/>
                <a:gd name="T113" fmla="*/ 28 h 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4"/>
                <a:gd name="T172" fmla="*/ 0 h 110"/>
                <a:gd name="T173" fmla="*/ 224 w 224"/>
                <a:gd name="T174" fmla="*/ 110 h 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4" h="110">
                  <a:moveTo>
                    <a:pt x="188" y="30"/>
                  </a:moveTo>
                  <a:lnTo>
                    <a:pt x="192" y="32"/>
                  </a:lnTo>
                  <a:lnTo>
                    <a:pt x="194" y="34"/>
                  </a:lnTo>
                  <a:lnTo>
                    <a:pt x="198" y="36"/>
                  </a:lnTo>
                  <a:lnTo>
                    <a:pt x="202" y="38"/>
                  </a:lnTo>
                  <a:lnTo>
                    <a:pt x="204" y="40"/>
                  </a:lnTo>
                  <a:lnTo>
                    <a:pt x="210" y="46"/>
                  </a:lnTo>
                  <a:lnTo>
                    <a:pt x="216" y="58"/>
                  </a:lnTo>
                  <a:lnTo>
                    <a:pt x="220" y="70"/>
                  </a:lnTo>
                  <a:lnTo>
                    <a:pt x="224" y="78"/>
                  </a:lnTo>
                  <a:lnTo>
                    <a:pt x="224" y="80"/>
                  </a:lnTo>
                  <a:lnTo>
                    <a:pt x="222" y="82"/>
                  </a:lnTo>
                  <a:lnTo>
                    <a:pt x="220" y="82"/>
                  </a:lnTo>
                  <a:lnTo>
                    <a:pt x="218" y="78"/>
                  </a:lnTo>
                  <a:lnTo>
                    <a:pt x="208" y="80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4" y="82"/>
                  </a:lnTo>
                  <a:lnTo>
                    <a:pt x="190" y="84"/>
                  </a:lnTo>
                  <a:lnTo>
                    <a:pt x="184" y="86"/>
                  </a:lnTo>
                  <a:lnTo>
                    <a:pt x="182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74" y="92"/>
                  </a:lnTo>
                  <a:lnTo>
                    <a:pt x="172" y="92"/>
                  </a:lnTo>
                  <a:lnTo>
                    <a:pt x="170" y="92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2"/>
                  </a:lnTo>
                  <a:lnTo>
                    <a:pt x="140" y="102"/>
                  </a:lnTo>
                  <a:lnTo>
                    <a:pt x="136" y="102"/>
                  </a:lnTo>
                  <a:lnTo>
                    <a:pt x="132" y="100"/>
                  </a:lnTo>
                  <a:lnTo>
                    <a:pt x="128" y="98"/>
                  </a:lnTo>
                  <a:lnTo>
                    <a:pt x="126" y="98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0" y="108"/>
                  </a:lnTo>
                  <a:lnTo>
                    <a:pt x="118" y="110"/>
                  </a:lnTo>
                  <a:lnTo>
                    <a:pt x="116" y="110"/>
                  </a:lnTo>
                  <a:lnTo>
                    <a:pt x="114" y="110"/>
                  </a:lnTo>
                  <a:lnTo>
                    <a:pt x="112" y="108"/>
                  </a:lnTo>
                  <a:lnTo>
                    <a:pt x="114" y="106"/>
                  </a:lnTo>
                  <a:lnTo>
                    <a:pt x="116" y="104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08" y="102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4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0" y="106"/>
                  </a:lnTo>
                  <a:lnTo>
                    <a:pt x="76" y="104"/>
                  </a:lnTo>
                  <a:lnTo>
                    <a:pt x="70" y="104"/>
                  </a:lnTo>
                  <a:lnTo>
                    <a:pt x="64" y="102"/>
                  </a:lnTo>
                  <a:lnTo>
                    <a:pt x="60" y="102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4" y="108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38" y="106"/>
                  </a:lnTo>
                  <a:lnTo>
                    <a:pt x="34" y="106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26" y="102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4" y="94"/>
                  </a:lnTo>
                  <a:lnTo>
                    <a:pt x="12" y="90"/>
                  </a:lnTo>
                  <a:lnTo>
                    <a:pt x="12" y="86"/>
                  </a:lnTo>
                  <a:lnTo>
                    <a:pt x="10" y="82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8" y="4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8" y="32"/>
                  </a:lnTo>
                  <a:lnTo>
                    <a:pt x="38" y="28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2" y="14"/>
                  </a:lnTo>
                  <a:lnTo>
                    <a:pt x="76" y="10"/>
                  </a:lnTo>
                  <a:lnTo>
                    <a:pt x="82" y="8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2" y="12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32" y="14"/>
                  </a:lnTo>
                  <a:lnTo>
                    <a:pt x="136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52" y="12"/>
                  </a:lnTo>
                  <a:lnTo>
                    <a:pt x="156" y="14"/>
                  </a:lnTo>
                  <a:lnTo>
                    <a:pt x="158" y="16"/>
                  </a:lnTo>
                  <a:lnTo>
                    <a:pt x="162" y="18"/>
                  </a:lnTo>
                  <a:lnTo>
                    <a:pt x="166" y="22"/>
                  </a:lnTo>
                  <a:lnTo>
                    <a:pt x="170" y="24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6" y="28"/>
                  </a:lnTo>
                  <a:lnTo>
                    <a:pt x="188" y="3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240"/>
            <p:cNvSpPr/>
            <p:nvPr/>
          </p:nvSpPr>
          <p:spPr bwMode="gray">
            <a:xfrm>
              <a:off x="1888087" y="2500740"/>
              <a:ext cx="128438" cy="98093"/>
            </a:xfrm>
            <a:custGeom>
              <a:avLst/>
              <a:gdLst>
                <a:gd name="T0" fmla="*/ 28 w 110"/>
                <a:gd name="T1" fmla="*/ 74 h 90"/>
                <a:gd name="T2" fmla="*/ 30 w 110"/>
                <a:gd name="T3" fmla="*/ 60 h 90"/>
                <a:gd name="T4" fmla="*/ 32 w 110"/>
                <a:gd name="T5" fmla="*/ 58 h 90"/>
                <a:gd name="T6" fmla="*/ 32 w 110"/>
                <a:gd name="T7" fmla="*/ 54 h 90"/>
                <a:gd name="T8" fmla="*/ 30 w 110"/>
                <a:gd name="T9" fmla="*/ 50 h 90"/>
                <a:gd name="T10" fmla="*/ 26 w 110"/>
                <a:gd name="T11" fmla="*/ 44 h 90"/>
                <a:gd name="T12" fmla="*/ 22 w 110"/>
                <a:gd name="T13" fmla="*/ 36 h 90"/>
                <a:gd name="T14" fmla="*/ 18 w 110"/>
                <a:gd name="T15" fmla="*/ 24 h 90"/>
                <a:gd name="T16" fmla="*/ 14 w 110"/>
                <a:gd name="T17" fmla="*/ 22 h 90"/>
                <a:gd name="T18" fmla="*/ 4 w 110"/>
                <a:gd name="T19" fmla="*/ 12 h 90"/>
                <a:gd name="T20" fmla="*/ 4 w 110"/>
                <a:gd name="T21" fmla="*/ 6 h 90"/>
                <a:gd name="T22" fmla="*/ 0 w 110"/>
                <a:gd name="T23" fmla="*/ 0 h 90"/>
                <a:gd name="T24" fmla="*/ 2 w 110"/>
                <a:gd name="T25" fmla="*/ 0 h 90"/>
                <a:gd name="T26" fmla="*/ 10 w 110"/>
                <a:gd name="T27" fmla="*/ 0 h 90"/>
                <a:gd name="T28" fmla="*/ 18 w 110"/>
                <a:gd name="T29" fmla="*/ 4 h 90"/>
                <a:gd name="T30" fmla="*/ 24 w 110"/>
                <a:gd name="T31" fmla="*/ 10 h 90"/>
                <a:gd name="T32" fmla="*/ 32 w 110"/>
                <a:gd name="T33" fmla="*/ 16 h 90"/>
                <a:gd name="T34" fmla="*/ 44 w 110"/>
                <a:gd name="T35" fmla="*/ 18 h 90"/>
                <a:gd name="T36" fmla="*/ 58 w 110"/>
                <a:gd name="T37" fmla="*/ 12 h 90"/>
                <a:gd name="T38" fmla="*/ 84 w 110"/>
                <a:gd name="T39" fmla="*/ 18 h 90"/>
                <a:gd name="T40" fmla="*/ 100 w 110"/>
                <a:gd name="T41" fmla="*/ 24 h 90"/>
                <a:gd name="T42" fmla="*/ 104 w 110"/>
                <a:gd name="T43" fmla="*/ 26 h 90"/>
                <a:gd name="T44" fmla="*/ 110 w 110"/>
                <a:gd name="T45" fmla="*/ 30 h 90"/>
                <a:gd name="T46" fmla="*/ 110 w 110"/>
                <a:gd name="T47" fmla="*/ 34 h 90"/>
                <a:gd name="T48" fmla="*/ 108 w 110"/>
                <a:gd name="T49" fmla="*/ 42 h 90"/>
                <a:gd name="T50" fmla="*/ 106 w 110"/>
                <a:gd name="T51" fmla="*/ 46 h 90"/>
                <a:gd name="T52" fmla="*/ 104 w 110"/>
                <a:gd name="T53" fmla="*/ 52 h 90"/>
                <a:gd name="T54" fmla="*/ 100 w 110"/>
                <a:gd name="T55" fmla="*/ 56 h 90"/>
                <a:gd name="T56" fmla="*/ 98 w 110"/>
                <a:gd name="T57" fmla="*/ 58 h 90"/>
                <a:gd name="T58" fmla="*/ 94 w 110"/>
                <a:gd name="T59" fmla="*/ 66 h 90"/>
                <a:gd name="T60" fmla="*/ 94 w 110"/>
                <a:gd name="T61" fmla="*/ 68 h 90"/>
                <a:gd name="T62" fmla="*/ 90 w 110"/>
                <a:gd name="T63" fmla="*/ 70 h 90"/>
                <a:gd name="T64" fmla="*/ 82 w 110"/>
                <a:gd name="T65" fmla="*/ 72 h 90"/>
                <a:gd name="T66" fmla="*/ 74 w 110"/>
                <a:gd name="T67" fmla="*/ 82 h 90"/>
                <a:gd name="T68" fmla="*/ 70 w 110"/>
                <a:gd name="T69" fmla="*/ 88 h 90"/>
                <a:gd name="T70" fmla="*/ 62 w 110"/>
                <a:gd name="T71" fmla="*/ 88 h 90"/>
                <a:gd name="T72" fmla="*/ 56 w 110"/>
                <a:gd name="T73" fmla="*/ 88 h 90"/>
                <a:gd name="T74" fmla="*/ 36 w 110"/>
                <a:gd name="T75" fmla="*/ 90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0"/>
                <a:gd name="T115" fmla="*/ 0 h 90"/>
                <a:gd name="T116" fmla="*/ 110 w 110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0" h="90">
                  <a:moveTo>
                    <a:pt x="36" y="90"/>
                  </a:moveTo>
                  <a:lnTo>
                    <a:pt x="28" y="74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4"/>
                  </a:lnTo>
                  <a:lnTo>
                    <a:pt x="24" y="40"/>
                  </a:lnTo>
                  <a:lnTo>
                    <a:pt x="22" y="36"/>
                  </a:lnTo>
                  <a:lnTo>
                    <a:pt x="22" y="30"/>
                  </a:lnTo>
                  <a:lnTo>
                    <a:pt x="18" y="24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84" y="18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8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06" y="46"/>
                  </a:lnTo>
                  <a:lnTo>
                    <a:pt x="104" y="48"/>
                  </a:lnTo>
                  <a:lnTo>
                    <a:pt x="104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78" y="76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88"/>
                  </a:lnTo>
                  <a:lnTo>
                    <a:pt x="68" y="88"/>
                  </a:lnTo>
                  <a:lnTo>
                    <a:pt x="62" y="88"/>
                  </a:lnTo>
                  <a:lnTo>
                    <a:pt x="58" y="88"/>
                  </a:lnTo>
                  <a:lnTo>
                    <a:pt x="56" y="88"/>
                  </a:lnTo>
                  <a:lnTo>
                    <a:pt x="54" y="86"/>
                  </a:lnTo>
                  <a:lnTo>
                    <a:pt x="36" y="9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241"/>
            <p:cNvSpPr/>
            <p:nvPr/>
          </p:nvSpPr>
          <p:spPr bwMode="gray">
            <a:xfrm>
              <a:off x="1874076" y="2594473"/>
              <a:ext cx="98080" cy="91554"/>
            </a:xfrm>
            <a:custGeom>
              <a:avLst/>
              <a:gdLst>
                <a:gd name="T0" fmla="*/ 84 w 84"/>
                <a:gd name="T1" fmla="*/ 2 h 84"/>
                <a:gd name="T2" fmla="*/ 72 w 84"/>
                <a:gd name="T3" fmla="*/ 4 h 84"/>
                <a:gd name="T4" fmla="*/ 72 w 84"/>
                <a:gd name="T5" fmla="*/ 4 h 84"/>
                <a:gd name="T6" fmla="*/ 70 w 84"/>
                <a:gd name="T7" fmla="*/ 4 h 84"/>
                <a:gd name="T8" fmla="*/ 68 w 84"/>
                <a:gd name="T9" fmla="*/ 2 h 84"/>
                <a:gd name="T10" fmla="*/ 66 w 84"/>
                <a:gd name="T11" fmla="*/ 0 h 84"/>
                <a:gd name="T12" fmla="*/ 48 w 84"/>
                <a:gd name="T13" fmla="*/ 4 h 84"/>
                <a:gd name="T14" fmla="*/ 34 w 84"/>
                <a:gd name="T15" fmla="*/ 6 h 84"/>
                <a:gd name="T16" fmla="*/ 20 w 84"/>
                <a:gd name="T17" fmla="*/ 8 h 84"/>
                <a:gd name="T18" fmla="*/ 20 w 84"/>
                <a:gd name="T19" fmla="*/ 10 h 84"/>
                <a:gd name="T20" fmla="*/ 18 w 84"/>
                <a:gd name="T21" fmla="*/ 12 h 84"/>
                <a:gd name="T22" fmla="*/ 18 w 84"/>
                <a:gd name="T23" fmla="*/ 16 h 84"/>
                <a:gd name="T24" fmla="*/ 18 w 84"/>
                <a:gd name="T25" fmla="*/ 16 h 84"/>
                <a:gd name="T26" fmla="*/ 16 w 84"/>
                <a:gd name="T27" fmla="*/ 18 h 84"/>
                <a:gd name="T28" fmla="*/ 12 w 84"/>
                <a:gd name="T29" fmla="*/ 20 h 84"/>
                <a:gd name="T30" fmla="*/ 8 w 84"/>
                <a:gd name="T31" fmla="*/ 22 h 84"/>
                <a:gd name="T32" fmla="*/ 6 w 84"/>
                <a:gd name="T33" fmla="*/ 26 h 84"/>
                <a:gd name="T34" fmla="*/ 2 w 84"/>
                <a:gd name="T35" fmla="*/ 30 h 84"/>
                <a:gd name="T36" fmla="*/ 0 w 84"/>
                <a:gd name="T37" fmla="*/ 36 h 84"/>
                <a:gd name="T38" fmla="*/ 0 w 84"/>
                <a:gd name="T39" fmla="*/ 36 h 84"/>
                <a:gd name="T40" fmla="*/ 0 w 84"/>
                <a:gd name="T41" fmla="*/ 38 h 84"/>
                <a:gd name="T42" fmla="*/ 0 w 84"/>
                <a:gd name="T43" fmla="*/ 40 h 84"/>
                <a:gd name="T44" fmla="*/ 2 w 84"/>
                <a:gd name="T45" fmla="*/ 44 h 84"/>
                <a:gd name="T46" fmla="*/ 4 w 84"/>
                <a:gd name="T47" fmla="*/ 48 h 84"/>
                <a:gd name="T48" fmla="*/ 10 w 84"/>
                <a:gd name="T49" fmla="*/ 56 h 84"/>
                <a:gd name="T50" fmla="*/ 18 w 84"/>
                <a:gd name="T51" fmla="*/ 66 h 84"/>
                <a:gd name="T52" fmla="*/ 26 w 84"/>
                <a:gd name="T53" fmla="*/ 76 h 84"/>
                <a:gd name="T54" fmla="*/ 30 w 84"/>
                <a:gd name="T55" fmla="*/ 84 h 84"/>
                <a:gd name="T56" fmla="*/ 42 w 84"/>
                <a:gd name="T57" fmla="*/ 84 h 84"/>
                <a:gd name="T58" fmla="*/ 44 w 84"/>
                <a:gd name="T59" fmla="*/ 66 h 84"/>
                <a:gd name="T60" fmla="*/ 46 w 84"/>
                <a:gd name="T61" fmla="*/ 66 h 84"/>
                <a:gd name="T62" fmla="*/ 48 w 84"/>
                <a:gd name="T63" fmla="*/ 64 h 84"/>
                <a:gd name="T64" fmla="*/ 50 w 84"/>
                <a:gd name="T65" fmla="*/ 62 h 84"/>
                <a:gd name="T66" fmla="*/ 54 w 84"/>
                <a:gd name="T67" fmla="*/ 56 h 84"/>
                <a:gd name="T68" fmla="*/ 60 w 84"/>
                <a:gd name="T69" fmla="*/ 48 h 84"/>
                <a:gd name="T70" fmla="*/ 58 w 84"/>
                <a:gd name="T71" fmla="*/ 48 h 84"/>
                <a:gd name="T72" fmla="*/ 58 w 84"/>
                <a:gd name="T73" fmla="*/ 46 h 84"/>
                <a:gd name="T74" fmla="*/ 58 w 84"/>
                <a:gd name="T75" fmla="*/ 42 h 84"/>
                <a:gd name="T76" fmla="*/ 58 w 84"/>
                <a:gd name="T77" fmla="*/ 38 h 84"/>
                <a:gd name="T78" fmla="*/ 60 w 84"/>
                <a:gd name="T79" fmla="*/ 32 h 84"/>
                <a:gd name="T80" fmla="*/ 64 w 84"/>
                <a:gd name="T81" fmla="*/ 26 h 84"/>
                <a:gd name="T82" fmla="*/ 64 w 84"/>
                <a:gd name="T83" fmla="*/ 24 h 84"/>
                <a:gd name="T84" fmla="*/ 64 w 84"/>
                <a:gd name="T85" fmla="*/ 22 h 84"/>
                <a:gd name="T86" fmla="*/ 68 w 84"/>
                <a:gd name="T87" fmla="*/ 20 h 84"/>
                <a:gd name="T88" fmla="*/ 70 w 84"/>
                <a:gd name="T89" fmla="*/ 18 h 84"/>
                <a:gd name="T90" fmla="*/ 74 w 84"/>
                <a:gd name="T91" fmla="*/ 16 h 84"/>
                <a:gd name="T92" fmla="*/ 78 w 84"/>
                <a:gd name="T93" fmla="*/ 16 h 84"/>
                <a:gd name="T94" fmla="*/ 84 w 84"/>
                <a:gd name="T95" fmla="*/ 18 h 84"/>
                <a:gd name="T96" fmla="*/ 84 w 84"/>
                <a:gd name="T97" fmla="*/ 2 h 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4"/>
                <a:gd name="T148" fmla="*/ 0 h 84"/>
                <a:gd name="T149" fmla="*/ 84 w 84"/>
                <a:gd name="T150" fmla="*/ 84 h 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4" h="84">
                  <a:moveTo>
                    <a:pt x="84" y="2"/>
                  </a:moveTo>
                  <a:lnTo>
                    <a:pt x="72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48" y="4"/>
                  </a:lnTo>
                  <a:lnTo>
                    <a:pt x="34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6"/>
                  </a:lnTo>
                  <a:lnTo>
                    <a:pt x="18" y="66"/>
                  </a:lnTo>
                  <a:lnTo>
                    <a:pt x="26" y="76"/>
                  </a:lnTo>
                  <a:lnTo>
                    <a:pt x="30" y="84"/>
                  </a:lnTo>
                  <a:lnTo>
                    <a:pt x="42" y="84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2"/>
                  </a:lnTo>
                  <a:lnTo>
                    <a:pt x="54" y="56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8"/>
                  </a:lnTo>
                  <a:lnTo>
                    <a:pt x="74" y="16"/>
                  </a:lnTo>
                  <a:lnTo>
                    <a:pt x="78" y="16"/>
                  </a:lnTo>
                  <a:lnTo>
                    <a:pt x="84" y="18"/>
                  </a:lnTo>
                  <a:lnTo>
                    <a:pt x="84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6" name="Freeform 242"/>
            <p:cNvSpPr/>
            <p:nvPr/>
          </p:nvSpPr>
          <p:spPr bwMode="gray">
            <a:xfrm>
              <a:off x="1864735" y="2563955"/>
              <a:ext cx="32693" cy="69755"/>
            </a:xfrm>
            <a:custGeom>
              <a:avLst/>
              <a:gdLst>
                <a:gd name="T0" fmla="*/ 0 w 28"/>
                <a:gd name="T1" fmla="*/ 20 h 64"/>
                <a:gd name="T2" fmla="*/ 8 w 28"/>
                <a:gd name="T3" fmla="*/ 28 h 64"/>
                <a:gd name="T4" fmla="*/ 10 w 28"/>
                <a:gd name="T5" fmla="*/ 28 h 64"/>
                <a:gd name="T6" fmla="*/ 10 w 28"/>
                <a:gd name="T7" fmla="*/ 32 h 64"/>
                <a:gd name="T8" fmla="*/ 12 w 28"/>
                <a:gd name="T9" fmla="*/ 36 h 64"/>
                <a:gd name="T10" fmla="*/ 12 w 28"/>
                <a:gd name="T11" fmla="*/ 40 h 64"/>
                <a:gd name="T12" fmla="*/ 10 w 28"/>
                <a:gd name="T13" fmla="*/ 40 h 64"/>
                <a:gd name="T14" fmla="*/ 10 w 28"/>
                <a:gd name="T15" fmla="*/ 40 h 64"/>
                <a:gd name="T16" fmla="*/ 10 w 28"/>
                <a:gd name="T17" fmla="*/ 44 h 64"/>
                <a:gd name="T18" fmla="*/ 8 w 28"/>
                <a:gd name="T19" fmla="*/ 48 h 64"/>
                <a:gd name="T20" fmla="*/ 8 w 28"/>
                <a:gd name="T21" fmla="*/ 54 h 64"/>
                <a:gd name="T22" fmla="*/ 8 w 28"/>
                <a:gd name="T23" fmla="*/ 54 h 64"/>
                <a:gd name="T24" fmla="*/ 8 w 28"/>
                <a:gd name="T25" fmla="*/ 58 h 64"/>
                <a:gd name="T26" fmla="*/ 8 w 28"/>
                <a:gd name="T27" fmla="*/ 60 h 64"/>
                <a:gd name="T28" fmla="*/ 8 w 28"/>
                <a:gd name="T29" fmla="*/ 64 h 64"/>
                <a:gd name="T30" fmla="*/ 8 w 28"/>
                <a:gd name="T31" fmla="*/ 62 h 64"/>
                <a:gd name="T32" fmla="*/ 8 w 28"/>
                <a:gd name="T33" fmla="*/ 60 h 64"/>
                <a:gd name="T34" fmla="*/ 10 w 28"/>
                <a:gd name="T35" fmla="*/ 58 h 64"/>
                <a:gd name="T36" fmla="*/ 14 w 28"/>
                <a:gd name="T37" fmla="*/ 54 h 64"/>
                <a:gd name="T38" fmla="*/ 18 w 28"/>
                <a:gd name="T39" fmla="*/ 50 h 64"/>
                <a:gd name="T40" fmla="*/ 26 w 28"/>
                <a:gd name="T41" fmla="*/ 44 h 64"/>
                <a:gd name="T42" fmla="*/ 26 w 28"/>
                <a:gd name="T43" fmla="*/ 42 h 64"/>
                <a:gd name="T44" fmla="*/ 26 w 28"/>
                <a:gd name="T45" fmla="*/ 40 h 64"/>
                <a:gd name="T46" fmla="*/ 28 w 28"/>
                <a:gd name="T47" fmla="*/ 38 h 64"/>
                <a:gd name="T48" fmla="*/ 28 w 28"/>
                <a:gd name="T49" fmla="*/ 36 h 64"/>
                <a:gd name="T50" fmla="*/ 28 w 28"/>
                <a:gd name="T51" fmla="*/ 36 h 64"/>
                <a:gd name="T52" fmla="*/ 26 w 28"/>
                <a:gd name="T53" fmla="*/ 34 h 64"/>
                <a:gd name="T54" fmla="*/ 26 w 28"/>
                <a:gd name="T55" fmla="*/ 32 h 64"/>
                <a:gd name="T56" fmla="*/ 26 w 28"/>
                <a:gd name="T57" fmla="*/ 28 h 64"/>
                <a:gd name="T58" fmla="*/ 26 w 28"/>
                <a:gd name="T59" fmla="*/ 24 h 64"/>
                <a:gd name="T60" fmla="*/ 26 w 28"/>
                <a:gd name="T61" fmla="*/ 22 h 64"/>
                <a:gd name="T62" fmla="*/ 26 w 28"/>
                <a:gd name="T63" fmla="*/ 18 h 64"/>
                <a:gd name="T64" fmla="*/ 24 w 28"/>
                <a:gd name="T65" fmla="*/ 14 h 64"/>
                <a:gd name="T66" fmla="*/ 22 w 28"/>
                <a:gd name="T67" fmla="*/ 8 h 64"/>
                <a:gd name="T68" fmla="*/ 20 w 28"/>
                <a:gd name="T69" fmla="*/ 4 h 64"/>
                <a:gd name="T70" fmla="*/ 20 w 28"/>
                <a:gd name="T71" fmla="*/ 4 h 64"/>
                <a:gd name="T72" fmla="*/ 18 w 28"/>
                <a:gd name="T73" fmla="*/ 2 h 64"/>
                <a:gd name="T74" fmla="*/ 16 w 28"/>
                <a:gd name="T75" fmla="*/ 0 h 64"/>
                <a:gd name="T76" fmla="*/ 12 w 28"/>
                <a:gd name="T77" fmla="*/ 0 h 64"/>
                <a:gd name="T78" fmla="*/ 8 w 28"/>
                <a:gd name="T79" fmla="*/ 0 h 64"/>
                <a:gd name="T80" fmla="*/ 8 w 28"/>
                <a:gd name="T81" fmla="*/ 0 h 64"/>
                <a:gd name="T82" fmla="*/ 6 w 28"/>
                <a:gd name="T83" fmla="*/ 2 h 64"/>
                <a:gd name="T84" fmla="*/ 6 w 28"/>
                <a:gd name="T85" fmla="*/ 2 h 64"/>
                <a:gd name="T86" fmla="*/ 0 w 28"/>
                <a:gd name="T87" fmla="*/ 20 h 6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"/>
                <a:gd name="T133" fmla="*/ 0 h 64"/>
                <a:gd name="T134" fmla="*/ 28 w 28"/>
                <a:gd name="T135" fmla="*/ 64 h 6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" h="64">
                  <a:moveTo>
                    <a:pt x="0" y="20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8" y="48"/>
                  </a:lnTo>
                  <a:lnTo>
                    <a:pt x="8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8" y="50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243"/>
            <p:cNvSpPr/>
            <p:nvPr/>
          </p:nvSpPr>
          <p:spPr bwMode="gray">
            <a:xfrm>
              <a:off x="1764319" y="2478941"/>
              <a:ext cx="165802" cy="124251"/>
            </a:xfrm>
            <a:custGeom>
              <a:avLst/>
              <a:gdLst>
                <a:gd name="T0" fmla="*/ 20 w 142"/>
                <a:gd name="T1" fmla="*/ 42 h 114"/>
                <a:gd name="T2" fmla="*/ 20 w 142"/>
                <a:gd name="T3" fmla="*/ 40 h 114"/>
                <a:gd name="T4" fmla="*/ 18 w 142"/>
                <a:gd name="T5" fmla="*/ 38 h 114"/>
                <a:gd name="T6" fmla="*/ 20 w 142"/>
                <a:gd name="T7" fmla="*/ 36 h 114"/>
                <a:gd name="T8" fmla="*/ 14 w 142"/>
                <a:gd name="T9" fmla="*/ 34 h 114"/>
                <a:gd name="T10" fmla="*/ 6 w 142"/>
                <a:gd name="T11" fmla="*/ 30 h 114"/>
                <a:gd name="T12" fmla="*/ 0 w 142"/>
                <a:gd name="T13" fmla="*/ 26 h 114"/>
                <a:gd name="T14" fmla="*/ 2 w 142"/>
                <a:gd name="T15" fmla="*/ 24 h 114"/>
                <a:gd name="T16" fmla="*/ 20 w 142"/>
                <a:gd name="T17" fmla="*/ 16 h 114"/>
                <a:gd name="T18" fmla="*/ 32 w 142"/>
                <a:gd name="T19" fmla="*/ 12 h 114"/>
                <a:gd name="T20" fmla="*/ 54 w 142"/>
                <a:gd name="T21" fmla="*/ 6 h 114"/>
                <a:gd name="T22" fmla="*/ 58 w 142"/>
                <a:gd name="T23" fmla="*/ 2 h 114"/>
                <a:gd name="T24" fmla="*/ 60 w 142"/>
                <a:gd name="T25" fmla="*/ 0 h 114"/>
                <a:gd name="T26" fmla="*/ 68 w 142"/>
                <a:gd name="T27" fmla="*/ 24 h 114"/>
                <a:gd name="T28" fmla="*/ 86 w 142"/>
                <a:gd name="T29" fmla="*/ 24 h 114"/>
                <a:gd name="T30" fmla="*/ 92 w 142"/>
                <a:gd name="T31" fmla="*/ 22 h 114"/>
                <a:gd name="T32" fmla="*/ 102 w 142"/>
                <a:gd name="T33" fmla="*/ 18 h 114"/>
                <a:gd name="T34" fmla="*/ 108 w 142"/>
                <a:gd name="T35" fmla="*/ 20 h 114"/>
                <a:gd name="T36" fmla="*/ 110 w 142"/>
                <a:gd name="T37" fmla="*/ 26 h 114"/>
                <a:gd name="T38" fmla="*/ 110 w 142"/>
                <a:gd name="T39" fmla="*/ 32 h 114"/>
                <a:gd name="T40" fmla="*/ 120 w 142"/>
                <a:gd name="T41" fmla="*/ 42 h 114"/>
                <a:gd name="T42" fmla="*/ 124 w 142"/>
                <a:gd name="T43" fmla="*/ 44 h 114"/>
                <a:gd name="T44" fmla="*/ 128 w 142"/>
                <a:gd name="T45" fmla="*/ 56 h 114"/>
                <a:gd name="T46" fmla="*/ 132 w 142"/>
                <a:gd name="T47" fmla="*/ 64 h 114"/>
                <a:gd name="T48" fmla="*/ 136 w 142"/>
                <a:gd name="T49" fmla="*/ 70 h 114"/>
                <a:gd name="T50" fmla="*/ 138 w 142"/>
                <a:gd name="T51" fmla="*/ 74 h 114"/>
                <a:gd name="T52" fmla="*/ 138 w 142"/>
                <a:gd name="T53" fmla="*/ 78 h 114"/>
                <a:gd name="T54" fmla="*/ 136 w 142"/>
                <a:gd name="T55" fmla="*/ 80 h 114"/>
                <a:gd name="T56" fmla="*/ 134 w 142"/>
                <a:gd name="T57" fmla="*/ 94 h 114"/>
                <a:gd name="T58" fmla="*/ 128 w 142"/>
                <a:gd name="T59" fmla="*/ 112 h 114"/>
                <a:gd name="T60" fmla="*/ 112 w 142"/>
                <a:gd name="T61" fmla="*/ 110 h 114"/>
                <a:gd name="T62" fmla="*/ 112 w 142"/>
                <a:gd name="T63" fmla="*/ 104 h 114"/>
                <a:gd name="T64" fmla="*/ 112 w 142"/>
                <a:gd name="T65" fmla="*/ 102 h 114"/>
                <a:gd name="T66" fmla="*/ 110 w 142"/>
                <a:gd name="T67" fmla="*/ 92 h 114"/>
                <a:gd name="T68" fmla="*/ 108 w 142"/>
                <a:gd name="T69" fmla="*/ 86 h 114"/>
                <a:gd name="T70" fmla="*/ 106 w 142"/>
                <a:gd name="T71" fmla="*/ 82 h 114"/>
                <a:gd name="T72" fmla="*/ 98 w 142"/>
                <a:gd name="T73" fmla="*/ 78 h 114"/>
                <a:gd name="T74" fmla="*/ 94 w 142"/>
                <a:gd name="T75" fmla="*/ 80 h 114"/>
                <a:gd name="T76" fmla="*/ 92 w 142"/>
                <a:gd name="T77" fmla="*/ 80 h 114"/>
                <a:gd name="T78" fmla="*/ 64 w 142"/>
                <a:gd name="T79" fmla="*/ 76 h 114"/>
                <a:gd name="T80" fmla="*/ 58 w 142"/>
                <a:gd name="T81" fmla="*/ 74 h 114"/>
                <a:gd name="T82" fmla="*/ 52 w 142"/>
                <a:gd name="T83" fmla="*/ 70 h 114"/>
                <a:gd name="T84" fmla="*/ 46 w 142"/>
                <a:gd name="T85" fmla="*/ 60 h 114"/>
                <a:gd name="T86" fmla="*/ 38 w 142"/>
                <a:gd name="T87" fmla="*/ 60 h 11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2"/>
                <a:gd name="T133" fmla="*/ 0 h 114"/>
                <a:gd name="T134" fmla="*/ 142 w 142"/>
                <a:gd name="T135" fmla="*/ 114 h 11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2" h="114">
                  <a:moveTo>
                    <a:pt x="26" y="52"/>
                  </a:moveTo>
                  <a:lnTo>
                    <a:pt x="20" y="42"/>
                  </a:lnTo>
                  <a:lnTo>
                    <a:pt x="20" y="40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0" y="32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8" y="14"/>
                  </a:lnTo>
                  <a:lnTo>
                    <a:pt x="32" y="12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10"/>
                  </a:lnTo>
                  <a:lnTo>
                    <a:pt x="68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92" y="22"/>
                  </a:lnTo>
                  <a:lnTo>
                    <a:pt x="96" y="20"/>
                  </a:lnTo>
                  <a:lnTo>
                    <a:pt x="102" y="18"/>
                  </a:lnTo>
                  <a:lnTo>
                    <a:pt x="106" y="18"/>
                  </a:lnTo>
                  <a:lnTo>
                    <a:pt x="108" y="20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20" y="42"/>
                  </a:lnTo>
                  <a:lnTo>
                    <a:pt x="124" y="40"/>
                  </a:lnTo>
                  <a:lnTo>
                    <a:pt x="124" y="44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30" y="60"/>
                  </a:lnTo>
                  <a:lnTo>
                    <a:pt x="132" y="64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8"/>
                  </a:lnTo>
                  <a:lnTo>
                    <a:pt x="136" y="80"/>
                  </a:lnTo>
                  <a:lnTo>
                    <a:pt x="130" y="86"/>
                  </a:lnTo>
                  <a:lnTo>
                    <a:pt x="134" y="94"/>
                  </a:lnTo>
                  <a:lnTo>
                    <a:pt x="142" y="110"/>
                  </a:lnTo>
                  <a:lnTo>
                    <a:pt x="128" y="112"/>
                  </a:lnTo>
                  <a:lnTo>
                    <a:pt x="114" y="114"/>
                  </a:lnTo>
                  <a:lnTo>
                    <a:pt x="112" y="110"/>
                  </a:lnTo>
                  <a:lnTo>
                    <a:pt x="112" y="108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2" y="98"/>
                  </a:lnTo>
                  <a:lnTo>
                    <a:pt x="110" y="92"/>
                  </a:lnTo>
                  <a:lnTo>
                    <a:pt x="110" y="88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2" y="78"/>
                  </a:lnTo>
                  <a:lnTo>
                    <a:pt x="98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86" y="98"/>
                  </a:lnTo>
                  <a:lnTo>
                    <a:pt x="64" y="76"/>
                  </a:lnTo>
                  <a:lnTo>
                    <a:pt x="58" y="76"/>
                  </a:lnTo>
                  <a:lnTo>
                    <a:pt x="58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48" y="66"/>
                  </a:lnTo>
                  <a:lnTo>
                    <a:pt x="46" y="60"/>
                  </a:lnTo>
                  <a:lnTo>
                    <a:pt x="44" y="56"/>
                  </a:lnTo>
                  <a:lnTo>
                    <a:pt x="38" y="60"/>
                  </a:lnTo>
                  <a:lnTo>
                    <a:pt x="26" y="5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244"/>
            <p:cNvSpPr/>
            <p:nvPr/>
          </p:nvSpPr>
          <p:spPr bwMode="gray">
            <a:xfrm>
              <a:off x="1834376" y="2441884"/>
              <a:ext cx="88739" cy="63216"/>
            </a:xfrm>
            <a:custGeom>
              <a:avLst/>
              <a:gdLst>
                <a:gd name="T0" fmla="*/ 40 w 76"/>
                <a:gd name="T1" fmla="*/ 18 h 58"/>
                <a:gd name="T2" fmla="*/ 34 w 76"/>
                <a:gd name="T3" fmla="*/ 20 h 58"/>
                <a:gd name="T4" fmla="*/ 28 w 76"/>
                <a:gd name="T5" fmla="*/ 22 h 58"/>
                <a:gd name="T6" fmla="*/ 26 w 76"/>
                <a:gd name="T7" fmla="*/ 22 h 58"/>
                <a:gd name="T8" fmla="*/ 12 w 76"/>
                <a:gd name="T9" fmla="*/ 22 h 58"/>
                <a:gd name="T10" fmla="*/ 10 w 76"/>
                <a:gd name="T11" fmla="*/ 20 h 58"/>
                <a:gd name="T12" fmla="*/ 6 w 76"/>
                <a:gd name="T13" fmla="*/ 16 h 58"/>
                <a:gd name="T14" fmla="*/ 4 w 76"/>
                <a:gd name="T15" fmla="*/ 18 h 58"/>
                <a:gd name="T16" fmla="*/ 0 w 76"/>
                <a:gd name="T17" fmla="*/ 24 h 58"/>
                <a:gd name="T18" fmla="*/ 0 w 76"/>
                <a:gd name="T19" fmla="*/ 32 h 58"/>
                <a:gd name="T20" fmla="*/ 0 w 76"/>
                <a:gd name="T21" fmla="*/ 34 h 58"/>
                <a:gd name="T22" fmla="*/ 2 w 76"/>
                <a:gd name="T23" fmla="*/ 42 h 58"/>
                <a:gd name="T24" fmla="*/ 4 w 76"/>
                <a:gd name="T25" fmla="*/ 52 h 58"/>
                <a:gd name="T26" fmla="*/ 8 w 76"/>
                <a:gd name="T27" fmla="*/ 58 h 58"/>
                <a:gd name="T28" fmla="*/ 26 w 76"/>
                <a:gd name="T29" fmla="*/ 58 h 58"/>
                <a:gd name="T30" fmla="*/ 32 w 76"/>
                <a:gd name="T31" fmla="*/ 56 h 58"/>
                <a:gd name="T32" fmla="*/ 38 w 76"/>
                <a:gd name="T33" fmla="*/ 54 h 58"/>
                <a:gd name="T34" fmla="*/ 46 w 76"/>
                <a:gd name="T35" fmla="*/ 52 h 58"/>
                <a:gd name="T36" fmla="*/ 52 w 76"/>
                <a:gd name="T37" fmla="*/ 54 h 58"/>
                <a:gd name="T38" fmla="*/ 56 w 76"/>
                <a:gd name="T39" fmla="*/ 54 h 58"/>
                <a:gd name="T40" fmla="*/ 58 w 76"/>
                <a:gd name="T41" fmla="*/ 52 h 58"/>
                <a:gd name="T42" fmla="*/ 62 w 76"/>
                <a:gd name="T43" fmla="*/ 48 h 58"/>
                <a:gd name="T44" fmla="*/ 68 w 76"/>
                <a:gd name="T45" fmla="*/ 42 h 58"/>
                <a:gd name="T46" fmla="*/ 72 w 76"/>
                <a:gd name="T47" fmla="*/ 30 h 58"/>
                <a:gd name="T48" fmla="*/ 72 w 76"/>
                <a:gd name="T49" fmla="*/ 24 h 58"/>
                <a:gd name="T50" fmla="*/ 74 w 76"/>
                <a:gd name="T51" fmla="*/ 16 h 58"/>
                <a:gd name="T52" fmla="*/ 76 w 76"/>
                <a:gd name="T53" fmla="*/ 10 h 58"/>
                <a:gd name="T54" fmla="*/ 70 w 76"/>
                <a:gd name="T55" fmla="*/ 0 h 58"/>
                <a:gd name="T56" fmla="*/ 66 w 76"/>
                <a:gd name="T57" fmla="*/ 2 h 58"/>
                <a:gd name="T58" fmla="*/ 56 w 76"/>
                <a:gd name="T59" fmla="*/ 2 h 58"/>
                <a:gd name="T60" fmla="*/ 54 w 76"/>
                <a:gd name="T61" fmla="*/ 4 h 58"/>
                <a:gd name="T62" fmla="*/ 46 w 76"/>
                <a:gd name="T63" fmla="*/ 8 h 58"/>
                <a:gd name="T64" fmla="*/ 46 w 76"/>
                <a:gd name="T65" fmla="*/ 12 h 58"/>
                <a:gd name="T66" fmla="*/ 44 w 76"/>
                <a:gd name="T67" fmla="*/ 16 h 58"/>
                <a:gd name="T68" fmla="*/ 42 w 76"/>
                <a:gd name="T69" fmla="*/ 18 h 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6"/>
                <a:gd name="T106" fmla="*/ 0 h 58"/>
                <a:gd name="T107" fmla="*/ 76 w 76"/>
                <a:gd name="T108" fmla="*/ 58 h 5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6" h="57">
                  <a:moveTo>
                    <a:pt x="42" y="18"/>
                  </a:moveTo>
                  <a:lnTo>
                    <a:pt x="40" y="18"/>
                  </a:lnTo>
                  <a:lnTo>
                    <a:pt x="36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0" y="24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24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38" y="54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70" y="36"/>
                  </a:lnTo>
                  <a:lnTo>
                    <a:pt x="72" y="30"/>
                  </a:lnTo>
                  <a:lnTo>
                    <a:pt x="72" y="28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29" name="Freeform 245"/>
            <p:cNvSpPr/>
            <p:nvPr/>
          </p:nvSpPr>
          <p:spPr bwMode="gray">
            <a:xfrm>
              <a:off x="1766655" y="2396107"/>
              <a:ext cx="161131" cy="71935"/>
            </a:xfrm>
            <a:custGeom>
              <a:avLst/>
              <a:gdLst>
                <a:gd name="T0" fmla="*/ 134 w 138"/>
                <a:gd name="T1" fmla="*/ 22 h 66"/>
                <a:gd name="T2" fmla="*/ 130 w 138"/>
                <a:gd name="T3" fmla="*/ 18 h 66"/>
                <a:gd name="T4" fmla="*/ 126 w 138"/>
                <a:gd name="T5" fmla="*/ 16 h 66"/>
                <a:gd name="T6" fmla="*/ 118 w 138"/>
                <a:gd name="T7" fmla="*/ 12 h 66"/>
                <a:gd name="T8" fmla="*/ 110 w 138"/>
                <a:gd name="T9" fmla="*/ 14 h 66"/>
                <a:gd name="T10" fmla="*/ 106 w 138"/>
                <a:gd name="T11" fmla="*/ 18 h 66"/>
                <a:gd name="T12" fmla="*/ 104 w 138"/>
                <a:gd name="T13" fmla="*/ 20 h 66"/>
                <a:gd name="T14" fmla="*/ 104 w 138"/>
                <a:gd name="T15" fmla="*/ 24 h 66"/>
                <a:gd name="T16" fmla="*/ 100 w 138"/>
                <a:gd name="T17" fmla="*/ 22 h 66"/>
                <a:gd name="T18" fmla="*/ 94 w 138"/>
                <a:gd name="T19" fmla="*/ 24 h 66"/>
                <a:gd name="T20" fmla="*/ 90 w 138"/>
                <a:gd name="T21" fmla="*/ 24 h 66"/>
                <a:gd name="T22" fmla="*/ 84 w 138"/>
                <a:gd name="T23" fmla="*/ 22 h 66"/>
                <a:gd name="T24" fmla="*/ 76 w 138"/>
                <a:gd name="T25" fmla="*/ 20 h 66"/>
                <a:gd name="T26" fmla="*/ 60 w 138"/>
                <a:gd name="T27" fmla="*/ 14 h 66"/>
                <a:gd name="T28" fmla="*/ 46 w 138"/>
                <a:gd name="T29" fmla="*/ 8 h 66"/>
                <a:gd name="T30" fmla="*/ 36 w 138"/>
                <a:gd name="T31" fmla="*/ 4 h 66"/>
                <a:gd name="T32" fmla="*/ 30 w 138"/>
                <a:gd name="T33" fmla="*/ 0 h 66"/>
                <a:gd name="T34" fmla="*/ 28 w 138"/>
                <a:gd name="T35" fmla="*/ 2 h 66"/>
                <a:gd name="T36" fmla="*/ 28 w 138"/>
                <a:gd name="T37" fmla="*/ 4 h 66"/>
                <a:gd name="T38" fmla="*/ 26 w 138"/>
                <a:gd name="T39" fmla="*/ 6 h 66"/>
                <a:gd name="T40" fmla="*/ 24 w 138"/>
                <a:gd name="T41" fmla="*/ 4 h 66"/>
                <a:gd name="T42" fmla="*/ 22 w 138"/>
                <a:gd name="T43" fmla="*/ 4 h 66"/>
                <a:gd name="T44" fmla="*/ 20 w 138"/>
                <a:gd name="T45" fmla="*/ 0 h 66"/>
                <a:gd name="T46" fmla="*/ 18 w 138"/>
                <a:gd name="T47" fmla="*/ 0 h 66"/>
                <a:gd name="T48" fmla="*/ 18 w 138"/>
                <a:gd name="T49" fmla="*/ 4 h 66"/>
                <a:gd name="T50" fmla="*/ 14 w 138"/>
                <a:gd name="T51" fmla="*/ 6 h 66"/>
                <a:gd name="T52" fmla="*/ 12 w 138"/>
                <a:gd name="T53" fmla="*/ 6 h 66"/>
                <a:gd name="T54" fmla="*/ 6 w 138"/>
                <a:gd name="T55" fmla="*/ 6 h 66"/>
                <a:gd name="T56" fmla="*/ 4 w 138"/>
                <a:gd name="T57" fmla="*/ 8 h 66"/>
                <a:gd name="T58" fmla="*/ 0 w 138"/>
                <a:gd name="T59" fmla="*/ 8 h 66"/>
                <a:gd name="T60" fmla="*/ 8 w 138"/>
                <a:gd name="T61" fmla="*/ 20 h 66"/>
                <a:gd name="T62" fmla="*/ 16 w 138"/>
                <a:gd name="T63" fmla="*/ 42 h 66"/>
                <a:gd name="T64" fmla="*/ 18 w 138"/>
                <a:gd name="T65" fmla="*/ 42 h 66"/>
                <a:gd name="T66" fmla="*/ 18 w 138"/>
                <a:gd name="T67" fmla="*/ 44 h 66"/>
                <a:gd name="T68" fmla="*/ 20 w 138"/>
                <a:gd name="T69" fmla="*/ 46 h 66"/>
                <a:gd name="T70" fmla="*/ 24 w 138"/>
                <a:gd name="T71" fmla="*/ 46 h 66"/>
                <a:gd name="T72" fmla="*/ 30 w 138"/>
                <a:gd name="T73" fmla="*/ 46 h 66"/>
                <a:gd name="T74" fmla="*/ 34 w 138"/>
                <a:gd name="T75" fmla="*/ 42 h 66"/>
                <a:gd name="T76" fmla="*/ 42 w 138"/>
                <a:gd name="T77" fmla="*/ 44 h 66"/>
                <a:gd name="T78" fmla="*/ 42 w 138"/>
                <a:gd name="T79" fmla="*/ 46 h 66"/>
                <a:gd name="T80" fmla="*/ 44 w 138"/>
                <a:gd name="T81" fmla="*/ 48 h 66"/>
                <a:gd name="T82" fmla="*/ 52 w 138"/>
                <a:gd name="T83" fmla="*/ 50 h 66"/>
                <a:gd name="T84" fmla="*/ 60 w 138"/>
                <a:gd name="T85" fmla="*/ 52 h 66"/>
                <a:gd name="T86" fmla="*/ 62 w 138"/>
                <a:gd name="T87" fmla="*/ 58 h 66"/>
                <a:gd name="T88" fmla="*/ 68 w 138"/>
                <a:gd name="T89" fmla="*/ 64 h 66"/>
                <a:gd name="T90" fmla="*/ 72 w 138"/>
                <a:gd name="T91" fmla="*/ 64 h 66"/>
                <a:gd name="T92" fmla="*/ 78 w 138"/>
                <a:gd name="T93" fmla="*/ 66 h 66"/>
                <a:gd name="T94" fmla="*/ 86 w 138"/>
                <a:gd name="T95" fmla="*/ 64 h 66"/>
                <a:gd name="T96" fmla="*/ 90 w 138"/>
                <a:gd name="T97" fmla="*/ 62 h 66"/>
                <a:gd name="T98" fmla="*/ 98 w 138"/>
                <a:gd name="T99" fmla="*/ 60 h 66"/>
                <a:gd name="T100" fmla="*/ 102 w 138"/>
                <a:gd name="T101" fmla="*/ 58 h 66"/>
                <a:gd name="T102" fmla="*/ 104 w 138"/>
                <a:gd name="T103" fmla="*/ 54 h 66"/>
                <a:gd name="T104" fmla="*/ 104 w 138"/>
                <a:gd name="T105" fmla="*/ 50 h 66"/>
                <a:gd name="T106" fmla="*/ 108 w 138"/>
                <a:gd name="T107" fmla="*/ 48 h 66"/>
                <a:gd name="T108" fmla="*/ 112 w 138"/>
                <a:gd name="T109" fmla="*/ 44 h 66"/>
                <a:gd name="T110" fmla="*/ 118 w 138"/>
                <a:gd name="T111" fmla="*/ 46 h 66"/>
                <a:gd name="T112" fmla="*/ 126 w 138"/>
                <a:gd name="T113" fmla="*/ 44 h 66"/>
                <a:gd name="T114" fmla="*/ 130 w 138"/>
                <a:gd name="T115" fmla="*/ 40 h 66"/>
                <a:gd name="T116" fmla="*/ 136 w 138"/>
                <a:gd name="T117" fmla="*/ 38 h 66"/>
                <a:gd name="T118" fmla="*/ 138 w 138"/>
                <a:gd name="T119" fmla="*/ 38 h 66"/>
                <a:gd name="T120" fmla="*/ 136 w 138"/>
                <a:gd name="T121" fmla="*/ 36 h 66"/>
                <a:gd name="T122" fmla="*/ 136 w 138"/>
                <a:gd name="T123" fmla="*/ 30 h 66"/>
                <a:gd name="T124" fmla="*/ 138 w 138"/>
                <a:gd name="T125" fmla="*/ 24 h 6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38"/>
                <a:gd name="T190" fmla="*/ 0 h 66"/>
                <a:gd name="T191" fmla="*/ 138 w 138"/>
                <a:gd name="T192" fmla="*/ 66 h 6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38" h="66">
                  <a:moveTo>
                    <a:pt x="138" y="24"/>
                  </a:moveTo>
                  <a:lnTo>
                    <a:pt x="134" y="22"/>
                  </a:lnTo>
                  <a:lnTo>
                    <a:pt x="132" y="20"/>
                  </a:lnTo>
                  <a:lnTo>
                    <a:pt x="130" y="18"/>
                  </a:lnTo>
                  <a:lnTo>
                    <a:pt x="128" y="16"/>
                  </a:lnTo>
                  <a:lnTo>
                    <a:pt x="126" y="16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6" y="22"/>
                  </a:lnTo>
                  <a:lnTo>
                    <a:pt x="94" y="24"/>
                  </a:lnTo>
                  <a:lnTo>
                    <a:pt x="92" y="24"/>
                  </a:lnTo>
                  <a:lnTo>
                    <a:pt x="90" y="24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0" y="22"/>
                  </a:lnTo>
                  <a:lnTo>
                    <a:pt x="76" y="20"/>
                  </a:lnTo>
                  <a:lnTo>
                    <a:pt x="68" y="14"/>
                  </a:lnTo>
                  <a:lnTo>
                    <a:pt x="60" y="14"/>
                  </a:lnTo>
                  <a:lnTo>
                    <a:pt x="58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12" y="26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4" y="42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52" y="50"/>
                  </a:lnTo>
                  <a:lnTo>
                    <a:pt x="58" y="50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62" y="58"/>
                  </a:lnTo>
                  <a:lnTo>
                    <a:pt x="66" y="60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4" y="66"/>
                  </a:lnTo>
                  <a:lnTo>
                    <a:pt x="78" y="66"/>
                  </a:lnTo>
                  <a:lnTo>
                    <a:pt x="82" y="66"/>
                  </a:lnTo>
                  <a:lnTo>
                    <a:pt x="86" y="64"/>
                  </a:lnTo>
                  <a:lnTo>
                    <a:pt x="90" y="62"/>
                  </a:lnTo>
                  <a:lnTo>
                    <a:pt x="94" y="60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58"/>
                  </a:lnTo>
                  <a:lnTo>
                    <a:pt x="104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8" y="48"/>
                  </a:lnTo>
                  <a:lnTo>
                    <a:pt x="110" y="46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2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0"/>
                  </a:lnTo>
                  <a:lnTo>
                    <a:pt x="138" y="26"/>
                  </a:lnTo>
                  <a:lnTo>
                    <a:pt x="138" y="2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0" name="Freeform 246"/>
            <p:cNvSpPr/>
            <p:nvPr/>
          </p:nvSpPr>
          <p:spPr bwMode="gray">
            <a:xfrm>
              <a:off x="1785336" y="2291474"/>
              <a:ext cx="177478" cy="132971"/>
            </a:xfrm>
            <a:custGeom>
              <a:avLst/>
              <a:gdLst>
                <a:gd name="T0" fmla="*/ 84 w 152"/>
                <a:gd name="T1" fmla="*/ 2 h 122"/>
                <a:gd name="T2" fmla="*/ 80 w 152"/>
                <a:gd name="T3" fmla="*/ 10 h 122"/>
                <a:gd name="T4" fmla="*/ 60 w 152"/>
                <a:gd name="T5" fmla="*/ 18 h 122"/>
                <a:gd name="T6" fmla="*/ 52 w 152"/>
                <a:gd name="T7" fmla="*/ 18 h 122"/>
                <a:gd name="T8" fmla="*/ 46 w 152"/>
                <a:gd name="T9" fmla="*/ 16 h 122"/>
                <a:gd name="T10" fmla="*/ 36 w 152"/>
                <a:gd name="T11" fmla="*/ 22 h 122"/>
                <a:gd name="T12" fmla="*/ 30 w 152"/>
                <a:gd name="T13" fmla="*/ 28 h 122"/>
                <a:gd name="T14" fmla="*/ 4 w 152"/>
                <a:gd name="T15" fmla="*/ 36 h 122"/>
                <a:gd name="T16" fmla="*/ 4 w 152"/>
                <a:gd name="T17" fmla="*/ 48 h 122"/>
                <a:gd name="T18" fmla="*/ 4 w 152"/>
                <a:gd name="T19" fmla="*/ 52 h 122"/>
                <a:gd name="T20" fmla="*/ 0 w 152"/>
                <a:gd name="T21" fmla="*/ 56 h 122"/>
                <a:gd name="T22" fmla="*/ 6 w 152"/>
                <a:gd name="T23" fmla="*/ 62 h 122"/>
                <a:gd name="T24" fmla="*/ 10 w 152"/>
                <a:gd name="T25" fmla="*/ 66 h 122"/>
                <a:gd name="T26" fmla="*/ 10 w 152"/>
                <a:gd name="T27" fmla="*/ 72 h 122"/>
                <a:gd name="T28" fmla="*/ 6 w 152"/>
                <a:gd name="T29" fmla="*/ 76 h 122"/>
                <a:gd name="T30" fmla="*/ 6 w 152"/>
                <a:gd name="T31" fmla="*/ 78 h 122"/>
                <a:gd name="T32" fmla="*/ 8 w 152"/>
                <a:gd name="T33" fmla="*/ 84 h 122"/>
                <a:gd name="T34" fmla="*/ 8 w 152"/>
                <a:gd name="T35" fmla="*/ 90 h 122"/>
                <a:gd name="T36" fmla="*/ 8 w 152"/>
                <a:gd name="T37" fmla="*/ 94 h 122"/>
                <a:gd name="T38" fmla="*/ 6 w 152"/>
                <a:gd name="T39" fmla="*/ 100 h 122"/>
                <a:gd name="T40" fmla="*/ 8 w 152"/>
                <a:gd name="T41" fmla="*/ 100 h 122"/>
                <a:gd name="T42" fmla="*/ 12 w 152"/>
                <a:gd name="T43" fmla="*/ 102 h 122"/>
                <a:gd name="T44" fmla="*/ 12 w 152"/>
                <a:gd name="T45" fmla="*/ 98 h 122"/>
                <a:gd name="T46" fmla="*/ 18 w 152"/>
                <a:gd name="T47" fmla="*/ 96 h 122"/>
                <a:gd name="T48" fmla="*/ 30 w 152"/>
                <a:gd name="T49" fmla="*/ 104 h 122"/>
                <a:gd name="T50" fmla="*/ 52 w 152"/>
                <a:gd name="T51" fmla="*/ 110 h 122"/>
                <a:gd name="T52" fmla="*/ 68 w 152"/>
                <a:gd name="T53" fmla="*/ 118 h 122"/>
                <a:gd name="T54" fmla="*/ 76 w 152"/>
                <a:gd name="T55" fmla="*/ 120 h 122"/>
                <a:gd name="T56" fmla="*/ 84 w 152"/>
                <a:gd name="T57" fmla="*/ 118 h 122"/>
                <a:gd name="T58" fmla="*/ 88 w 152"/>
                <a:gd name="T59" fmla="*/ 118 h 122"/>
                <a:gd name="T60" fmla="*/ 90 w 152"/>
                <a:gd name="T61" fmla="*/ 114 h 122"/>
                <a:gd name="T62" fmla="*/ 98 w 152"/>
                <a:gd name="T63" fmla="*/ 110 h 122"/>
                <a:gd name="T64" fmla="*/ 110 w 152"/>
                <a:gd name="T65" fmla="*/ 112 h 122"/>
                <a:gd name="T66" fmla="*/ 116 w 152"/>
                <a:gd name="T67" fmla="*/ 116 h 122"/>
                <a:gd name="T68" fmla="*/ 124 w 152"/>
                <a:gd name="T69" fmla="*/ 120 h 122"/>
                <a:gd name="T70" fmla="*/ 128 w 152"/>
                <a:gd name="T71" fmla="*/ 118 h 122"/>
                <a:gd name="T72" fmla="*/ 150 w 152"/>
                <a:gd name="T73" fmla="*/ 104 h 122"/>
                <a:gd name="T74" fmla="*/ 152 w 152"/>
                <a:gd name="T75" fmla="*/ 100 h 122"/>
                <a:gd name="T76" fmla="*/ 146 w 152"/>
                <a:gd name="T77" fmla="*/ 86 h 122"/>
                <a:gd name="T78" fmla="*/ 142 w 152"/>
                <a:gd name="T79" fmla="*/ 78 h 122"/>
                <a:gd name="T80" fmla="*/ 132 w 152"/>
                <a:gd name="T81" fmla="*/ 64 h 122"/>
                <a:gd name="T82" fmla="*/ 126 w 152"/>
                <a:gd name="T83" fmla="*/ 58 h 122"/>
                <a:gd name="T84" fmla="*/ 132 w 152"/>
                <a:gd name="T85" fmla="*/ 54 h 122"/>
                <a:gd name="T86" fmla="*/ 134 w 152"/>
                <a:gd name="T87" fmla="*/ 40 h 122"/>
                <a:gd name="T88" fmla="*/ 130 w 152"/>
                <a:gd name="T89" fmla="*/ 32 h 122"/>
                <a:gd name="T90" fmla="*/ 124 w 152"/>
                <a:gd name="T91" fmla="*/ 18 h 122"/>
                <a:gd name="T92" fmla="*/ 116 w 152"/>
                <a:gd name="T93" fmla="*/ 12 h 122"/>
                <a:gd name="T94" fmla="*/ 112 w 152"/>
                <a:gd name="T95" fmla="*/ 6 h 122"/>
                <a:gd name="T96" fmla="*/ 104 w 152"/>
                <a:gd name="T97" fmla="*/ 8 h 122"/>
                <a:gd name="T98" fmla="*/ 94 w 152"/>
                <a:gd name="T99" fmla="*/ 8 h 12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2"/>
                <a:gd name="T151" fmla="*/ 0 h 122"/>
                <a:gd name="T152" fmla="*/ 152 w 152"/>
                <a:gd name="T153" fmla="*/ 122 h 12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2" h="122">
                  <a:moveTo>
                    <a:pt x="90" y="4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8" y="12"/>
                  </a:lnTo>
                  <a:lnTo>
                    <a:pt x="60" y="18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30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8" y="74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8" y="96"/>
                  </a:lnTo>
                  <a:lnTo>
                    <a:pt x="20" y="100"/>
                  </a:lnTo>
                  <a:lnTo>
                    <a:pt x="26" y="100"/>
                  </a:lnTo>
                  <a:lnTo>
                    <a:pt x="30" y="104"/>
                  </a:lnTo>
                  <a:lnTo>
                    <a:pt x="42" y="104"/>
                  </a:lnTo>
                  <a:lnTo>
                    <a:pt x="44" y="110"/>
                  </a:lnTo>
                  <a:lnTo>
                    <a:pt x="52" y="110"/>
                  </a:lnTo>
                  <a:lnTo>
                    <a:pt x="60" y="116"/>
                  </a:lnTo>
                  <a:lnTo>
                    <a:pt x="64" y="118"/>
                  </a:lnTo>
                  <a:lnTo>
                    <a:pt x="68" y="118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4" y="118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2"/>
                  </a:lnTo>
                  <a:lnTo>
                    <a:pt x="94" y="110"/>
                  </a:lnTo>
                  <a:lnTo>
                    <a:pt x="98" y="110"/>
                  </a:lnTo>
                  <a:lnTo>
                    <a:pt x="102" y="108"/>
                  </a:lnTo>
                  <a:lnTo>
                    <a:pt x="106" y="108"/>
                  </a:lnTo>
                  <a:lnTo>
                    <a:pt x="110" y="112"/>
                  </a:lnTo>
                  <a:lnTo>
                    <a:pt x="112" y="112"/>
                  </a:lnTo>
                  <a:lnTo>
                    <a:pt x="114" y="114"/>
                  </a:lnTo>
                  <a:lnTo>
                    <a:pt x="116" y="116"/>
                  </a:lnTo>
                  <a:lnTo>
                    <a:pt x="118" y="118"/>
                  </a:lnTo>
                  <a:lnTo>
                    <a:pt x="122" y="120"/>
                  </a:lnTo>
                  <a:lnTo>
                    <a:pt x="124" y="120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2" y="100"/>
                  </a:lnTo>
                  <a:lnTo>
                    <a:pt x="150" y="98"/>
                  </a:lnTo>
                  <a:lnTo>
                    <a:pt x="148" y="92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4" y="82"/>
                  </a:lnTo>
                  <a:lnTo>
                    <a:pt x="142" y="78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4"/>
                  </a:lnTo>
                  <a:lnTo>
                    <a:pt x="130" y="60"/>
                  </a:lnTo>
                  <a:lnTo>
                    <a:pt x="126" y="58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2" y="54"/>
                  </a:lnTo>
                  <a:lnTo>
                    <a:pt x="134" y="50"/>
                  </a:lnTo>
                  <a:lnTo>
                    <a:pt x="136" y="46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8" y="28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6"/>
                  </a:lnTo>
                  <a:lnTo>
                    <a:pt x="120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12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4" y="8"/>
                  </a:lnTo>
                  <a:lnTo>
                    <a:pt x="98" y="8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0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1" name="Freeform 247"/>
            <p:cNvSpPr/>
            <p:nvPr/>
          </p:nvSpPr>
          <p:spPr bwMode="gray">
            <a:xfrm>
              <a:off x="1899763" y="2441884"/>
              <a:ext cx="119097" cy="91554"/>
            </a:xfrm>
            <a:custGeom>
              <a:avLst/>
              <a:gdLst>
                <a:gd name="T0" fmla="*/ 20 w 102"/>
                <a:gd name="T1" fmla="*/ 6 h 84"/>
                <a:gd name="T2" fmla="*/ 26 w 102"/>
                <a:gd name="T3" fmla="*/ 2 h 84"/>
                <a:gd name="T4" fmla="*/ 38 w 102"/>
                <a:gd name="T5" fmla="*/ 2 h 84"/>
                <a:gd name="T6" fmla="*/ 48 w 102"/>
                <a:gd name="T7" fmla="*/ 4 h 84"/>
                <a:gd name="T8" fmla="*/ 52 w 102"/>
                <a:gd name="T9" fmla="*/ 6 h 84"/>
                <a:gd name="T10" fmla="*/ 60 w 102"/>
                <a:gd name="T11" fmla="*/ 6 h 84"/>
                <a:gd name="T12" fmla="*/ 68 w 102"/>
                <a:gd name="T13" fmla="*/ 4 h 84"/>
                <a:gd name="T14" fmla="*/ 72 w 102"/>
                <a:gd name="T15" fmla="*/ 0 h 84"/>
                <a:gd name="T16" fmla="*/ 76 w 102"/>
                <a:gd name="T17" fmla="*/ 2 h 84"/>
                <a:gd name="T18" fmla="*/ 84 w 102"/>
                <a:gd name="T19" fmla="*/ 6 h 84"/>
                <a:gd name="T20" fmla="*/ 92 w 102"/>
                <a:gd name="T21" fmla="*/ 14 h 84"/>
                <a:gd name="T22" fmla="*/ 94 w 102"/>
                <a:gd name="T23" fmla="*/ 20 h 84"/>
                <a:gd name="T24" fmla="*/ 96 w 102"/>
                <a:gd name="T25" fmla="*/ 30 h 84"/>
                <a:gd name="T26" fmla="*/ 98 w 102"/>
                <a:gd name="T27" fmla="*/ 40 h 84"/>
                <a:gd name="T28" fmla="*/ 96 w 102"/>
                <a:gd name="T29" fmla="*/ 54 h 84"/>
                <a:gd name="T30" fmla="*/ 98 w 102"/>
                <a:gd name="T31" fmla="*/ 60 h 84"/>
                <a:gd name="T32" fmla="*/ 102 w 102"/>
                <a:gd name="T33" fmla="*/ 64 h 84"/>
                <a:gd name="T34" fmla="*/ 100 w 102"/>
                <a:gd name="T35" fmla="*/ 66 h 84"/>
                <a:gd name="T36" fmla="*/ 100 w 102"/>
                <a:gd name="T37" fmla="*/ 70 h 84"/>
                <a:gd name="T38" fmla="*/ 100 w 102"/>
                <a:gd name="T39" fmla="*/ 74 h 84"/>
                <a:gd name="T40" fmla="*/ 100 w 102"/>
                <a:gd name="T41" fmla="*/ 82 h 84"/>
                <a:gd name="T42" fmla="*/ 100 w 102"/>
                <a:gd name="T43" fmla="*/ 84 h 84"/>
                <a:gd name="T44" fmla="*/ 94 w 102"/>
                <a:gd name="T45" fmla="*/ 80 h 84"/>
                <a:gd name="T46" fmla="*/ 88 w 102"/>
                <a:gd name="T47" fmla="*/ 76 h 84"/>
                <a:gd name="T48" fmla="*/ 74 w 102"/>
                <a:gd name="T49" fmla="*/ 72 h 84"/>
                <a:gd name="T50" fmla="*/ 72 w 102"/>
                <a:gd name="T51" fmla="*/ 70 h 84"/>
                <a:gd name="T52" fmla="*/ 64 w 102"/>
                <a:gd name="T53" fmla="*/ 66 h 84"/>
                <a:gd name="T54" fmla="*/ 60 w 102"/>
                <a:gd name="T55" fmla="*/ 66 h 84"/>
                <a:gd name="T56" fmla="*/ 48 w 102"/>
                <a:gd name="T57" fmla="*/ 66 h 84"/>
                <a:gd name="T58" fmla="*/ 34 w 102"/>
                <a:gd name="T59" fmla="*/ 72 h 84"/>
                <a:gd name="T60" fmla="*/ 32 w 102"/>
                <a:gd name="T61" fmla="*/ 72 h 84"/>
                <a:gd name="T62" fmla="*/ 26 w 102"/>
                <a:gd name="T63" fmla="*/ 72 h 84"/>
                <a:gd name="T64" fmla="*/ 16 w 102"/>
                <a:gd name="T65" fmla="*/ 64 h 84"/>
                <a:gd name="T66" fmla="*/ 8 w 102"/>
                <a:gd name="T67" fmla="*/ 58 h 84"/>
                <a:gd name="T68" fmla="*/ 0 w 102"/>
                <a:gd name="T69" fmla="*/ 54 h 84"/>
                <a:gd name="T70" fmla="*/ 4 w 102"/>
                <a:gd name="T71" fmla="*/ 52 h 84"/>
                <a:gd name="T72" fmla="*/ 10 w 102"/>
                <a:gd name="T73" fmla="*/ 44 h 84"/>
                <a:gd name="T74" fmla="*/ 16 w 102"/>
                <a:gd name="T75" fmla="*/ 36 h 84"/>
                <a:gd name="T76" fmla="*/ 16 w 102"/>
                <a:gd name="T77" fmla="*/ 32 h 84"/>
                <a:gd name="T78" fmla="*/ 18 w 102"/>
                <a:gd name="T79" fmla="*/ 20 h 84"/>
                <a:gd name="T80" fmla="*/ 18 w 102"/>
                <a:gd name="T81" fmla="*/ 12 h 84"/>
                <a:gd name="T82" fmla="*/ 20 w 102"/>
                <a:gd name="T83" fmla="*/ 6 h 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02"/>
                <a:gd name="T127" fmla="*/ 0 h 84"/>
                <a:gd name="T128" fmla="*/ 102 w 102"/>
                <a:gd name="T129" fmla="*/ 84 h 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02" h="84">
                  <a:moveTo>
                    <a:pt x="20" y="6"/>
                  </a:moveTo>
                  <a:lnTo>
                    <a:pt x="20" y="6"/>
                  </a:lnTo>
                  <a:lnTo>
                    <a:pt x="22" y="4"/>
                  </a:lnTo>
                  <a:lnTo>
                    <a:pt x="26" y="2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4" y="6"/>
                  </a:lnTo>
                  <a:lnTo>
                    <a:pt x="88" y="10"/>
                  </a:lnTo>
                  <a:lnTo>
                    <a:pt x="92" y="14"/>
                  </a:lnTo>
                  <a:lnTo>
                    <a:pt x="92" y="16"/>
                  </a:lnTo>
                  <a:lnTo>
                    <a:pt x="94" y="20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8" y="34"/>
                  </a:lnTo>
                  <a:lnTo>
                    <a:pt x="98" y="40"/>
                  </a:lnTo>
                  <a:lnTo>
                    <a:pt x="96" y="48"/>
                  </a:lnTo>
                  <a:lnTo>
                    <a:pt x="96" y="54"/>
                  </a:lnTo>
                  <a:lnTo>
                    <a:pt x="96" y="58"/>
                  </a:lnTo>
                  <a:lnTo>
                    <a:pt x="98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4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4"/>
                  </a:lnTo>
                  <a:lnTo>
                    <a:pt x="98" y="82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74" y="72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0" y="66"/>
                  </a:lnTo>
                  <a:lnTo>
                    <a:pt x="54" y="66"/>
                  </a:lnTo>
                  <a:lnTo>
                    <a:pt x="48" y="66"/>
                  </a:lnTo>
                  <a:lnTo>
                    <a:pt x="42" y="68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0" y="72"/>
                  </a:lnTo>
                  <a:lnTo>
                    <a:pt x="26" y="72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8" y="58"/>
                  </a:lnTo>
                  <a:lnTo>
                    <a:pt x="4" y="5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0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26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2" name="Freeform 248"/>
            <p:cNvSpPr/>
            <p:nvPr/>
          </p:nvSpPr>
          <p:spPr bwMode="gray">
            <a:xfrm>
              <a:off x="1969820" y="2574854"/>
              <a:ext cx="49040" cy="47957"/>
            </a:xfrm>
            <a:custGeom>
              <a:avLst/>
              <a:gdLst>
                <a:gd name="T0" fmla="*/ 26 w 42"/>
                <a:gd name="T1" fmla="*/ 0 h 44"/>
                <a:gd name="T2" fmla="*/ 26 w 42"/>
                <a:gd name="T3" fmla="*/ 2 h 44"/>
                <a:gd name="T4" fmla="*/ 26 w 42"/>
                <a:gd name="T5" fmla="*/ 2 h 44"/>
                <a:gd name="T6" fmla="*/ 26 w 42"/>
                <a:gd name="T7" fmla="*/ 4 h 44"/>
                <a:gd name="T8" fmla="*/ 28 w 42"/>
                <a:gd name="T9" fmla="*/ 6 h 44"/>
                <a:gd name="T10" fmla="*/ 32 w 42"/>
                <a:gd name="T11" fmla="*/ 10 h 44"/>
                <a:gd name="T12" fmla="*/ 36 w 42"/>
                <a:gd name="T13" fmla="*/ 14 h 44"/>
                <a:gd name="T14" fmla="*/ 42 w 42"/>
                <a:gd name="T15" fmla="*/ 22 h 44"/>
                <a:gd name="T16" fmla="*/ 40 w 42"/>
                <a:gd name="T17" fmla="*/ 22 h 44"/>
                <a:gd name="T18" fmla="*/ 40 w 42"/>
                <a:gd name="T19" fmla="*/ 24 h 44"/>
                <a:gd name="T20" fmla="*/ 38 w 42"/>
                <a:gd name="T21" fmla="*/ 28 h 44"/>
                <a:gd name="T22" fmla="*/ 36 w 42"/>
                <a:gd name="T23" fmla="*/ 30 h 44"/>
                <a:gd name="T24" fmla="*/ 34 w 42"/>
                <a:gd name="T25" fmla="*/ 30 h 44"/>
                <a:gd name="T26" fmla="*/ 34 w 42"/>
                <a:gd name="T27" fmla="*/ 30 h 44"/>
                <a:gd name="T28" fmla="*/ 30 w 42"/>
                <a:gd name="T29" fmla="*/ 30 h 44"/>
                <a:gd name="T30" fmla="*/ 28 w 42"/>
                <a:gd name="T31" fmla="*/ 32 h 44"/>
                <a:gd name="T32" fmla="*/ 24 w 42"/>
                <a:gd name="T33" fmla="*/ 32 h 44"/>
                <a:gd name="T34" fmla="*/ 22 w 42"/>
                <a:gd name="T35" fmla="*/ 32 h 44"/>
                <a:gd name="T36" fmla="*/ 22 w 42"/>
                <a:gd name="T37" fmla="*/ 32 h 44"/>
                <a:gd name="T38" fmla="*/ 20 w 42"/>
                <a:gd name="T39" fmla="*/ 34 h 44"/>
                <a:gd name="T40" fmla="*/ 18 w 42"/>
                <a:gd name="T41" fmla="*/ 36 h 44"/>
                <a:gd name="T42" fmla="*/ 16 w 42"/>
                <a:gd name="T43" fmla="*/ 38 h 44"/>
                <a:gd name="T44" fmla="*/ 16 w 42"/>
                <a:gd name="T45" fmla="*/ 38 h 44"/>
                <a:gd name="T46" fmla="*/ 14 w 42"/>
                <a:gd name="T47" fmla="*/ 40 h 44"/>
                <a:gd name="T48" fmla="*/ 12 w 42"/>
                <a:gd name="T49" fmla="*/ 42 h 44"/>
                <a:gd name="T50" fmla="*/ 10 w 42"/>
                <a:gd name="T51" fmla="*/ 42 h 44"/>
                <a:gd name="T52" fmla="*/ 10 w 42"/>
                <a:gd name="T53" fmla="*/ 42 h 44"/>
                <a:gd name="T54" fmla="*/ 8 w 42"/>
                <a:gd name="T55" fmla="*/ 44 h 44"/>
                <a:gd name="T56" fmla="*/ 4 w 42"/>
                <a:gd name="T57" fmla="*/ 44 h 44"/>
                <a:gd name="T58" fmla="*/ 2 w 42"/>
                <a:gd name="T59" fmla="*/ 44 h 44"/>
                <a:gd name="T60" fmla="*/ 0 w 42"/>
                <a:gd name="T61" fmla="*/ 44 h 44"/>
                <a:gd name="T62" fmla="*/ 2 w 42"/>
                <a:gd name="T63" fmla="*/ 36 h 44"/>
                <a:gd name="T64" fmla="*/ 2 w 42"/>
                <a:gd name="T65" fmla="*/ 20 h 44"/>
                <a:gd name="T66" fmla="*/ 2 w 42"/>
                <a:gd name="T67" fmla="*/ 20 h 44"/>
                <a:gd name="T68" fmla="*/ 4 w 42"/>
                <a:gd name="T69" fmla="*/ 16 h 44"/>
                <a:gd name="T70" fmla="*/ 4 w 42"/>
                <a:gd name="T71" fmla="*/ 12 h 44"/>
                <a:gd name="T72" fmla="*/ 8 w 42"/>
                <a:gd name="T73" fmla="*/ 8 h 44"/>
                <a:gd name="T74" fmla="*/ 12 w 42"/>
                <a:gd name="T75" fmla="*/ 4 h 44"/>
                <a:gd name="T76" fmla="*/ 14 w 42"/>
                <a:gd name="T77" fmla="*/ 4 h 44"/>
                <a:gd name="T78" fmla="*/ 16 w 42"/>
                <a:gd name="T79" fmla="*/ 2 h 44"/>
                <a:gd name="T80" fmla="*/ 20 w 42"/>
                <a:gd name="T81" fmla="*/ 0 h 44"/>
                <a:gd name="T82" fmla="*/ 26 w 42"/>
                <a:gd name="T83" fmla="*/ 0 h 4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4"/>
                <a:gd name="T128" fmla="*/ 42 w 42"/>
                <a:gd name="T129" fmla="*/ 44 h 4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4">
                  <a:moveTo>
                    <a:pt x="26" y="0"/>
                  </a:moveTo>
                  <a:lnTo>
                    <a:pt x="26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2" y="10"/>
                  </a:lnTo>
                  <a:lnTo>
                    <a:pt x="36" y="1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2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3" name="Freeform 249"/>
            <p:cNvSpPr/>
            <p:nvPr/>
          </p:nvSpPr>
          <p:spPr bwMode="gray">
            <a:xfrm>
              <a:off x="2093588" y="2768861"/>
              <a:ext cx="315257" cy="252862"/>
            </a:xfrm>
            <a:custGeom>
              <a:avLst/>
              <a:gdLst>
                <a:gd name="T0" fmla="*/ 34 w 270"/>
                <a:gd name="T1" fmla="*/ 8 h 232"/>
                <a:gd name="T2" fmla="*/ 42 w 270"/>
                <a:gd name="T3" fmla="*/ 24 h 232"/>
                <a:gd name="T4" fmla="*/ 36 w 270"/>
                <a:gd name="T5" fmla="*/ 30 h 232"/>
                <a:gd name="T6" fmla="*/ 30 w 270"/>
                <a:gd name="T7" fmla="*/ 36 h 232"/>
                <a:gd name="T8" fmla="*/ 26 w 270"/>
                <a:gd name="T9" fmla="*/ 40 h 232"/>
                <a:gd name="T10" fmla="*/ 0 w 270"/>
                <a:gd name="T11" fmla="*/ 40 h 232"/>
                <a:gd name="T12" fmla="*/ 6 w 270"/>
                <a:gd name="T13" fmla="*/ 56 h 232"/>
                <a:gd name="T14" fmla="*/ 8 w 270"/>
                <a:gd name="T15" fmla="*/ 60 h 232"/>
                <a:gd name="T16" fmla="*/ 12 w 270"/>
                <a:gd name="T17" fmla="*/ 68 h 232"/>
                <a:gd name="T18" fmla="*/ 18 w 270"/>
                <a:gd name="T19" fmla="*/ 78 h 232"/>
                <a:gd name="T20" fmla="*/ 26 w 270"/>
                <a:gd name="T21" fmla="*/ 90 h 232"/>
                <a:gd name="T22" fmla="*/ 38 w 270"/>
                <a:gd name="T23" fmla="*/ 110 h 232"/>
                <a:gd name="T24" fmla="*/ 42 w 270"/>
                <a:gd name="T25" fmla="*/ 118 h 232"/>
                <a:gd name="T26" fmla="*/ 52 w 270"/>
                <a:gd name="T27" fmla="*/ 140 h 232"/>
                <a:gd name="T28" fmla="*/ 68 w 270"/>
                <a:gd name="T29" fmla="*/ 170 h 232"/>
                <a:gd name="T30" fmla="*/ 80 w 270"/>
                <a:gd name="T31" fmla="*/ 188 h 232"/>
                <a:gd name="T32" fmla="*/ 92 w 270"/>
                <a:gd name="T33" fmla="*/ 212 h 232"/>
                <a:gd name="T34" fmla="*/ 96 w 270"/>
                <a:gd name="T35" fmla="*/ 212 h 232"/>
                <a:gd name="T36" fmla="*/ 100 w 270"/>
                <a:gd name="T37" fmla="*/ 210 h 232"/>
                <a:gd name="T38" fmla="*/ 104 w 270"/>
                <a:gd name="T39" fmla="*/ 206 h 232"/>
                <a:gd name="T40" fmla="*/ 104 w 270"/>
                <a:gd name="T41" fmla="*/ 202 h 232"/>
                <a:gd name="T42" fmla="*/ 106 w 270"/>
                <a:gd name="T43" fmla="*/ 204 h 232"/>
                <a:gd name="T44" fmla="*/ 110 w 270"/>
                <a:gd name="T45" fmla="*/ 204 h 232"/>
                <a:gd name="T46" fmla="*/ 136 w 270"/>
                <a:gd name="T47" fmla="*/ 232 h 232"/>
                <a:gd name="T48" fmla="*/ 140 w 270"/>
                <a:gd name="T49" fmla="*/ 228 h 232"/>
                <a:gd name="T50" fmla="*/ 146 w 270"/>
                <a:gd name="T51" fmla="*/ 220 h 232"/>
                <a:gd name="T52" fmla="*/ 152 w 270"/>
                <a:gd name="T53" fmla="*/ 212 h 232"/>
                <a:gd name="T54" fmla="*/ 158 w 270"/>
                <a:gd name="T55" fmla="*/ 204 h 232"/>
                <a:gd name="T56" fmla="*/ 166 w 270"/>
                <a:gd name="T57" fmla="*/ 200 h 232"/>
                <a:gd name="T58" fmla="*/ 194 w 270"/>
                <a:gd name="T59" fmla="*/ 188 h 232"/>
                <a:gd name="T60" fmla="*/ 220 w 270"/>
                <a:gd name="T61" fmla="*/ 184 h 232"/>
                <a:gd name="T62" fmla="*/ 224 w 270"/>
                <a:gd name="T63" fmla="*/ 182 h 232"/>
                <a:gd name="T64" fmla="*/ 248 w 270"/>
                <a:gd name="T65" fmla="*/ 170 h 232"/>
                <a:gd name="T66" fmla="*/ 268 w 270"/>
                <a:gd name="T67" fmla="*/ 148 h 232"/>
                <a:gd name="T68" fmla="*/ 268 w 270"/>
                <a:gd name="T69" fmla="*/ 132 h 232"/>
                <a:gd name="T70" fmla="*/ 268 w 270"/>
                <a:gd name="T71" fmla="*/ 126 h 232"/>
                <a:gd name="T72" fmla="*/ 270 w 270"/>
                <a:gd name="T73" fmla="*/ 122 h 232"/>
                <a:gd name="T74" fmla="*/ 234 w 270"/>
                <a:gd name="T75" fmla="*/ 124 h 232"/>
                <a:gd name="T76" fmla="*/ 232 w 270"/>
                <a:gd name="T77" fmla="*/ 122 h 232"/>
                <a:gd name="T78" fmla="*/ 228 w 270"/>
                <a:gd name="T79" fmla="*/ 120 h 232"/>
                <a:gd name="T80" fmla="*/ 228 w 270"/>
                <a:gd name="T81" fmla="*/ 116 h 232"/>
                <a:gd name="T82" fmla="*/ 220 w 270"/>
                <a:gd name="T83" fmla="*/ 108 h 232"/>
                <a:gd name="T84" fmla="*/ 216 w 270"/>
                <a:gd name="T85" fmla="*/ 110 h 232"/>
                <a:gd name="T86" fmla="*/ 210 w 270"/>
                <a:gd name="T87" fmla="*/ 110 h 232"/>
                <a:gd name="T88" fmla="*/ 206 w 270"/>
                <a:gd name="T89" fmla="*/ 106 h 232"/>
                <a:gd name="T90" fmla="*/ 202 w 270"/>
                <a:gd name="T91" fmla="*/ 98 h 232"/>
                <a:gd name="T92" fmla="*/ 196 w 270"/>
                <a:gd name="T93" fmla="*/ 88 h 232"/>
                <a:gd name="T94" fmla="*/ 192 w 270"/>
                <a:gd name="T95" fmla="*/ 80 h 232"/>
                <a:gd name="T96" fmla="*/ 172 w 270"/>
                <a:gd name="T97" fmla="*/ 54 h 232"/>
                <a:gd name="T98" fmla="*/ 154 w 270"/>
                <a:gd name="T99" fmla="*/ 52 h 232"/>
                <a:gd name="T100" fmla="*/ 150 w 270"/>
                <a:gd name="T101" fmla="*/ 48 h 232"/>
                <a:gd name="T102" fmla="*/ 144 w 270"/>
                <a:gd name="T103" fmla="*/ 46 h 232"/>
                <a:gd name="T104" fmla="*/ 138 w 270"/>
                <a:gd name="T105" fmla="*/ 40 h 232"/>
                <a:gd name="T106" fmla="*/ 130 w 270"/>
                <a:gd name="T107" fmla="*/ 34 h 232"/>
                <a:gd name="T108" fmla="*/ 120 w 270"/>
                <a:gd name="T109" fmla="*/ 28 h 232"/>
                <a:gd name="T110" fmla="*/ 102 w 270"/>
                <a:gd name="T111" fmla="*/ 16 h 232"/>
                <a:gd name="T112" fmla="*/ 68 w 270"/>
                <a:gd name="T113" fmla="*/ 4 h 232"/>
                <a:gd name="T114" fmla="*/ 62 w 270"/>
                <a:gd name="T115" fmla="*/ 0 h 232"/>
                <a:gd name="T116" fmla="*/ 58 w 270"/>
                <a:gd name="T117" fmla="*/ 2 h 2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70"/>
                <a:gd name="T178" fmla="*/ 0 h 232"/>
                <a:gd name="T179" fmla="*/ 270 w 270"/>
                <a:gd name="T180" fmla="*/ 232 h 23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70" h="231">
                  <a:moveTo>
                    <a:pt x="54" y="4"/>
                  </a:moveTo>
                  <a:lnTo>
                    <a:pt x="34" y="8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4" y="4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74"/>
                  </a:lnTo>
                  <a:lnTo>
                    <a:pt x="18" y="78"/>
                  </a:lnTo>
                  <a:lnTo>
                    <a:pt x="22" y="82"/>
                  </a:lnTo>
                  <a:lnTo>
                    <a:pt x="26" y="90"/>
                  </a:lnTo>
                  <a:lnTo>
                    <a:pt x="34" y="100"/>
                  </a:lnTo>
                  <a:lnTo>
                    <a:pt x="38" y="110"/>
                  </a:lnTo>
                  <a:lnTo>
                    <a:pt x="42" y="114"/>
                  </a:lnTo>
                  <a:lnTo>
                    <a:pt x="42" y="118"/>
                  </a:lnTo>
                  <a:lnTo>
                    <a:pt x="46" y="128"/>
                  </a:lnTo>
                  <a:lnTo>
                    <a:pt x="52" y="140"/>
                  </a:lnTo>
                  <a:lnTo>
                    <a:pt x="58" y="152"/>
                  </a:lnTo>
                  <a:lnTo>
                    <a:pt x="68" y="170"/>
                  </a:lnTo>
                  <a:lnTo>
                    <a:pt x="72" y="176"/>
                  </a:lnTo>
                  <a:lnTo>
                    <a:pt x="80" y="188"/>
                  </a:lnTo>
                  <a:lnTo>
                    <a:pt x="86" y="202"/>
                  </a:lnTo>
                  <a:lnTo>
                    <a:pt x="92" y="212"/>
                  </a:lnTo>
                  <a:lnTo>
                    <a:pt x="94" y="216"/>
                  </a:lnTo>
                  <a:lnTo>
                    <a:pt x="96" y="212"/>
                  </a:lnTo>
                  <a:lnTo>
                    <a:pt x="98" y="212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06"/>
                  </a:lnTo>
                  <a:lnTo>
                    <a:pt x="104" y="202"/>
                  </a:lnTo>
                  <a:lnTo>
                    <a:pt x="106" y="204"/>
                  </a:lnTo>
                  <a:lnTo>
                    <a:pt x="108" y="204"/>
                  </a:lnTo>
                  <a:lnTo>
                    <a:pt x="110" y="204"/>
                  </a:lnTo>
                  <a:lnTo>
                    <a:pt x="114" y="204"/>
                  </a:lnTo>
                  <a:lnTo>
                    <a:pt x="136" y="232"/>
                  </a:lnTo>
                  <a:lnTo>
                    <a:pt x="140" y="228"/>
                  </a:lnTo>
                  <a:lnTo>
                    <a:pt x="142" y="224"/>
                  </a:lnTo>
                  <a:lnTo>
                    <a:pt x="146" y="220"/>
                  </a:lnTo>
                  <a:lnTo>
                    <a:pt x="148" y="216"/>
                  </a:lnTo>
                  <a:lnTo>
                    <a:pt x="152" y="212"/>
                  </a:lnTo>
                  <a:lnTo>
                    <a:pt x="156" y="206"/>
                  </a:lnTo>
                  <a:lnTo>
                    <a:pt x="158" y="204"/>
                  </a:lnTo>
                  <a:lnTo>
                    <a:pt x="160" y="202"/>
                  </a:lnTo>
                  <a:lnTo>
                    <a:pt x="166" y="200"/>
                  </a:lnTo>
                  <a:lnTo>
                    <a:pt x="178" y="194"/>
                  </a:lnTo>
                  <a:lnTo>
                    <a:pt x="194" y="188"/>
                  </a:lnTo>
                  <a:lnTo>
                    <a:pt x="208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24" y="182"/>
                  </a:lnTo>
                  <a:lnTo>
                    <a:pt x="236" y="178"/>
                  </a:lnTo>
                  <a:lnTo>
                    <a:pt x="248" y="170"/>
                  </a:lnTo>
                  <a:lnTo>
                    <a:pt x="260" y="160"/>
                  </a:lnTo>
                  <a:lnTo>
                    <a:pt x="268" y="148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0"/>
                  </a:lnTo>
                  <a:lnTo>
                    <a:pt x="268" y="126"/>
                  </a:lnTo>
                  <a:lnTo>
                    <a:pt x="268" y="124"/>
                  </a:lnTo>
                  <a:lnTo>
                    <a:pt x="270" y="122"/>
                  </a:lnTo>
                  <a:lnTo>
                    <a:pt x="254" y="124"/>
                  </a:lnTo>
                  <a:lnTo>
                    <a:pt x="234" y="124"/>
                  </a:lnTo>
                  <a:lnTo>
                    <a:pt x="232" y="122"/>
                  </a:lnTo>
                  <a:lnTo>
                    <a:pt x="230" y="122"/>
                  </a:lnTo>
                  <a:lnTo>
                    <a:pt x="228" y="120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30" y="110"/>
                  </a:lnTo>
                  <a:lnTo>
                    <a:pt x="220" y="108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4" y="110"/>
                  </a:lnTo>
                  <a:lnTo>
                    <a:pt x="210" y="110"/>
                  </a:lnTo>
                  <a:lnTo>
                    <a:pt x="206" y="108"/>
                  </a:lnTo>
                  <a:lnTo>
                    <a:pt x="206" y="106"/>
                  </a:lnTo>
                  <a:lnTo>
                    <a:pt x="204" y="102"/>
                  </a:lnTo>
                  <a:lnTo>
                    <a:pt x="202" y="98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94" y="84"/>
                  </a:lnTo>
                  <a:lnTo>
                    <a:pt x="192" y="80"/>
                  </a:lnTo>
                  <a:lnTo>
                    <a:pt x="17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2" y="50"/>
                  </a:lnTo>
                  <a:lnTo>
                    <a:pt x="150" y="48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38" y="40"/>
                  </a:lnTo>
                  <a:lnTo>
                    <a:pt x="134" y="38"/>
                  </a:lnTo>
                  <a:lnTo>
                    <a:pt x="130" y="34"/>
                  </a:lnTo>
                  <a:lnTo>
                    <a:pt x="124" y="30"/>
                  </a:lnTo>
                  <a:lnTo>
                    <a:pt x="120" y="28"/>
                  </a:lnTo>
                  <a:lnTo>
                    <a:pt x="114" y="26"/>
                  </a:lnTo>
                  <a:lnTo>
                    <a:pt x="102" y="16"/>
                  </a:lnTo>
                  <a:lnTo>
                    <a:pt x="94" y="16"/>
                  </a:lnTo>
                  <a:lnTo>
                    <a:pt x="68" y="4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4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5" name="Freeform 250"/>
            <p:cNvSpPr/>
            <p:nvPr/>
          </p:nvSpPr>
          <p:spPr bwMode="gray">
            <a:xfrm>
              <a:off x="2203344" y="2989025"/>
              <a:ext cx="49040" cy="71935"/>
            </a:xfrm>
            <a:custGeom>
              <a:avLst/>
              <a:gdLst>
                <a:gd name="T0" fmla="*/ 20 w 42"/>
                <a:gd name="T1" fmla="*/ 66 h 66"/>
                <a:gd name="T2" fmla="*/ 16 w 42"/>
                <a:gd name="T3" fmla="*/ 64 h 66"/>
                <a:gd name="T4" fmla="*/ 12 w 42"/>
                <a:gd name="T5" fmla="*/ 62 h 66"/>
                <a:gd name="T6" fmla="*/ 10 w 42"/>
                <a:gd name="T7" fmla="*/ 62 h 66"/>
                <a:gd name="T8" fmla="*/ 10 w 42"/>
                <a:gd name="T9" fmla="*/ 60 h 66"/>
                <a:gd name="T10" fmla="*/ 8 w 42"/>
                <a:gd name="T11" fmla="*/ 46 h 66"/>
                <a:gd name="T12" fmla="*/ 2 w 42"/>
                <a:gd name="T13" fmla="*/ 38 h 66"/>
                <a:gd name="T14" fmla="*/ 2 w 42"/>
                <a:gd name="T15" fmla="*/ 36 h 66"/>
                <a:gd name="T16" fmla="*/ 2 w 42"/>
                <a:gd name="T17" fmla="*/ 32 h 66"/>
                <a:gd name="T18" fmla="*/ 2 w 42"/>
                <a:gd name="T19" fmla="*/ 26 h 66"/>
                <a:gd name="T20" fmla="*/ 2 w 42"/>
                <a:gd name="T21" fmla="*/ 20 h 66"/>
                <a:gd name="T22" fmla="*/ 0 w 42"/>
                <a:gd name="T23" fmla="*/ 14 h 66"/>
                <a:gd name="T24" fmla="*/ 0 w 42"/>
                <a:gd name="T25" fmla="*/ 14 h 66"/>
                <a:gd name="T26" fmla="*/ 2 w 42"/>
                <a:gd name="T27" fmla="*/ 12 h 66"/>
                <a:gd name="T28" fmla="*/ 4 w 42"/>
                <a:gd name="T29" fmla="*/ 10 h 66"/>
                <a:gd name="T30" fmla="*/ 6 w 42"/>
                <a:gd name="T31" fmla="*/ 8 h 66"/>
                <a:gd name="T32" fmla="*/ 8 w 42"/>
                <a:gd name="T33" fmla="*/ 8 h 66"/>
                <a:gd name="T34" fmla="*/ 8 w 42"/>
                <a:gd name="T35" fmla="*/ 8 h 66"/>
                <a:gd name="T36" fmla="*/ 8 w 42"/>
                <a:gd name="T37" fmla="*/ 6 h 66"/>
                <a:gd name="T38" fmla="*/ 10 w 42"/>
                <a:gd name="T39" fmla="*/ 4 h 66"/>
                <a:gd name="T40" fmla="*/ 10 w 42"/>
                <a:gd name="T41" fmla="*/ 2 h 66"/>
                <a:gd name="T42" fmla="*/ 10 w 42"/>
                <a:gd name="T43" fmla="*/ 2 h 66"/>
                <a:gd name="T44" fmla="*/ 10 w 42"/>
                <a:gd name="T45" fmla="*/ 0 h 66"/>
                <a:gd name="T46" fmla="*/ 10 w 42"/>
                <a:gd name="T47" fmla="*/ 0 h 66"/>
                <a:gd name="T48" fmla="*/ 14 w 42"/>
                <a:gd name="T49" fmla="*/ 2 h 66"/>
                <a:gd name="T50" fmla="*/ 14 w 42"/>
                <a:gd name="T51" fmla="*/ 2 h 66"/>
                <a:gd name="T52" fmla="*/ 18 w 42"/>
                <a:gd name="T53" fmla="*/ 2 h 66"/>
                <a:gd name="T54" fmla="*/ 20 w 42"/>
                <a:gd name="T55" fmla="*/ 2 h 66"/>
                <a:gd name="T56" fmla="*/ 42 w 42"/>
                <a:gd name="T57" fmla="*/ 30 h 66"/>
                <a:gd name="T58" fmla="*/ 42 w 42"/>
                <a:gd name="T59" fmla="*/ 30 h 66"/>
                <a:gd name="T60" fmla="*/ 40 w 42"/>
                <a:gd name="T61" fmla="*/ 32 h 66"/>
                <a:gd name="T62" fmla="*/ 38 w 42"/>
                <a:gd name="T63" fmla="*/ 34 h 66"/>
                <a:gd name="T64" fmla="*/ 38 w 42"/>
                <a:gd name="T65" fmla="*/ 36 h 66"/>
                <a:gd name="T66" fmla="*/ 38 w 42"/>
                <a:gd name="T67" fmla="*/ 40 h 66"/>
                <a:gd name="T68" fmla="*/ 40 w 42"/>
                <a:gd name="T69" fmla="*/ 40 h 66"/>
                <a:gd name="T70" fmla="*/ 40 w 42"/>
                <a:gd name="T71" fmla="*/ 42 h 66"/>
                <a:gd name="T72" fmla="*/ 40 w 42"/>
                <a:gd name="T73" fmla="*/ 44 h 66"/>
                <a:gd name="T74" fmla="*/ 40 w 42"/>
                <a:gd name="T75" fmla="*/ 46 h 66"/>
                <a:gd name="T76" fmla="*/ 40 w 42"/>
                <a:gd name="T77" fmla="*/ 48 h 66"/>
                <a:gd name="T78" fmla="*/ 38 w 42"/>
                <a:gd name="T79" fmla="*/ 48 h 66"/>
                <a:gd name="T80" fmla="*/ 36 w 42"/>
                <a:gd name="T81" fmla="*/ 48 h 66"/>
                <a:gd name="T82" fmla="*/ 36 w 42"/>
                <a:gd name="T83" fmla="*/ 48 h 66"/>
                <a:gd name="T84" fmla="*/ 34 w 42"/>
                <a:gd name="T85" fmla="*/ 48 h 66"/>
                <a:gd name="T86" fmla="*/ 34 w 42"/>
                <a:gd name="T87" fmla="*/ 50 h 66"/>
                <a:gd name="T88" fmla="*/ 32 w 42"/>
                <a:gd name="T89" fmla="*/ 52 h 66"/>
                <a:gd name="T90" fmla="*/ 30 w 42"/>
                <a:gd name="T91" fmla="*/ 54 h 66"/>
                <a:gd name="T92" fmla="*/ 28 w 42"/>
                <a:gd name="T93" fmla="*/ 56 h 66"/>
                <a:gd name="T94" fmla="*/ 28 w 42"/>
                <a:gd name="T95" fmla="*/ 56 h 66"/>
                <a:gd name="T96" fmla="*/ 30 w 42"/>
                <a:gd name="T97" fmla="*/ 60 h 66"/>
                <a:gd name="T98" fmla="*/ 28 w 42"/>
                <a:gd name="T99" fmla="*/ 62 h 66"/>
                <a:gd name="T100" fmla="*/ 28 w 42"/>
                <a:gd name="T101" fmla="*/ 62 h 66"/>
                <a:gd name="T102" fmla="*/ 26 w 42"/>
                <a:gd name="T103" fmla="*/ 60 h 66"/>
                <a:gd name="T104" fmla="*/ 24 w 42"/>
                <a:gd name="T105" fmla="*/ 60 h 66"/>
                <a:gd name="T106" fmla="*/ 24 w 42"/>
                <a:gd name="T107" fmla="*/ 62 h 66"/>
                <a:gd name="T108" fmla="*/ 22 w 42"/>
                <a:gd name="T109" fmla="*/ 64 h 66"/>
                <a:gd name="T110" fmla="*/ 20 w 42"/>
                <a:gd name="T111" fmla="*/ 66 h 66"/>
                <a:gd name="T112" fmla="*/ 20 w 42"/>
                <a:gd name="T113" fmla="*/ 66 h 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2"/>
                <a:gd name="T172" fmla="*/ 0 h 66"/>
                <a:gd name="T173" fmla="*/ 42 w 42"/>
                <a:gd name="T174" fmla="*/ 66 h 6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2" h="66">
                  <a:moveTo>
                    <a:pt x="20" y="66"/>
                  </a:moveTo>
                  <a:lnTo>
                    <a:pt x="16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30" y="60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2" y="64"/>
                  </a:lnTo>
                  <a:lnTo>
                    <a:pt x="20" y="6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6" name="Freeform 251"/>
            <p:cNvSpPr/>
            <p:nvPr/>
          </p:nvSpPr>
          <p:spPr bwMode="gray">
            <a:xfrm>
              <a:off x="2226697" y="2969407"/>
              <a:ext cx="137779" cy="93733"/>
            </a:xfrm>
            <a:custGeom>
              <a:avLst/>
              <a:gdLst>
                <a:gd name="T0" fmla="*/ 118 w 118"/>
                <a:gd name="T1" fmla="*/ 28 h 86"/>
                <a:gd name="T2" fmla="*/ 102 w 118"/>
                <a:gd name="T3" fmla="*/ 32 h 86"/>
                <a:gd name="T4" fmla="*/ 94 w 118"/>
                <a:gd name="T5" fmla="*/ 38 h 86"/>
                <a:gd name="T6" fmla="*/ 86 w 118"/>
                <a:gd name="T7" fmla="*/ 46 h 86"/>
                <a:gd name="T8" fmla="*/ 80 w 118"/>
                <a:gd name="T9" fmla="*/ 54 h 86"/>
                <a:gd name="T10" fmla="*/ 74 w 118"/>
                <a:gd name="T11" fmla="*/ 58 h 86"/>
                <a:gd name="T12" fmla="*/ 68 w 118"/>
                <a:gd name="T13" fmla="*/ 60 h 86"/>
                <a:gd name="T14" fmla="*/ 62 w 118"/>
                <a:gd name="T15" fmla="*/ 62 h 86"/>
                <a:gd name="T16" fmla="*/ 58 w 118"/>
                <a:gd name="T17" fmla="*/ 64 h 86"/>
                <a:gd name="T18" fmla="*/ 54 w 118"/>
                <a:gd name="T19" fmla="*/ 64 h 86"/>
                <a:gd name="T20" fmla="*/ 52 w 118"/>
                <a:gd name="T21" fmla="*/ 64 h 86"/>
                <a:gd name="T22" fmla="*/ 36 w 118"/>
                <a:gd name="T23" fmla="*/ 78 h 86"/>
                <a:gd name="T24" fmla="*/ 6 w 118"/>
                <a:gd name="T25" fmla="*/ 86 h 86"/>
                <a:gd name="T26" fmla="*/ 2 w 118"/>
                <a:gd name="T27" fmla="*/ 84 h 86"/>
                <a:gd name="T28" fmla="*/ 0 w 118"/>
                <a:gd name="T29" fmla="*/ 84 h 86"/>
                <a:gd name="T30" fmla="*/ 0 w 118"/>
                <a:gd name="T31" fmla="*/ 84 h 86"/>
                <a:gd name="T32" fmla="*/ 2 w 118"/>
                <a:gd name="T33" fmla="*/ 84 h 86"/>
                <a:gd name="T34" fmla="*/ 4 w 118"/>
                <a:gd name="T35" fmla="*/ 80 h 86"/>
                <a:gd name="T36" fmla="*/ 4 w 118"/>
                <a:gd name="T37" fmla="*/ 80 h 86"/>
                <a:gd name="T38" fmla="*/ 6 w 118"/>
                <a:gd name="T39" fmla="*/ 80 h 86"/>
                <a:gd name="T40" fmla="*/ 8 w 118"/>
                <a:gd name="T41" fmla="*/ 80 h 86"/>
                <a:gd name="T42" fmla="*/ 10 w 118"/>
                <a:gd name="T43" fmla="*/ 78 h 86"/>
                <a:gd name="T44" fmla="*/ 8 w 118"/>
                <a:gd name="T45" fmla="*/ 74 h 86"/>
                <a:gd name="T46" fmla="*/ 12 w 118"/>
                <a:gd name="T47" fmla="*/ 68 h 86"/>
                <a:gd name="T48" fmla="*/ 14 w 118"/>
                <a:gd name="T49" fmla="*/ 68 h 86"/>
                <a:gd name="T50" fmla="*/ 14 w 118"/>
                <a:gd name="T51" fmla="*/ 66 h 86"/>
                <a:gd name="T52" fmla="*/ 16 w 118"/>
                <a:gd name="T53" fmla="*/ 66 h 86"/>
                <a:gd name="T54" fmla="*/ 18 w 118"/>
                <a:gd name="T55" fmla="*/ 66 h 86"/>
                <a:gd name="T56" fmla="*/ 20 w 118"/>
                <a:gd name="T57" fmla="*/ 66 h 86"/>
                <a:gd name="T58" fmla="*/ 20 w 118"/>
                <a:gd name="T59" fmla="*/ 66 h 86"/>
                <a:gd name="T60" fmla="*/ 22 w 118"/>
                <a:gd name="T61" fmla="*/ 64 h 86"/>
                <a:gd name="T62" fmla="*/ 20 w 118"/>
                <a:gd name="T63" fmla="*/ 62 h 86"/>
                <a:gd name="T64" fmla="*/ 20 w 118"/>
                <a:gd name="T65" fmla="*/ 60 h 86"/>
                <a:gd name="T66" fmla="*/ 20 w 118"/>
                <a:gd name="T67" fmla="*/ 58 h 86"/>
                <a:gd name="T68" fmla="*/ 18 w 118"/>
                <a:gd name="T69" fmla="*/ 56 h 86"/>
                <a:gd name="T70" fmla="*/ 18 w 118"/>
                <a:gd name="T71" fmla="*/ 54 h 86"/>
                <a:gd name="T72" fmla="*/ 18 w 118"/>
                <a:gd name="T73" fmla="*/ 50 h 86"/>
                <a:gd name="T74" fmla="*/ 22 w 118"/>
                <a:gd name="T75" fmla="*/ 48 h 86"/>
                <a:gd name="T76" fmla="*/ 22 w 118"/>
                <a:gd name="T77" fmla="*/ 48 h 86"/>
                <a:gd name="T78" fmla="*/ 24 w 118"/>
                <a:gd name="T79" fmla="*/ 46 h 86"/>
                <a:gd name="T80" fmla="*/ 26 w 118"/>
                <a:gd name="T81" fmla="*/ 44 h 86"/>
                <a:gd name="T82" fmla="*/ 26 w 118"/>
                <a:gd name="T83" fmla="*/ 44 h 86"/>
                <a:gd name="T84" fmla="*/ 28 w 118"/>
                <a:gd name="T85" fmla="*/ 42 h 86"/>
                <a:gd name="T86" fmla="*/ 30 w 118"/>
                <a:gd name="T87" fmla="*/ 38 h 86"/>
                <a:gd name="T88" fmla="*/ 34 w 118"/>
                <a:gd name="T89" fmla="*/ 34 h 86"/>
                <a:gd name="T90" fmla="*/ 38 w 118"/>
                <a:gd name="T91" fmla="*/ 30 h 86"/>
                <a:gd name="T92" fmla="*/ 40 w 118"/>
                <a:gd name="T93" fmla="*/ 24 h 86"/>
                <a:gd name="T94" fmla="*/ 44 w 118"/>
                <a:gd name="T95" fmla="*/ 20 h 86"/>
                <a:gd name="T96" fmla="*/ 48 w 118"/>
                <a:gd name="T97" fmla="*/ 18 h 86"/>
                <a:gd name="T98" fmla="*/ 50 w 118"/>
                <a:gd name="T99" fmla="*/ 16 h 86"/>
                <a:gd name="T100" fmla="*/ 54 w 118"/>
                <a:gd name="T101" fmla="*/ 14 h 86"/>
                <a:gd name="T102" fmla="*/ 66 w 118"/>
                <a:gd name="T103" fmla="*/ 10 h 86"/>
                <a:gd name="T104" fmla="*/ 80 w 118"/>
                <a:gd name="T105" fmla="*/ 6 h 86"/>
                <a:gd name="T106" fmla="*/ 94 w 118"/>
                <a:gd name="T107" fmla="*/ 0 h 86"/>
                <a:gd name="T108" fmla="*/ 104 w 118"/>
                <a:gd name="T109" fmla="*/ 0 h 86"/>
                <a:gd name="T110" fmla="*/ 104 w 118"/>
                <a:gd name="T111" fmla="*/ 0 h 86"/>
                <a:gd name="T112" fmla="*/ 106 w 118"/>
                <a:gd name="T113" fmla="*/ 0 h 86"/>
                <a:gd name="T114" fmla="*/ 108 w 118"/>
                <a:gd name="T115" fmla="*/ 2 h 86"/>
                <a:gd name="T116" fmla="*/ 118 w 118"/>
                <a:gd name="T117" fmla="*/ 28 h 8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8"/>
                <a:gd name="T178" fmla="*/ 0 h 86"/>
                <a:gd name="T179" fmla="*/ 118 w 118"/>
                <a:gd name="T180" fmla="*/ 86 h 8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8" h="86">
                  <a:moveTo>
                    <a:pt x="118" y="28"/>
                  </a:moveTo>
                  <a:lnTo>
                    <a:pt x="102" y="32"/>
                  </a:lnTo>
                  <a:lnTo>
                    <a:pt x="94" y="38"/>
                  </a:lnTo>
                  <a:lnTo>
                    <a:pt x="86" y="46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68" y="60"/>
                  </a:lnTo>
                  <a:lnTo>
                    <a:pt x="62" y="62"/>
                  </a:lnTo>
                  <a:lnTo>
                    <a:pt x="58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36" y="78"/>
                  </a:lnTo>
                  <a:lnTo>
                    <a:pt x="6" y="86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0" y="38"/>
                  </a:lnTo>
                  <a:lnTo>
                    <a:pt x="34" y="3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66" y="10"/>
                  </a:lnTo>
                  <a:lnTo>
                    <a:pt x="80" y="6"/>
                  </a:lnTo>
                  <a:lnTo>
                    <a:pt x="94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18" y="2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7" name="Freeform 252"/>
            <p:cNvSpPr/>
            <p:nvPr/>
          </p:nvSpPr>
          <p:spPr bwMode="gray">
            <a:xfrm>
              <a:off x="2350464" y="2888752"/>
              <a:ext cx="107421" cy="111172"/>
            </a:xfrm>
            <a:custGeom>
              <a:avLst/>
              <a:gdLst>
                <a:gd name="T0" fmla="*/ 72 w 92"/>
                <a:gd name="T1" fmla="*/ 0 h 102"/>
                <a:gd name="T2" fmla="*/ 72 w 92"/>
                <a:gd name="T3" fmla="*/ 4 h 102"/>
                <a:gd name="T4" fmla="*/ 72 w 92"/>
                <a:gd name="T5" fmla="*/ 8 h 102"/>
                <a:gd name="T6" fmla="*/ 72 w 92"/>
                <a:gd name="T7" fmla="*/ 8 h 102"/>
                <a:gd name="T8" fmla="*/ 76 w 92"/>
                <a:gd name="T9" fmla="*/ 14 h 102"/>
                <a:gd name="T10" fmla="*/ 80 w 92"/>
                <a:gd name="T11" fmla="*/ 18 h 102"/>
                <a:gd name="T12" fmla="*/ 84 w 92"/>
                <a:gd name="T13" fmla="*/ 22 h 102"/>
                <a:gd name="T14" fmla="*/ 88 w 92"/>
                <a:gd name="T15" fmla="*/ 22 h 102"/>
                <a:gd name="T16" fmla="*/ 90 w 92"/>
                <a:gd name="T17" fmla="*/ 24 h 102"/>
                <a:gd name="T18" fmla="*/ 90 w 92"/>
                <a:gd name="T19" fmla="*/ 24 h 102"/>
                <a:gd name="T20" fmla="*/ 92 w 92"/>
                <a:gd name="T21" fmla="*/ 30 h 102"/>
                <a:gd name="T22" fmla="*/ 92 w 92"/>
                <a:gd name="T23" fmla="*/ 34 h 102"/>
                <a:gd name="T24" fmla="*/ 90 w 92"/>
                <a:gd name="T25" fmla="*/ 40 h 102"/>
                <a:gd name="T26" fmla="*/ 86 w 92"/>
                <a:gd name="T27" fmla="*/ 44 h 102"/>
                <a:gd name="T28" fmla="*/ 82 w 92"/>
                <a:gd name="T29" fmla="*/ 46 h 102"/>
                <a:gd name="T30" fmla="*/ 78 w 92"/>
                <a:gd name="T31" fmla="*/ 50 h 102"/>
                <a:gd name="T32" fmla="*/ 76 w 92"/>
                <a:gd name="T33" fmla="*/ 50 h 102"/>
                <a:gd name="T34" fmla="*/ 74 w 92"/>
                <a:gd name="T35" fmla="*/ 50 h 102"/>
                <a:gd name="T36" fmla="*/ 74 w 92"/>
                <a:gd name="T37" fmla="*/ 56 h 102"/>
                <a:gd name="T38" fmla="*/ 72 w 92"/>
                <a:gd name="T39" fmla="*/ 58 h 102"/>
                <a:gd name="T40" fmla="*/ 70 w 92"/>
                <a:gd name="T41" fmla="*/ 62 h 102"/>
                <a:gd name="T42" fmla="*/ 66 w 92"/>
                <a:gd name="T43" fmla="*/ 64 h 102"/>
                <a:gd name="T44" fmla="*/ 64 w 92"/>
                <a:gd name="T45" fmla="*/ 64 h 102"/>
                <a:gd name="T46" fmla="*/ 64 w 92"/>
                <a:gd name="T47" fmla="*/ 66 h 102"/>
                <a:gd name="T48" fmla="*/ 58 w 92"/>
                <a:gd name="T49" fmla="*/ 66 h 102"/>
                <a:gd name="T50" fmla="*/ 54 w 92"/>
                <a:gd name="T51" fmla="*/ 68 h 102"/>
                <a:gd name="T52" fmla="*/ 52 w 92"/>
                <a:gd name="T53" fmla="*/ 72 h 102"/>
                <a:gd name="T54" fmla="*/ 50 w 92"/>
                <a:gd name="T55" fmla="*/ 74 h 102"/>
                <a:gd name="T56" fmla="*/ 50 w 92"/>
                <a:gd name="T57" fmla="*/ 76 h 102"/>
                <a:gd name="T58" fmla="*/ 50 w 92"/>
                <a:gd name="T59" fmla="*/ 78 h 102"/>
                <a:gd name="T60" fmla="*/ 50 w 92"/>
                <a:gd name="T61" fmla="*/ 80 h 102"/>
                <a:gd name="T62" fmla="*/ 48 w 92"/>
                <a:gd name="T63" fmla="*/ 82 h 102"/>
                <a:gd name="T64" fmla="*/ 42 w 92"/>
                <a:gd name="T65" fmla="*/ 90 h 102"/>
                <a:gd name="T66" fmla="*/ 30 w 92"/>
                <a:gd name="T67" fmla="*/ 98 h 102"/>
                <a:gd name="T68" fmla="*/ 12 w 92"/>
                <a:gd name="T69" fmla="*/ 102 h 102"/>
                <a:gd name="T70" fmla="*/ 2 w 92"/>
                <a:gd name="T71" fmla="*/ 76 h 102"/>
                <a:gd name="T72" fmla="*/ 0 w 92"/>
                <a:gd name="T73" fmla="*/ 74 h 102"/>
                <a:gd name="T74" fmla="*/ 0 w 92"/>
                <a:gd name="T75" fmla="*/ 74 h 102"/>
                <a:gd name="T76" fmla="*/ 0 w 92"/>
                <a:gd name="T77" fmla="*/ 74 h 102"/>
                <a:gd name="T78" fmla="*/ 2 w 92"/>
                <a:gd name="T79" fmla="*/ 72 h 102"/>
                <a:gd name="T80" fmla="*/ 12 w 92"/>
                <a:gd name="T81" fmla="*/ 68 h 102"/>
                <a:gd name="T82" fmla="*/ 26 w 92"/>
                <a:gd name="T83" fmla="*/ 62 h 102"/>
                <a:gd name="T84" fmla="*/ 38 w 92"/>
                <a:gd name="T85" fmla="*/ 54 h 102"/>
                <a:gd name="T86" fmla="*/ 46 w 92"/>
                <a:gd name="T87" fmla="*/ 42 h 102"/>
                <a:gd name="T88" fmla="*/ 50 w 92"/>
                <a:gd name="T89" fmla="*/ 28 h 102"/>
                <a:gd name="T90" fmla="*/ 50 w 92"/>
                <a:gd name="T91" fmla="*/ 26 h 102"/>
                <a:gd name="T92" fmla="*/ 50 w 92"/>
                <a:gd name="T93" fmla="*/ 24 h 102"/>
                <a:gd name="T94" fmla="*/ 48 w 92"/>
                <a:gd name="T95" fmla="*/ 20 h 102"/>
                <a:gd name="T96" fmla="*/ 48 w 92"/>
                <a:gd name="T97" fmla="*/ 18 h 102"/>
                <a:gd name="T98" fmla="*/ 48 w 92"/>
                <a:gd name="T99" fmla="*/ 16 h 102"/>
                <a:gd name="T100" fmla="*/ 48 w 92"/>
                <a:gd name="T101" fmla="*/ 14 h 102"/>
                <a:gd name="T102" fmla="*/ 48 w 92"/>
                <a:gd name="T103" fmla="*/ 12 h 102"/>
                <a:gd name="T104" fmla="*/ 50 w 92"/>
                <a:gd name="T105" fmla="*/ 12 h 102"/>
                <a:gd name="T106" fmla="*/ 52 w 92"/>
                <a:gd name="T107" fmla="*/ 12 h 102"/>
                <a:gd name="T108" fmla="*/ 54 w 92"/>
                <a:gd name="T109" fmla="*/ 12 h 102"/>
                <a:gd name="T110" fmla="*/ 58 w 92"/>
                <a:gd name="T111" fmla="*/ 10 h 102"/>
                <a:gd name="T112" fmla="*/ 60 w 92"/>
                <a:gd name="T113" fmla="*/ 8 h 102"/>
                <a:gd name="T114" fmla="*/ 60 w 92"/>
                <a:gd name="T115" fmla="*/ 8 h 102"/>
                <a:gd name="T116" fmla="*/ 60 w 92"/>
                <a:gd name="T117" fmla="*/ 6 h 102"/>
                <a:gd name="T118" fmla="*/ 62 w 92"/>
                <a:gd name="T119" fmla="*/ 4 h 102"/>
                <a:gd name="T120" fmla="*/ 64 w 92"/>
                <a:gd name="T121" fmla="*/ 4 h 102"/>
                <a:gd name="T122" fmla="*/ 64 w 92"/>
                <a:gd name="T123" fmla="*/ 4 h 102"/>
                <a:gd name="T124" fmla="*/ 72 w 92"/>
                <a:gd name="T125" fmla="*/ 0 h 1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2"/>
                <a:gd name="T190" fmla="*/ 0 h 102"/>
                <a:gd name="T191" fmla="*/ 92 w 92"/>
                <a:gd name="T192" fmla="*/ 102 h 1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2" h="102">
                  <a:moveTo>
                    <a:pt x="72" y="0"/>
                  </a:moveTo>
                  <a:lnTo>
                    <a:pt x="72" y="4"/>
                  </a:lnTo>
                  <a:lnTo>
                    <a:pt x="72" y="8"/>
                  </a:lnTo>
                  <a:lnTo>
                    <a:pt x="76" y="14"/>
                  </a:lnTo>
                  <a:lnTo>
                    <a:pt x="80" y="18"/>
                  </a:lnTo>
                  <a:lnTo>
                    <a:pt x="84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2" y="30"/>
                  </a:lnTo>
                  <a:lnTo>
                    <a:pt x="92" y="34"/>
                  </a:lnTo>
                  <a:lnTo>
                    <a:pt x="90" y="40"/>
                  </a:lnTo>
                  <a:lnTo>
                    <a:pt x="86" y="44"/>
                  </a:lnTo>
                  <a:lnTo>
                    <a:pt x="82" y="46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4" y="50"/>
                  </a:lnTo>
                  <a:lnTo>
                    <a:pt x="74" y="56"/>
                  </a:lnTo>
                  <a:lnTo>
                    <a:pt x="72" y="58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58" y="66"/>
                  </a:lnTo>
                  <a:lnTo>
                    <a:pt x="54" y="68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2" y="90"/>
                  </a:lnTo>
                  <a:lnTo>
                    <a:pt x="30" y="98"/>
                  </a:lnTo>
                  <a:lnTo>
                    <a:pt x="12" y="102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12" y="68"/>
                  </a:lnTo>
                  <a:lnTo>
                    <a:pt x="26" y="62"/>
                  </a:lnTo>
                  <a:lnTo>
                    <a:pt x="38" y="54"/>
                  </a:lnTo>
                  <a:lnTo>
                    <a:pt x="46" y="42"/>
                  </a:lnTo>
                  <a:lnTo>
                    <a:pt x="50" y="28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7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8" name="Freeform 253"/>
            <p:cNvSpPr/>
            <p:nvPr/>
          </p:nvSpPr>
          <p:spPr bwMode="gray">
            <a:xfrm>
              <a:off x="2144963" y="2662048"/>
              <a:ext cx="135444" cy="146050"/>
            </a:xfrm>
            <a:custGeom>
              <a:avLst/>
              <a:gdLst>
                <a:gd name="T0" fmla="*/ 86 w 116"/>
                <a:gd name="T1" fmla="*/ 132 h 134"/>
                <a:gd name="T2" fmla="*/ 80 w 116"/>
                <a:gd name="T3" fmla="*/ 130 h 134"/>
                <a:gd name="T4" fmla="*/ 70 w 116"/>
                <a:gd name="T5" fmla="*/ 124 h 134"/>
                <a:gd name="T6" fmla="*/ 50 w 116"/>
                <a:gd name="T7" fmla="*/ 114 h 134"/>
                <a:gd name="T8" fmla="*/ 18 w 116"/>
                <a:gd name="T9" fmla="*/ 98 h 134"/>
                <a:gd name="T10" fmla="*/ 16 w 116"/>
                <a:gd name="T11" fmla="*/ 92 h 134"/>
                <a:gd name="T12" fmla="*/ 0 w 116"/>
                <a:gd name="T13" fmla="*/ 68 h 134"/>
                <a:gd name="T14" fmla="*/ 26 w 116"/>
                <a:gd name="T15" fmla="*/ 44 h 134"/>
                <a:gd name="T16" fmla="*/ 26 w 116"/>
                <a:gd name="T17" fmla="*/ 40 h 134"/>
                <a:gd name="T18" fmla="*/ 26 w 116"/>
                <a:gd name="T19" fmla="*/ 36 h 134"/>
                <a:gd name="T20" fmla="*/ 26 w 116"/>
                <a:gd name="T21" fmla="*/ 32 h 134"/>
                <a:gd name="T22" fmla="*/ 28 w 116"/>
                <a:gd name="T23" fmla="*/ 30 h 134"/>
                <a:gd name="T24" fmla="*/ 30 w 116"/>
                <a:gd name="T25" fmla="*/ 26 h 134"/>
                <a:gd name="T26" fmla="*/ 34 w 116"/>
                <a:gd name="T27" fmla="*/ 22 h 134"/>
                <a:gd name="T28" fmla="*/ 36 w 116"/>
                <a:gd name="T29" fmla="*/ 16 h 134"/>
                <a:gd name="T30" fmla="*/ 38 w 116"/>
                <a:gd name="T31" fmla="*/ 10 h 134"/>
                <a:gd name="T32" fmla="*/ 40 w 116"/>
                <a:gd name="T33" fmla="*/ 6 h 134"/>
                <a:gd name="T34" fmla="*/ 46 w 116"/>
                <a:gd name="T35" fmla="*/ 4 h 134"/>
                <a:gd name="T36" fmla="*/ 54 w 116"/>
                <a:gd name="T37" fmla="*/ 2 h 134"/>
                <a:gd name="T38" fmla="*/ 70 w 116"/>
                <a:gd name="T39" fmla="*/ 0 h 134"/>
                <a:gd name="T40" fmla="*/ 70 w 116"/>
                <a:gd name="T41" fmla="*/ 2 h 134"/>
                <a:gd name="T42" fmla="*/ 74 w 116"/>
                <a:gd name="T43" fmla="*/ 4 h 134"/>
                <a:gd name="T44" fmla="*/ 78 w 116"/>
                <a:gd name="T45" fmla="*/ 2 h 134"/>
                <a:gd name="T46" fmla="*/ 82 w 116"/>
                <a:gd name="T47" fmla="*/ 4 h 134"/>
                <a:gd name="T48" fmla="*/ 84 w 116"/>
                <a:gd name="T49" fmla="*/ 10 h 134"/>
                <a:gd name="T50" fmla="*/ 82 w 116"/>
                <a:gd name="T51" fmla="*/ 12 h 134"/>
                <a:gd name="T52" fmla="*/ 80 w 116"/>
                <a:gd name="T53" fmla="*/ 16 h 134"/>
                <a:gd name="T54" fmla="*/ 84 w 116"/>
                <a:gd name="T55" fmla="*/ 18 h 134"/>
                <a:gd name="T56" fmla="*/ 88 w 116"/>
                <a:gd name="T57" fmla="*/ 22 h 134"/>
                <a:gd name="T58" fmla="*/ 90 w 116"/>
                <a:gd name="T59" fmla="*/ 26 h 134"/>
                <a:gd name="T60" fmla="*/ 96 w 116"/>
                <a:gd name="T61" fmla="*/ 32 h 134"/>
                <a:gd name="T62" fmla="*/ 98 w 116"/>
                <a:gd name="T63" fmla="*/ 38 h 134"/>
                <a:gd name="T64" fmla="*/ 96 w 116"/>
                <a:gd name="T65" fmla="*/ 42 h 134"/>
                <a:gd name="T66" fmla="*/ 92 w 116"/>
                <a:gd name="T67" fmla="*/ 52 h 134"/>
                <a:gd name="T68" fmla="*/ 90 w 116"/>
                <a:gd name="T69" fmla="*/ 60 h 134"/>
                <a:gd name="T70" fmla="*/ 92 w 116"/>
                <a:gd name="T71" fmla="*/ 64 h 134"/>
                <a:gd name="T72" fmla="*/ 96 w 116"/>
                <a:gd name="T73" fmla="*/ 72 h 134"/>
                <a:gd name="T74" fmla="*/ 100 w 116"/>
                <a:gd name="T75" fmla="*/ 82 h 134"/>
                <a:gd name="T76" fmla="*/ 106 w 116"/>
                <a:gd name="T77" fmla="*/ 86 h 134"/>
                <a:gd name="T78" fmla="*/ 106 w 116"/>
                <a:gd name="T79" fmla="*/ 90 h 134"/>
                <a:gd name="T80" fmla="*/ 108 w 116"/>
                <a:gd name="T81" fmla="*/ 96 h 134"/>
                <a:gd name="T82" fmla="*/ 108 w 116"/>
                <a:gd name="T83" fmla="*/ 98 h 134"/>
                <a:gd name="T84" fmla="*/ 112 w 116"/>
                <a:gd name="T85" fmla="*/ 102 h 134"/>
                <a:gd name="T86" fmla="*/ 114 w 116"/>
                <a:gd name="T87" fmla="*/ 106 h 134"/>
                <a:gd name="T88" fmla="*/ 116 w 116"/>
                <a:gd name="T89" fmla="*/ 112 h 134"/>
                <a:gd name="T90" fmla="*/ 114 w 116"/>
                <a:gd name="T91" fmla="*/ 124 h 134"/>
                <a:gd name="T92" fmla="*/ 112 w 116"/>
                <a:gd name="T93" fmla="*/ 124 h 134"/>
                <a:gd name="T94" fmla="*/ 108 w 116"/>
                <a:gd name="T95" fmla="*/ 128 h 13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6"/>
                <a:gd name="T145" fmla="*/ 0 h 134"/>
                <a:gd name="T146" fmla="*/ 116 w 116"/>
                <a:gd name="T147" fmla="*/ 134 h 13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5" h="134">
                  <a:moveTo>
                    <a:pt x="88" y="134"/>
                  </a:moveTo>
                  <a:lnTo>
                    <a:pt x="86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76" y="126"/>
                  </a:lnTo>
                  <a:lnTo>
                    <a:pt x="70" y="124"/>
                  </a:lnTo>
                  <a:lnTo>
                    <a:pt x="58" y="114"/>
                  </a:lnTo>
                  <a:lnTo>
                    <a:pt x="50" y="114"/>
                  </a:lnTo>
                  <a:lnTo>
                    <a:pt x="24" y="102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6" y="92"/>
                  </a:lnTo>
                  <a:lnTo>
                    <a:pt x="4" y="76"/>
                  </a:lnTo>
                  <a:lnTo>
                    <a:pt x="0" y="6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8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4" y="28"/>
                  </a:lnTo>
                  <a:lnTo>
                    <a:pt x="96" y="32"/>
                  </a:lnTo>
                  <a:lnTo>
                    <a:pt x="98" y="34"/>
                  </a:lnTo>
                  <a:lnTo>
                    <a:pt x="98" y="38"/>
                  </a:lnTo>
                  <a:lnTo>
                    <a:pt x="96" y="42"/>
                  </a:lnTo>
                  <a:lnTo>
                    <a:pt x="94" y="46"/>
                  </a:lnTo>
                  <a:lnTo>
                    <a:pt x="92" y="52"/>
                  </a:lnTo>
                  <a:lnTo>
                    <a:pt x="92" y="56"/>
                  </a:lnTo>
                  <a:lnTo>
                    <a:pt x="90" y="60"/>
                  </a:lnTo>
                  <a:lnTo>
                    <a:pt x="92" y="64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98" y="76"/>
                  </a:lnTo>
                  <a:lnTo>
                    <a:pt x="100" y="82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6"/>
                  </a:lnTo>
                  <a:lnTo>
                    <a:pt x="108" y="98"/>
                  </a:lnTo>
                  <a:lnTo>
                    <a:pt x="110" y="100"/>
                  </a:lnTo>
                  <a:lnTo>
                    <a:pt x="112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4" y="108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4" y="124"/>
                  </a:lnTo>
                  <a:lnTo>
                    <a:pt x="112" y="124"/>
                  </a:lnTo>
                  <a:lnTo>
                    <a:pt x="110" y="126"/>
                  </a:lnTo>
                  <a:lnTo>
                    <a:pt x="108" y="128"/>
                  </a:lnTo>
                  <a:lnTo>
                    <a:pt x="88" y="13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39" name="Freeform 254"/>
            <p:cNvSpPr/>
            <p:nvPr/>
          </p:nvSpPr>
          <p:spPr bwMode="gray">
            <a:xfrm>
              <a:off x="2093588" y="2736163"/>
              <a:ext cx="72392" cy="78475"/>
            </a:xfrm>
            <a:custGeom>
              <a:avLst/>
              <a:gdLst>
                <a:gd name="T0" fmla="*/ 4 w 62"/>
                <a:gd name="T1" fmla="*/ 40 h 72"/>
                <a:gd name="T2" fmla="*/ 4 w 62"/>
                <a:gd name="T3" fmla="*/ 8 h 72"/>
                <a:gd name="T4" fmla="*/ 4 w 62"/>
                <a:gd name="T5" fmla="*/ 8 h 72"/>
                <a:gd name="T6" fmla="*/ 6 w 62"/>
                <a:gd name="T7" fmla="*/ 10 h 72"/>
                <a:gd name="T8" fmla="*/ 8 w 62"/>
                <a:gd name="T9" fmla="*/ 10 h 72"/>
                <a:gd name="T10" fmla="*/ 8 w 62"/>
                <a:gd name="T11" fmla="*/ 10 h 72"/>
                <a:gd name="T12" fmla="*/ 8 w 62"/>
                <a:gd name="T13" fmla="*/ 12 h 72"/>
                <a:gd name="T14" fmla="*/ 10 w 62"/>
                <a:gd name="T15" fmla="*/ 14 h 72"/>
                <a:gd name="T16" fmla="*/ 12 w 62"/>
                <a:gd name="T17" fmla="*/ 16 h 72"/>
                <a:gd name="T18" fmla="*/ 16 w 62"/>
                <a:gd name="T19" fmla="*/ 16 h 72"/>
                <a:gd name="T20" fmla="*/ 20 w 62"/>
                <a:gd name="T21" fmla="*/ 16 h 72"/>
                <a:gd name="T22" fmla="*/ 26 w 62"/>
                <a:gd name="T23" fmla="*/ 14 h 72"/>
                <a:gd name="T24" fmla="*/ 44 w 62"/>
                <a:gd name="T25" fmla="*/ 0 h 72"/>
                <a:gd name="T26" fmla="*/ 44 w 62"/>
                <a:gd name="T27" fmla="*/ 0 h 72"/>
                <a:gd name="T28" fmla="*/ 44 w 62"/>
                <a:gd name="T29" fmla="*/ 0 h 72"/>
                <a:gd name="T30" fmla="*/ 46 w 62"/>
                <a:gd name="T31" fmla="*/ 4 h 72"/>
                <a:gd name="T32" fmla="*/ 48 w 62"/>
                <a:gd name="T33" fmla="*/ 8 h 72"/>
                <a:gd name="T34" fmla="*/ 48 w 62"/>
                <a:gd name="T35" fmla="*/ 8 h 72"/>
                <a:gd name="T36" fmla="*/ 50 w 62"/>
                <a:gd name="T37" fmla="*/ 10 h 72"/>
                <a:gd name="T38" fmla="*/ 54 w 62"/>
                <a:gd name="T39" fmla="*/ 14 h 72"/>
                <a:gd name="T40" fmla="*/ 56 w 62"/>
                <a:gd name="T41" fmla="*/ 18 h 72"/>
                <a:gd name="T42" fmla="*/ 58 w 62"/>
                <a:gd name="T43" fmla="*/ 22 h 72"/>
                <a:gd name="T44" fmla="*/ 60 w 62"/>
                <a:gd name="T45" fmla="*/ 26 h 72"/>
                <a:gd name="T46" fmla="*/ 62 w 62"/>
                <a:gd name="T47" fmla="*/ 28 h 72"/>
                <a:gd name="T48" fmla="*/ 62 w 62"/>
                <a:gd name="T49" fmla="*/ 28 h 72"/>
                <a:gd name="T50" fmla="*/ 62 w 62"/>
                <a:gd name="T51" fmla="*/ 30 h 72"/>
                <a:gd name="T52" fmla="*/ 62 w 62"/>
                <a:gd name="T53" fmla="*/ 30 h 72"/>
                <a:gd name="T54" fmla="*/ 60 w 62"/>
                <a:gd name="T55" fmla="*/ 32 h 72"/>
                <a:gd name="T56" fmla="*/ 56 w 62"/>
                <a:gd name="T57" fmla="*/ 34 h 72"/>
                <a:gd name="T58" fmla="*/ 48 w 62"/>
                <a:gd name="T59" fmla="*/ 34 h 72"/>
                <a:gd name="T60" fmla="*/ 40 w 62"/>
                <a:gd name="T61" fmla="*/ 36 h 72"/>
                <a:gd name="T62" fmla="*/ 34 w 62"/>
                <a:gd name="T63" fmla="*/ 38 h 72"/>
                <a:gd name="T64" fmla="*/ 34 w 62"/>
                <a:gd name="T65" fmla="*/ 38 h 72"/>
                <a:gd name="T66" fmla="*/ 36 w 62"/>
                <a:gd name="T67" fmla="*/ 42 h 72"/>
                <a:gd name="T68" fmla="*/ 38 w 62"/>
                <a:gd name="T69" fmla="*/ 46 h 72"/>
                <a:gd name="T70" fmla="*/ 40 w 62"/>
                <a:gd name="T71" fmla="*/ 50 h 72"/>
                <a:gd name="T72" fmla="*/ 42 w 62"/>
                <a:gd name="T73" fmla="*/ 52 h 72"/>
                <a:gd name="T74" fmla="*/ 42 w 62"/>
                <a:gd name="T75" fmla="*/ 56 h 72"/>
                <a:gd name="T76" fmla="*/ 40 w 62"/>
                <a:gd name="T77" fmla="*/ 56 h 72"/>
                <a:gd name="T78" fmla="*/ 38 w 62"/>
                <a:gd name="T79" fmla="*/ 58 h 72"/>
                <a:gd name="T80" fmla="*/ 36 w 62"/>
                <a:gd name="T81" fmla="*/ 62 h 72"/>
                <a:gd name="T82" fmla="*/ 32 w 62"/>
                <a:gd name="T83" fmla="*/ 66 h 72"/>
                <a:gd name="T84" fmla="*/ 30 w 62"/>
                <a:gd name="T85" fmla="*/ 68 h 72"/>
                <a:gd name="T86" fmla="*/ 28 w 62"/>
                <a:gd name="T87" fmla="*/ 68 h 72"/>
                <a:gd name="T88" fmla="*/ 26 w 62"/>
                <a:gd name="T89" fmla="*/ 68 h 72"/>
                <a:gd name="T90" fmla="*/ 26 w 62"/>
                <a:gd name="T91" fmla="*/ 70 h 72"/>
                <a:gd name="T92" fmla="*/ 26 w 62"/>
                <a:gd name="T93" fmla="*/ 72 h 72"/>
                <a:gd name="T94" fmla="*/ 24 w 62"/>
                <a:gd name="T95" fmla="*/ 72 h 72"/>
                <a:gd name="T96" fmla="*/ 20 w 62"/>
                <a:gd name="T97" fmla="*/ 70 h 72"/>
                <a:gd name="T98" fmla="*/ 14 w 62"/>
                <a:gd name="T99" fmla="*/ 70 h 72"/>
                <a:gd name="T100" fmla="*/ 8 w 62"/>
                <a:gd name="T101" fmla="*/ 70 h 72"/>
                <a:gd name="T102" fmla="*/ 2 w 62"/>
                <a:gd name="T103" fmla="*/ 70 h 72"/>
                <a:gd name="T104" fmla="*/ 0 w 62"/>
                <a:gd name="T105" fmla="*/ 70 h 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62"/>
                <a:gd name="T160" fmla="*/ 0 h 72"/>
                <a:gd name="T161" fmla="*/ 62 w 62"/>
                <a:gd name="T162" fmla="*/ 72 h 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62" h="72">
                  <a:moveTo>
                    <a:pt x="4" y="40"/>
                  </a:moveTo>
                  <a:lnTo>
                    <a:pt x="4" y="8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6" y="14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60" y="26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0" y="32"/>
                  </a:lnTo>
                  <a:lnTo>
                    <a:pt x="56" y="34"/>
                  </a:lnTo>
                  <a:lnTo>
                    <a:pt x="48" y="34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6" y="42"/>
                  </a:lnTo>
                  <a:lnTo>
                    <a:pt x="38" y="46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62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7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0" name="Freeform 255"/>
            <p:cNvSpPr/>
            <p:nvPr/>
          </p:nvSpPr>
          <p:spPr bwMode="gray">
            <a:xfrm>
              <a:off x="2072571" y="2744882"/>
              <a:ext cx="25688" cy="67575"/>
            </a:xfrm>
            <a:custGeom>
              <a:avLst/>
              <a:gdLst>
                <a:gd name="T0" fmla="*/ 22 w 22"/>
                <a:gd name="T1" fmla="*/ 0 h 62"/>
                <a:gd name="T2" fmla="*/ 16 w 22"/>
                <a:gd name="T3" fmla="*/ 2 h 62"/>
                <a:gd name="T4" fmla="*/ 16 w 22"/>
                <a:gd name="T5" fmla="*/ 2 h 62"/>
                <a:gd name="T6" fmla="*/ 16 w 22"/>
                <a:gd name="T7" fmla="*/ 6 h 62"/>
                <a:gd name="T8" fmla="*/ 16 w 22"/>
                <a:gd name="T9" fmla="*/ 8 h 62"/>
                <a:gd name="T10" fmla="*/ 14 w 22"/>
                <a:gd name="T11" fmla="*/ 12 h 62"/>
                <a:gd name="T12" fmla="*/ 14 w 22"/>
                <a:gd name="T13" fmla="*/ 14 h 62"/>
                <a:gd name="T14" fmla="*/ 14 w 22"/>
                <a:gd name="T15" fmla="*/ 14 h 62"/>
                <a:gd name="T16" fmla="*/ 14 w 22"/>
                <a:gd name="T17" fmla="*/ 16 h 62"/>
                <a:gd name="T18" fmla="*/ 12 w 22"/>
                <a:gd name="T19" fmla="*/ 20 h 62"/>
                <a:gd name="T20" fmla="*/ 8 w 22"/>
                <a:gd name="T21" fmla="*/ 24 h 62"/>
                <a:gd name="T22" fmla="*/ 0 w 22"/>
                <a:gd name="T23" fmla="*/ 30 h 62"/>
                <a:gd name="T24" fmla="*/ 0 w 22"/>
                <a:gd name="T25" fmla="*/ 30 h 62"/>
                <a:gd name="T26" fmla="*/ 2 w 22"/>
                <a:gd name="T27" fmla="*/ 32 h 62"/>
                <a:gd name="T28" fmla="*/ 4 w 22"/>
                <a:gd name="T29" fmla="*/ 38 h 62"/>
                <a:gd name="T30" fmla="*/ 8 w 22"/>
                <a:gd name="T31" fmla="*/ 48 h 62"/>
                <a:gd name="T32" fmla="*/ 18 w 22"/>
                <a:gd name="T33" fmla="*/ 62 h 62"/>
                <a:gd name="T34" fmla="*/ 18 w 22"/>
                <a:gd name="T35" fmla="*/ 60 h 62"/>
                <a:gd name="T36" fmla="*/ 18 w 22"/>
                <a:gd name="T37" fmla="*/ 56 h 62"/>
                <a:gd name="T38" fmla="*/ 18 w 22"/>
                <a:gd name="T39" fmla="*/ 52 h 62"/>
                <a:gd name="T40" fmla="*/ 18 w 22"/>
                <a:gd name="T41" fmla="*/ 44 h 62"/>
                <a:gd name="T42" fmla="*/ 20 w 22"/>
                <a:gd name="T43" fmla="*/ 40 h 62"/>
                <a:gd name="T44" fmla="*/ 20 w 22"/>
                <a:gd name="T45" fmla="*/ 34 h 62"/>
                <a:gd name="T46" fmla="*/ 22 w 22"/>
                <a:gd name="T47" fmla="*/ 32 h 62"/>
                <a:gd name="T48" fmla="*/ 22 w 22"/>
                <a:gd name="T49" fmla="*/ 26 h 62"/>
                <a:gd name="T50" fmla="*/ 22 w 22"/>
                <a:gd name="T51" fmla="*/ 14 h 62"/>
                <a:gd name="T52" fmla="*/ 22 w 22"/>
                <a:gd name="T53" fmla="*/ 0 h 6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"/>
                <a:gd name="T82" fmla="*/ 0 h 62"/>
                <a:gd name="T83" fmla="*/ 22 w 22"/>
                <a:gd name="T84" fmla="*/ 62 h 6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" h="62">
                  <a:moveTo>
                    <a:pt x="22" y="0"/>
                  </a:moveTo>
                  <a:lnTo>
                    <a:pt x="16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2" y="26"/>
                  </a:lnTo>
                  <a:lnTo>
                    <a:pt x="22" y="14"/>
                  </a:lnTo>
                  <a:lnTo>
                    <a:pt x="2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1" name="Freeform 256"/>
            <p:cNvSpPr/>
            <p:nvPr/>
          </p:nvSpPr>
          <p:spPr bwMode="gray">
            <a:xfrm>
              <a:off x="2098259" y="2670768"/>
              <a:ext cx="93410" cy="82834"/>
            </a:xfrm>
            <a:custGeom>
              <a:avLst/>
              <a:gdLst>
                <a:gd name="T0" fmla="*/ 70 w 80"/>
                <a:gd name="T1" fmla="*/ 4 h 76"/>
                <a:gd name="T2" fmla="*/ 64 w 80"/>
                <a:gd name="T3" fmla="*/ 6 h 76"/>
                <a:gd name="T4" fmla="*/ 60 w 80"/>
                <a:gd name="T5" fmla="*/ 6 h 76"/>
                <a:gd name="T6" fmla="*/ 56 w 80"/>
                <a:gd name="T7" fmla="*/ 10 h 76"/>
                <a:gd name="T8" fmla="*/ 54 w 80"/>
                <a:gd name="T9" fmla="*/ 12 h 76"/>
                <a:gd name="T10" fmla="*/ 44 w 80"/>
                <a:gd name="T11" fmla="*/ 16 h 76"/>
                <a:gd name="T12" fmla="*/ 32 w 80"/>
                <a:gd name="T13" fmla="*/ 16 h 76"/>
                <a:gd name="T14" fmla="*/ 24 w 80"/>
                <a:gd name="T15" fmla="*/ 14 h 76"/>
                <a:gd name="T16" fmla="*/ 20 w 80"/>
                <a:gd name="T17" fmla="*/ 12 h 76"/>
                <a:gd name="T18" fmla="*/ 16 w 80"/>
                <a:gd name="T19" fmla="*/ 14 h 76"/>
                <a:gd name="T20" fmla="*/ 16 w 80"/>
                <a:gd name="T21" fmla="*/ 16 h 76"/>
                <a:gd name="T22" fmla="*/ 10 w 80"/>
                <a:gd name="T23" fmla="*/ 24 h 76"/>
                <a:gd name="T24" fmla="*/ 8 w 80"/>
                <a:gd name="T25" fmla="*/ 24 h 76"/>
                <a:gd name="T26" fmla="*/ 6 w 80"/>
                <a:gd name="T27" fmla="*/ 24 h 76"/>
                <a:gd name="T28" fmla="*/ 4 w 80"/>
                <a:gd name="T29" fmla="*/ 24 h 76"/>
                <a:gd name="T30" fmla="*/ 6 w 80"/>
                <a:gd name="T31" fmla="*/ 26 h 76"/>
                <a:gd name="T32" fmla="*/ 6 w 80"/>
                <a:gd name="T33" fmla="*/ 30 h 76"/>
                <a:gd name="T34" fmla="*/ 4 w 80"/>
                <a:gd name="T35" fmla="*/ 34 h 76"/>
                <a:gd name="T36" fmla="*/ 4 w 80"/>
                <a:gd name="T37" fmla="*/ 36 h 76"/>
                <a:gd name="T38" fmla="*/ 2 w 80"/>
                <a:gd name="T39" fmla="*/ 42 h 76"/>
                <a:gd name="T40" fmla="*/ 4 w 80"/>
                <a:gd name="T41" fmla="*/ 42 h 76"/>
                <a:gd name="T42" fmla="*/ 8 w 80"/>
                <a:gd name="T43" fmla="*/ 42 h 76"/>
                <a:gd name="T44" fmla="*/ 12 w 80"/>
                <a:gd name="T45" fmla="*/ 44 h 76"/>
                <a:gd name="T46" fmla="*/ 8 w 80"/>
                <a:gd name="T47" fmla="*/ 50 h 76"/>
                <a:gd name="T48" fmla="*/ 8 w 80"/>
                <a:gd name="T49" fmla="*/ 54 h 76"/>
                <a:gd name="T50" fmla="*/ 6 w 80"/>
                <a:gd name="T51" fmla="*/ 58 h 76"/>
                <a:gd name="T52" fmla="*/ 4 w 80"/>
                <a:gd name="T53" fmla="*/ 62 h 76"/>
                <a:gd name="T54" fmla="*/ 4 w 80"/>
                <a:gd name="T55" fmla="*/ 62 h 76"/>
                <a:gd name="T56" fmla="*/ 2 w 80"/>
                <a:gd name="T57" fmla="*/ 66 h 76"/>
                <a:gd name="T58" fmla="*/ 0 w 80"/>
                <a:gd name="T59" fmla="*/ 68 h 76"/>
                <a:gd name="T60" fmla="*/ 4 w 80"/>
                <a:gd name="T61" fmla="*/ 70 h 76"/>
                <a:gd name="T62" fmla="*/ 4 w 80"/>
                <a:gd name="T63" fmla="*/ 72 h 76"/>
                <a:gd name="T64" fmla="*/ 8 w 80"/>
                <a:gd name="T65" fmla="*/ 76 h 76"/>
                <a:gd name="T66" fmla="*/ 16 w 80"/>
                <a:gd name="T67" fmla="*/ 76 h 76"/>
                <a:gd name="T68" fmla="*/ 66 w 80"/>
                <a:gd name="T69" fmla="*/ 38 h 76"/>
                <a:gd name="T70" fmla="*/ 66 w 80"/>
                <a:gd name="T71" fmla="*/ 34 h 76"/>
                <a:gd name="T72" fmla="*/ 66 w 80"/>
                <a:gd name="T73" fmla="*/ 30 h 76"/>
                <a:gd name="T74" fmla="*/ 66 w 80"/>
                <a:gd name="T75" fmla="*/ 26 h 76"/>
                <a:gd name="T76" fmla="*/ 66 w 80"/>
                <a:gd name="T77" fmla="*/ 22 h 76"/>
                <a:gd name="T78" fmla="*/ 70 w 80"/>
                <a:gd name="T79" fmla="*/ 20 h 76"/>
                <a:gd name="T80" fmla="*/ 72 w 80"/>
                <a:gd name="T81" fmla="*/ 14 h 76"/>
                <a:gd name="T82" fmla="*/ 74 w 80"/>
                <a:gd name="T83" fmla="*/ 12 h 76"/>
                <a:gd name="T84" fmla="*/ 78 w 80"/>
                <a:gd name="T85" fmla="*/ 4 h 76"/>
                <a:gd name="T86" fmla="*/ 80 w 80"/>
                <a:gd name="T87" fmla="*/ 0 h 7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0"/>
                <a:gd name="T133" fmla="*/ 0 h 76"/>
                <a:gd name="T134" fmla="*/ 80 w 80"/>
                <a:gd name="T135" fmla="*/ 76 h 7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0" h="76">
                  <a:moveTo>
                    <a:pt x="72" y="2"/>
                  </a:moveTo>
                  <a:lnTo>
                    <a:pt x="70" y="4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0" y="14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0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22" y="74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0" y="20"/>
                  </a:lnTo>
                  <a:lnTo>
                    <a:pt x="72" y="18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8"/>
                  </a:lnTo>
                  <a:lnTo>
                    <a:pt x="78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72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2" name="Freeform 257"/>
            <p:cNvSpPr/>
            <p:nvPr/>
          </p:nvSpPr>
          <p:spPr bwMode="gray">
            <a:xfrm>
              <a:off x="2219691" y="2620631"/>
              <a:ext cx="273223" cy="270301"/>
            </a:xfrm>
            <a:custGeom>
              <a:avLst/>
              <a:gdLst>
                <a:gd name="T0" fmla="*/ 18 w 234"/>
                <a:gd name="T1" fmla="*/ 42 h 248"/>
                <a:gd name="T2" fmla="*/ 20 w 234"/>
                <a:gd name="T3" fmla="*/ 48 h 248"/>
                <a:gd name="T4" fmla="*/ 16 w 234"/>
                <a:gd name="T5" fmla="*/ 52 h 248"/>
                <a:gd name="T6" fmla="*/ 20 w 234"/>
                <a:gd name="T7" fmla="*/ 56 h 248"/>
                <a:gd name="T8" fmla="*/ 24 w 234"/>
                <a:gd name="T9" fmla="*/ 62 h 248"/>
                <a:gd name="T10" fmla="*/ 32 w 234"/>
                <a:gd name="T11" fmla="*/ 70 h 248"/>
                <a:gd name="T12" fmla="*/ 34 w 234"/>
                <a:gd name="T13" fmla="*/ 76 h 248"/>
                <a:gd name="T14" fmla="*/ 28 w 234"/>
                <a:gd name="T15" fmla="*/ 90 h 248"/>
                <a:gd name="T16" fmla="*/ 28 w 234"/>
                <a:gd name="T17" fmla="*/ 102 h 248"/>
                <a:gd name="T18" fmla="*/ 32 w 234"/>
                <a:gd name="T19" fmla="*/ 110 h 248"/>
                <a:gd name="T20" fmla="*/ 40 w 234"/>
                <a:gd name="T21" fmla="*/ 122 h 248"/>
                <a:gd name="T22" fmla="*/ 42 w 234"/>
                <a:gd name="T23" fmla="*/ 128 h 248"/>
                <a:gd name="T24" fmla="*/ 44 w 234"/>
                <a:gd name="T25" fmla="*/ 134 h 248"/>
                <a:gd name="T26" fmla="*/ 48 w 234"/>
                <a:gd name="T27" fmla="*/ 140 h 248"/>
                <a:gd name="T28" fmla="*/ 50 w 234"/>
                <a:gd name="T29" fmla="*/ 146 h 248"/>
                <a:gd name="T30" fmla="*/ 50 w 234"/>
                <a:gd name="T31" fmla="*/ 162 h 248"/>
                <a:gd name="T32" fmla="*/ 78 w 234"/>
                <a:gd name="T33" fmla="*/ 162 h 248"/>
                <a:gd name="T34" fmla="*/ 88 w 234"/>
                <a:gd name="T35" fmla="*/ 174 h 248"/>
                <a:gd name="T36" fmla="*/ 114 w 234"/>
                <a:gd name="T37" fmla="*/ 204 h 248"/>
                <a:gd name="T38" fmla="*/ 128 w 234"/>
                <a:gd name="T39" fmla="*/ 208 h 248"/>
                <a:gd name="T40" fmla="*/ 142 w 234"/>
                <a:gd name="T41" fmla="*/ 210 h 248"/>
                <a:gd name="T42" fmla="*/ 152 w 234"/>
                <a:gd name="T43" fmla="*/ 210 h 248"/>
                <a:gd name="T44" fmla="*/ 168 w 234"/>
                <a:gd name="T45" fmla="*/ 226 h 248"/>
                <a:gd name="T46" fmla="*/ 178 w 234"/>
                <a:gd name="T47" fmla="*/ 232 h 248"/>
                <a:gd name="T48" fmla="*/ 188 w 234"/>
                <a:gd name="T49" fmla="*/ 228 h 248"/>
                <a:gd name="T50" fmla="*/ 198 w 234"/>
                <a:gd name="T51" fmla="*/ 232 h 248"/>
                <a:gd name="T52" fmla="*/ 208 w 234"/>
                <a:gd name="T53" fmla="*/ 248 h 248"/>
                <a:gd name="T54" fmla="*/ 222 w 234"/>
                <a:gd name="T55" fmla="*/ 236 h 248"/>
                <a:gd name="T56" fmla="*/ 222 w 234"/>
                <a:gd name="T57" fmla="*/ 224 h 248"/>
                <a:gd name="T58" fmla="*/ 224 w 234"/>
                <a:gd name="T59" fmla="*/ 214 h 248"/>
                <a:gd name="T60" fmla="*/ 232 w 234"/>
                <a:gd name="T61" fmla="*/ 206 h 248"/>
                <a:gd name="T62" fmla="*/ 232 w 234"/>
                <a:gd name="T63" fmla="*/ 198 h 248"/>
                <a:gd name="T64" fmla="*/ 218 w 234"/>
                <a:gd name="T65" fmla="*/ 172 h 248"/>
                <a:gd name="T66" fmla="*/ 216 w 234"/>
                <a:gd name="T67" fmla="*/ 104 h 248"/>
                <a:gd name="T68" fmla="*/ 212 w 234"/>
                <a:gd name="T69" fmla="*/ 70 h 248"/>
                <a:gd name="T70" fmla="*/ 184 w 234"/>
                <a:gd name="T71" fmla="*/ 52 h 248"/>
                <a:gd name="T72" fmla="*/ 176 w 234"/>
                <a:gd name="T73" fmla="*/ 48 h 248"/>
                <a:gd name="T74" fmla="*/ 160 w 234"/>
                <a:gd name="T75" fmla="*/ 44 h 248"/>
                <a:gd name="T76" fmla="*/ 126 w 234"/>
                <a:gd name="T77" fmla="*/ 54 h 248"/>
                <a:gd name="T78" fmla="*/ 122 w 234"/>
                <a:gd name="T79" fmla="*/ 56 h 248"/>
                <a:gd name="T80" fmla="*/ 102 w 234"/>
                <a:gd name="T81" fmla="*/ 58 h 248"/>
                <a:gd name="T82" fmla="*/ 98 w 234"/>
                <a:gd name="T83" fmla="*/ 60 h 248"/>
                <a:gd name="T84" fmla="*/ 82 w 234"/>
                <a:gd name="T85" fmla="*/ 50 h 248"/>
                <a:gd name="T86" fmla="*/ 62 w 234"/>
                <a:gd name="T87" fmla="*/ 12 h 248"/>
                <a:gd name="T88" fmla="*/ 56 w 234"/>
                <a:gd name="T89" fmla="*/ 6 h 248"/>
                <a:gd name="T90" fmla="*/ 38 w 234"/>
                <a:gd name="T91" fmla="*/ 16 h 248"/>
                <a:gd name="T92" fmla="*/ 30 w 234"/>
                <a:gd name="T93" fmla="*/ 18 h 248"/>
                <a:gd name="T94" fmla="*/ 0 w 234"/>
                <a:gd name="T95" fmla="*/ 10 h 248"/>
                <a:gd name="T96" fmla="*/ 4 w 234"/>
                <a:gd name="T97" fmla="*/ 16 h 248"/>
                <a:gd name="T98" fmla="*/ 8 w 234"/>
                <a:gd name="T99" fmla="*/ 26 h 248"/>
                <a:gd name="T100" fmla="*/ 12 w 234"/>
                <a:gd name="T101" fmla="*/ 40 h 24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34"/>
                <a:gd name="T154" fmla="*/ 0 h 248"/>
                <a:gd name="T155" fmla="*/ 234 w 234"/>
                <a:gd name="T156" fmla="*/ 248 h 24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34" h="248">
                  <a:moveTo>
                    <a:pt x="14" y="42"/>
                  </a:moveTo>
                  <a:lnTo>
                    <a:pt x="16" y="42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30" y="66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2" y="80"/>
                  </a:lnTo>
                  <a:lnTo>
                    <a:pt x="30" y="84"/>
                  </a:lnTo>
                  <a:lnTo>
                    <a:pt x="28" y="90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8" y="102"/>
                  </a:lnTo>
                  <a:lnTo>
                    <a:pt x="30" y="106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6" y="120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4" y="134"/>
                  </a:lnTo>
                  <a:lnTo>
                    <a:pt x="44" y="136"/>
                  </a:lnTo>
                  <a:lnTo>
                    <a:pt x="46" y="138"/>
                  </a:lnTo>
                  <a:lnTo>
                    <a:pt x="48" y="140"/>
                  </a:lnTo>
                  <a:lnTo>
                    <a:pt x="50" y="14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2" y="150"/>
                  </a:lnTo>
                  <a:lnTo>
                    <a:pt x="52" y="152"/>
                  </a:lnTo>
                  <a:lnTo>
                    <a:pt x="50" y="162"/>
                  </a:lnTo>
                  <a:lnTo>
                    <a:pt x="64" y="164"/>
                  </a:lnTo>
                  <a:lnTo>
                    <a:pt x="78" y="162"/>
                  </a:lnTo>
                  <a:lnTo>
                    <a:pt x="80" y="164"/>
                  </a:lnTo>
                  <a:lnTo>
                    <a:pt x="84" y="168"/>
                  </a:lnTo>
                  <a:lnTo>
                    <a:pt x="88" y="174"/>
                  </a:lnTo>
                  <a:lnTo>
                    <a:pt x="94" y="182"/>
                  </a:lnTo>
                  <a:lnTo>
                    <a:pt x="114" y="202"/>
                  </a:lnTo>
                  <a:lnTo>
                    <a:pt x="114" y="204"/>
                  </a:lnTo>
                  <a:lnTo>
                    <a:pt x="118" y="204"/>
                  </a:lnTo>
                  <a:lnTo>
                    <a:pt x="122" y="206"/>
                  </a:lnTo>
                  <a:lnTo>
                    <a:pt x="128" y="208"/>
                  </a:lnTo>
                  <a:lnTo>
                    <a:pt x="132" y="208"/>
                  </a:lnTo>
                  <a:lnTo>
                    <a:pt x="136" y="210"/>
                  </a:lnTo>
                  <a:lnTo>
                    <a:pt x="142" y="210"/>
                  </a:lnTo>
                  <a:lnTo>
                    <a:pt x="148" y="210"/>
                  </a:lnTo>
                  <a:lnTo>
                    <a:pt x="150" y="210"/>
                  </a:lnTo>
                  <a:lnTo>
                    <a:pt x="152" y="210"/>
                  </a:lnTo>
                  <a:lnTo>
                    <a:pt x="160" y="206"/>
                  </a:lnTo>
                  <a:lnTo>
                    <a:pt x="166" y="214"/>
                  </a:lnTo>
                  <a:lnTo>
                    <a:pt x="168" y="22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8" y="232"/>
                  </a:lnTo>
                  <a:lnTo>
                    <a:pt x="180" y="230"/>
                  </a:lnTo>
                  <a:lnTo>
                    <a:pt x="184" y="230"/>
                  </a:lnTo>
                  <a:lnTo>
                    <a:pt x="188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198" y="232"/>
                  </a:lnTo>
                  <a:lnTo>
                    <a:pt x="200" y="234"/>
                  </a:lnTo>
                  <a:lnTo>
                    <a:pt x="200" y="240"/>
                  </a:lnTo>
                  <a:lnTo>
                    <a:pt x="208" y="248"/>
                  </a:lnTo>
                  <a:lnTo>
                    <a:pt x="224" y="240"/>
                  </a:lnTo>
                  <a:lnTo>
                    <a:pt x="224" y="238"/>
                  </a:lnTo>
                  <a:lnTo>
                    <a:pt x="222" y="236"/>
                  </a:lnTo>
                  <a:lnTo>
                    <a:pt x="222" y="230"/>
                  </a:lnTo>
                  <a:lnTo>
                    <a:pt x="222" y="226"/>
                  </a:lnTo>
                  <a:lnTo>
                    <a:pt x="222" y="224"/>
                  </a:lnTo>
                  <a:lnTo>
                    <a:pt x="222" y="222"/>
                  </a:lnTo>
                  <a:lnTo>
                    <a:pt x="222" y="218"/>
                  </a:lnTo>
                  <a:lnTo>
                    <a:pt x="224" y="214"/>
                  </a:lnTo>
                  <a:lnTo>
                    <a:pt x="228" y="210"/>
                  </a:lnTo>
                  <a:lnTo>
                    <a:pt x="232" y="208"/>
                  </a:lnTo>
                  <a:lnTo>
                    <a:pt x="232" y="206"/>
                  </a:lnTo>
                  <a:lnTo>
                    <a:pt x="232" y="204"/>
                  </a:lnTo>
                  <a:lnTo>
                    <a:pt x="234" y="202"/>
                  </a:lnTo>
                  <a:lnTo>
                    <a:pt x="232" y="198"/>
                  </a:lnTo>
                  <a:lnTo>
                    <a:pt x="232" y="196"/>
                  </a:lnTo>
                  <a:lnTo>
                    <a:pt x="230" y="194"/>
                  </a:lnTo>
                  <a:lnTo>
                    <a:pt x="218" y="172"/>
                  </a:lnTo>
                  <a:lnTo>
                    <a:pt x="206" y="152"/>
                  </a:lnTo>
                  <a:lnTo>
                    <a:pt x="206" y="120"/>
                  </a:lnTo>
                  <a:lnTo>
                    <a:pt x="216" y="104"/>
                  </a:lnTo>
                  <a:lnTo>
                    <a:pt x="218" y="80"/>
                  </a:lnTo>
                  <a:lnTo>
                    <a:pt x="216" y="76"/>
                  </a:lnTo>
                  <a:lnTo>
                    <a:pt x="212" y="70"/>
                  </a:lnTo>
                  <a:lnTo>
                    <a:pt x="206" y="62"/>
                  </a:lnTo>
                  <a:lnTo>
                    <a:pt x="196" y="54"/>
                  </a:lnTo>
                  <a:lnTo>
                    <a:pt x="184" y="52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6" y="48"/>
                  </a:lnTo>
                  <a:lnTo>
                    <a:pt x="172" y="48"/>
                  </a:lnTo>
                  <a:lnTo>
                    <a:pt x="170" y="46"/>
                  </a:lnTo>
                  <a:lnTo>
                    <a:pt x="160" y="44"/>
                  </a:lnTo>
                  <a:lnTo>
                    <a:pt x="144" y="44"/>
                  </a:lnTo>
                  <a:lnTo>
                    <a:pt x="126" y="54"/>
                  </a:lnTo>
                  <a:lnTo>
                    <a:pt x="124" y="56"/>
                  </a:lnTo>
                  <a:lnTo>
                    <a:pt x="122" y="56"/>
                  </a:lnTo>
                  <a:lnTo>
                    <a:pt x="118" y="58"/>
                  </a:lnTo>
                  <a:lnTo>
                    <a:pt x="112" y="58"/>
                  </a:lnTo>
                  <a:lnTo>
                    <a:pt x="102" y="58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0" y="56"/>
                  </a:lnTo>
                  <a:lnTo>
                    <a:pt x="82" y="50"/>
                  </a:lnTo>
                  <a:lnTo>
                    <a:pt x="76" y="40"/>
                  </a:lnTo>
                  <a:lnTo>
                    <a:pt x="72" y="26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6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4" y="4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3" name="Freeform 258"/>
            <p:cNvSpPr/>
            <p:nvPr/>
          </p:nvSpPr>
          <p:spPr bwMode="gray">
            <a:xfrm>
              <a:off x="1733961" y="3300744"/>
              <a:ext cx="32693" cy="23978"/>
            </a:xfrm>
            <a:custGeom>
              <a:avLst/>
              <a:gdLst>
                <a:gd name="T0" fmla="*/ 2 w 28"/>
                <a:gd name="T1" fmla="*/ 10 h 22"/>
                <a:gd name="T2" fmla="*/ 4 w 28"/>
                <a:gd name="T3" fmla="*/ 22 h 22"/>
                <a:gd name="T4" fmla="*/ 28 w 28"/>
                <a:gd name="T5" fmla="*/ 4 h 22"/>
                <a:gd name="T6" fmla="*/ 26 w 28"/>
                <a:gd name="T7" fmla="*/ 2 h 22"/>
                <a:gd name="T8" fmla="*/ 26 w 28"/>
                <a:gd name="T9" fmla="*/ 2 h 22"/>
                <a:gd name="T10" fmla="*/ 24 w 28"/>
                <a:gd name="T11" fmla="*/ 0 h 22"/>
                <a:gd name="T12" fmla="*/ 22 w 28"/>
                <a:gd name="T13" fmla="*/ 0 h 22"/>
                <a:gd name="T14" fmla="*/ 20 w 28"/>
                <a:gd name="T15" fmla="*/ 0 h 22"/>
                <a:gd name="T16" fmla="*/ 14 w 28"/>
                <a:gd name="T17" fmla="*/ 2 h 22"/>
                <a:gd name="T18" fmla="*/ 0 w 28"/>
                <a:gd name="T19" fmla="*/ 8 h 22"/>
                <a:gd name="T20" fmla="*/ 2 w 28"/>
                <a:gd name="T21" fmla="*/ 1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"/>
                <a:gd name="T34" fmla="*/ 0 h 22"/>
                <a:gd name="T35" fmla="*/ 28 w 28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" h="22">
                  <a:moveTo>
                    <a:pt x="2" y="10"/>
                  </a:moveTo>
                  <a:lnTo>
                    <a:pt x="4" y="22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0" y="8"/>
                  </a:lnTo>
                  <a:lnTo>
                    <a:pt x="2" y="1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4" name="Freeform 259"/>
            <p:cNvSpPr/>
            <p:nvPr/>
          </p:nvSpPr>
          <p:spPr bwMode="gray">
            <a:xfrm>
              <a:off x="1435051" y="2672947"/>
              <a:ext cx="303581" cy="268121"/>
            </a:xfrm>
            <a:custGeom>
              <a:avLst/>
              <a:gdLst>
                <a:gd name="T0" fmla="*/ 0 w 260"/>
                <a:gd name="T1" fmla="*/ 128 h 246"/>
                <a:gd name="T2" fmla="*/ 20 w 260"/>
                <a:gd name="T3" fmla="*/ 114 h 246"/>
                <a:gd name="T4" fmla="*/ 86 w 260"/>
                <a:gd name="T5" fmla="*/ 92 h 246"/>
                <a:gd name="T6" fmla="*/ 88 w 260"/>
                <a:gd name="T7" fmla="*/ 76 h 246"/>
                <a:gd name="T8" fmla="*/ 94 w 260"/>
                <a:gd name="T9" fmla="*/ 72 h 246"/>
                <a:gd name="T10" fmla="*/ 102 w 260"/>
                <a:gd name="T11" fmla="*/ 72 h 246"/>
                <a:gd name="T12" fmla="*/ 108 w 260"/>
                <a:gd name="T13" fmla="*/ 72 h 246"/>
                <a:gd name="T14" fmla="*/ 102 w 260"/>
                <a:gd name="T15" fmla="*/ 64 h 246"/>
                <a:gd name="T16" fmla="*/ 98 w 260"/>
                <a:gd name="T17" fmla="*/ 56 h 246"/>
                <a:gd name="T18" fmla="*/ 98 w 260"/>
                <a:gd name="T19" fmla="*/ 46 h 246"/>
                <a:gd name="T20" fmla="*/ 96 w 260"/>
                <a:gd name="T21" fmla="*/ 36 h 246"/>
                <a:gd name="T22" fmla="*/ 90 w 260"/>
                <a:gd name="T23" fmla="*/ 30 h 246"/>
                <a:gd name="T24" fmla="*/ 86 w 260"/>
                <a:gd name="T25" fmla="*/ 30 h 246"/>
                <a:gd name="T26" fmla="*/ 92 w 260"/>
                <a:gd name="T27" fmla="*/ 26 h 246"/>
                <a:gd name="T28" fmla="*/ 116 w 260"/>
                <a:gd name="T29" fmla="*/ 16 h 246"/>
                <a:gd name="T30" fmla="*/ 126 w 260"/>
                <a:gd name="T31" fmla="*/ 14 h 246"/>
                <a:gd name="T32" fmla="*/ 136 w 260"/>
                <a:gd name="T33" fmla="*/ 10 h 246"/>
                <a:gd name="T34" fmla="*/ 142 w 260"/>
                <a:gd name="T35" fmla="*/ 8 h 246"/>
                <a:gd name="T36" fmla="*/ 148 w 260"/>
                <a:gd name="T37" fmla="*/ 8 h 246"/>
                <a:gd name="T38" fmla="*/ 170 w 260"/>
                <a:gd name="T39" fmla="*/ 4 h 246"/>
                <a:gd name="T40" fmla="*/ 198 w 260"/>
                <a:gd name="T41" fmla="*/ 2 h 246"/>
                <a:gd name="T42" fmla="*/ 202 w 260"/>
                <a:gd name="T43" fmla="*/ 0 h 246"/>
                <a:gd name="T44" fmla="*/ 210 w 260"/>
                <a:gd name="T45" fmla="*/ 2 h 246"/>
                <a:gd name="T46" fmla="*/ 216 w 260"/>
                <a:gd name="T47" fmla="*/ 4 h 246"/>
                <a:gd name="T48" fmla="*/ 218 w 260"/>
                <a:gd name="T49" fmla="*/ 8 h 246"/>
                <a:gd name="T50" fmla="*/ 216 w 260"/>
                <a:gd name="T51" fmla="*/ 14 h 246"/>
                <a:gd name="T52" fmla="*/ 216 w 260"/>
                <a:gd name="T53" fmla="*/ 24 h 246"/>
                <a:gd name="T54" fmla="*/ 214 w 260"/>
                <a:gd name="T55" fmla="*/ 28 h 246"/>
                <a:gd name="T56" fmla="*/ 212 w 260"/>
                <a:gd name="T57" fmla="*/ 34 h 246"/>
                <a:gd name="T58" fmla="*/ 210 w 260"/>
                <a:gd name="T59" fmla="*/ 36 h 246"/>
                <a:gd name="T60" fmla="*/ 210 w 260"/>
                <a:gd name="T61" fmla="*/ 40 h 246"/>
                <a:gd name="T62" fmla="*/ 212 w 260"/>
                <a:gd name="T63" fmla="*/ 46 h 246"/>
                <a:gd name="T64" fmla="*/ 214 w 260"/>
                <a:gd name="T65" fmla="*/ 50 h 246"/>
                <a:gd name="T66" fmla="*/ 214 w 260"/>
                <a:gd name="T67" fmla="*/ 54 h 246"/>
                <a:gd name="T68" fmla="*/ 216 w 260"/>
                <a:gd name="T69" fmla="*/ 60 h 246"/>
                <a:gd name="T70" fmla="*/ 218 w 260"/>
                <a:gd name="T71" fmla="*/ 60 h 246"/>
                <a:gd name="T72" fmla="*/ 220 w 260"/>
                <a:gd name="T73" fmla="*/ 64 h 246"/>
                <a:gd name="T74" fmla="*/ 224 w 260"/>
                <a:gd name="T75" fmla="*/ 88 h 246"/>
                <a:gd name="T76" fmla="*/ 234 w 260"/>
                <a:gd name="T77" fmla="*/ 110 h 246"/>
                <a:gd name="T78" fmla="*/ 234 w 260"/>
                <a:gd name="T79" fmla="*/ 110 h 246"/>
                <a:gd name="T80" fmla="*/ 234 w 260"/>
                <a:gd name="T81" fmla="*/ 116 h 246"/>
                <a:gd name="T82" fmla="*/ 236 w 260"/>
                <a:gd name="T83" fmla="*/ 126 h 246"/>
                <a:gd name="T84" fmla="*/ 238 w 260"/>
                <a:gd name="T85" fmla="*/ 134 h 246"/>
                <a:gd name="T86" fmla="*/ 238 w 260"/>
                <a:gd name="T87" fmla="*/ 138 h 246"/>
                <a:gd name="T88" fmla="*/ 240 w 260"/>
                <a:gd name="T89" fmla="*/ 142 h 246"/>
                <a:gd name="T90" fmla="*/ 244 w 260"/>
                <a:gd name="T91" fmla="*/ 146 h 246"/>
                <a:gd name="T92" fmla="*/ 244 w 260"/>
                <a:gd name="T93" fmla="*/ 154 h 246"/>
                <a:gd name="T94" fmla="*/ 242 w 260"/>
                <a:gd name="T95" fmla="*/ 166 h 246"/>
                <a:gd name="T96" fmla="*/ 244 w 260"/>
                <a:gd name="T97" fmla="*/ 168 h 246"/>
                <a:gd name="T98" fmla="*/ 246 w 260"/>
                <a:gd name="T99" fmla="*/ 174 h 246"/>
                <a:gd name="T100" fmla="*/ 246 w 260"/>
                <a:gd name="T101" fmla="*/ 180 h 246"/>
                <a:gd name="T102" fmla="*/ 250 w 260"/>
                <a:gd name="T103" fmla="*/ 186 h 246"/>
                <a:gd name="T104" fmla="*/ 192 w 260"/>
                <a:gd name="T105" fmla="*/ 236 h 246"/>
                <a:gd name="T106" fmla="*/ 148 w 260"/>
                <a:gd name="T107" fmla="*/ 230 h 246"/>
                <a:gd name="T108" fmla="*/ 4 w 260"/>
                <a:gd name="T109" fmla="*/ 144 h 24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0"/>
                <a:gd name="T166" fmla="*/ 0 h 246"/>
                <a:gd name="T167" fmla="*/ 260 w 260"/>
                <a:gd name="T168" fmla="*/ 246 h 24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0" h="246">
                  <a:moveTo>
                    <a:pt x="4" y="144"/>
                  </a:moveTo>
                  <a:lnTo>
                    <a:pt x="0" y="128"/>
                  </a:lnTo>
                  <a:lnTo>
                    <a:pt x="12" y="122"/>
                  </a:lnTo>
                  <a:lnTo>
                    <a:pt x="20" y="114"/>
                  </a:lnTo>
                  <a:lnTo>
                    <a:pt x="34" y="110"/>
                  </a:lnTo>
                  <a:lnTo>
                    <a:pt x="86" y="92"/>
                  </a:lnTo>
                  <a:lnTo>
                    <a:pt x="88" y="80"/>
                  </a:lnTo>
                  <a:lnTo>
                    <a:pt x="88" y="76"/>
                  </a:lnTo>
                  <a:lnTo>
                    <a:pt x="92" y="74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2" y="72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0" y="72"/>
                  </a:lnTo>
                  <a:lnTo>
                    <a:pt x="102" y="64"/>
                  </a:lnTo>
                  <a:lnTo>
                    <a:pt x="100" y="60"/>
                  </a:lnTo>
                  <a:lnTo>
                    <a:pt x="98" y="56"/>
                  </a:lnTo>
                  <a:lnTo>
                    <a:pt x="98" y="52"/>
                  </a:lnTo>
                  <a:lnTo>
                    <a:pt x="98" y="46"/>
                  </a:lnTo>
                  <a:lnTo>
                    <a:pt x="98" y="40"/>
                  </a:lnTo>
                  <a:lnTo>
                    <a:pt x="96" y="36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8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116" y="16"/>
                  </a:lnTo>
                  <a:lnTo>
                    <a:pt x="120" y="14"/>
                  </a:lnTo>
                  <a:lnTo>
                    <a:pt x="126" y="14"/>
                  </a:lnTo>
                  <a:lnTo>
                    <a:pt x="130" y="12"/>
                  </a:lnTo>
                  <a:lnTo>
                    <a:pt x="136" y="10"/>
                  </a:lnTo>
                  <a:lnTo>
                    <a:pt x="140" y="10"/>
                  </a:lnTo>
                  <a:lnTo>
                    <a:pt x="142" y="8"/>
                  </a:lnTo>
                  <a:lnTo>
                    <a:pt x="144" y="8"/>
                  </a:lnTo>
                  <a:lnTo>
                    <a:pt x="148" y="8"/>
                  </a:lnTo>
                  <a:lnTo>
                    <a:pt x="158" y="4"/>
                  </a:lnTo>
                  <a:lnTo>
                    <a:pt x="170" y="4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202" y="0"/>
                  </a:lnTo>
                  <a:lnTo>
                    <a:pt x="206" y="0"/>
                  </a:lnTo>
                  <a:lnTo>
                    <a:pt x="210" y="2"/>
                  </a:lnTo>
                  <a:lnTo>
                    <a:pt x="214" y="2"/>
                  </a:lnTo>
                  <a:lnTo>
                    <a:pt x="216" y="4"/>
                  </a:lnTo>
                  <a:lnTo>
                    <a:pt x="220" y="8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16" y="14"/>
                  </a:lnTo>
                  <a:lnTo>
                    <a:pt x="216" y="18"/>
                  </a:lnTo>
                  <a:lnTo>
                    <a:pt x="216" y="24"/>
                  </a:lnTo>
                  <a:lnTo>
                    <a:pt x="214" y="24"/>
                  </a:lnTo>
                  <a:lnTo>
                    <a:pt x="214" y="28"/>
                  </a:lnTo>
                  <a:lnTo>
                    <a:pt x="214" y="30"/>
                  </a:lnTo>
                  <a:lnTo>
                    <a:pt x="212" y="34"/>
                  </a:lnTo>
                  <a:lnTo>
                    <a:pt x="210" y="34"/>
                  </a:lnTo>
                  <a:lnTo>
                    <a:pt x="210" y="36"/>
                  </a:lnTo>
                  <a:lnTo>
                    <a:pt x="210" y="38"/>
                  </a:lnTo>
                  <a:lnTo>
                    <a:pt x="210" y="40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8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4" y="54"/>
                  </a:lnTo>
                  <a:lnTo>
                    <a:pt x="214" y="56"/>
                  </a:lnTo>
                  <a:lnTo>
                    <a:pt x="216" y="60"/>
                  </a:lnTo>
                  <a:lnTo>
                    <a:pt x="218" y="60"/>
                  </a:lnTo>
                  <a:lnTo>
                    <a:pt x="220" y="62"/>
                  </a:lnTo>
                  <a:lnTo>
                    <a:pt x="220" y="64"/>
                  </a:lnTo>
                  <a:lnTo>
                    <a:pt x="222" y="74"/>
                  </a:lnTo>
                  <a:lnTo>
                    <a:pt x="224" y="88"/>
                  </a:lnTo>
                  <a:lnTo>
                    <a:pt x="228" y="102"/>
                  </a:lnTo>
                  <a:lnTo>
                    <a:pt x="234" y="110"/>
                  </a:lnTo>
                  <a:lnTo>
                    <a:pt x="234" y="112"/>
                  </a:lnTo>
                  <a:lnTo>
                    <a:pt x="234" y="116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0"/>
                  </a:lnTo>
                  <a:lnTo>
                    <a:pt x="238" y="134"/>
                  </a:lnTo>
                  <a:lnTo>
                    <a:pt x="238" y="138"/>
                  </a:lnTo>
                  <a:lnTo>
                    <a:pt x="238" y="140"/>
                  </a:lnTo>
                  <a:lnTo>
                    <a:pt x="240" y="142"/>
                  </a:lnTo>
                  <a:lnTo>
                    <a:pt x="244" y="144"/>
                  </a:lnTo>
                  <a:lnTo>
                    <a:pt x="244" y="146"/>
                  </a:lnTo>
                  <a:lnTo>
                    <a:pt x="244" y="150"/>
                  </a:lnTo>
                  <a:lnTo>
                    <a:pt x="244" y="154"/>
                  </a:lnTo>
                  <a:lnTo>
                    <a:pt x="246" y="158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6" y="170"/>
                  </a:lnTo>
                  <a:lnTo>
                    <a:pt x="246" y="174"/>
                  </a:lnTo>
                  <a:lnTo>
                    <a:pt x="246" y="176"/>
                  </a:lnTo>
                  <a:lnTo>
                    <a:pt x="246" y="180"/>
                  </a:lnTo>
                  <a:lnTo>
                    <a:pt x="248" y="184"/>
                  </a:lnTo>
                  <a:lnTo>
                    <a:pt x="250" y="186"/>
                  </a:lnTo>
                  <a:lnTo>
                    <a:pt x="260" y="200"/>
                  </a:lnTo>
                  <a:lnTo>
                    <a:pt x="192" y="236"/>
                  </a:lnTo>
                  <a:lnTo>
                    <a:pt x="152" y="246"/>
                  </a:lnTo>
                  <a:lnTo>
                    <a:pt x="148" y="230"/>
                  </a:lnTo>
                  <a:lnTo>
                    <a:pt x="120" y="230"/>
                  </a:lnTo>
                  <a:lnTo>
                    <a:pt x="4" y="14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5" name="Freeform 260"/>
            <p:cNvSpPr/>
            <p:nvPr/>
          </p:nvSpPr>
          <p:spPr bwMode="gray">
            <a:xfrm>
              <a:off x="1308948" y="2823357"/>
              <a:ext cx="130773" cy="106813"/>
            </a:xfrm>
            <a:custGeom>
              <a:avLst/>
              <a:gdLst>
                <a:gd name="T0" fmla="*/ 0 w 112"/>
                <a:gd name="T1" fmla="*/ 90 h 98"/>
                <a:gd name="T2" fmla="*/ 2 w 112"/>
                <a:gd name="T3" fmla="*/ 82 h 98"/>
                <a:gd name="T4" fmla="*/ 6 w 112"/>
                <a:gd name="T5" fmla="*/ 74 h 98"/>
                <a:gd name="T6" fmla="*/ 16 w 112"/>
                <a:gd name="T7" fmla="*/ 68 h 98"/>
                <a:gd name="T8" fmla="*/ 28 w 112"/>
                <a:gd name="T9" fmla="*/ 64 h 98"/>
                <a:gd name="T10" fmla="*/ 32 w 112"/>
                <a:gd name="T11" fmla="*/ 60 h 98"/>
                <a:gd name="T12" fmla="*/ 32 w 112"/>
                <a:gd name="T13" fmla="*/ 56 h 98"/>
                <a:gd name="T14" fmla="*/ 28 w 112"/>
                <a:gd name="T15" fmla="*/ 54 h 98"/>
                <a:gd name="T16" fmla="*/ 24 w 112"/>
                <a:gd name="T17" fmla="*/ 42 h 98"/>
                <a:gd name="T18" fmla="*/ 30 w 112"/>
                <a:gd name="T19" fmla="*/ 32 h 98"/>
                <a:gd name="T20" fmla="*/ 40 w 112"/>
                <a:gd name="T21" fmla="*/ 26 h 98"/>
                <a:gd name="T22" fmla="*/ 46 w 112"/>
                <a:gd name="T23" fmla="*/ 24 h 98"/>
                <a:gd name="T24" fmla="*/ 50 w 112"/>
                <a:gd name="T25" fmla="*/ 16 h 98"/>
                <a:gd name="T26" fmla="*/ 52 w 112"/>
                <a:gd name="T27" fmla="*/ 10 h 98"/>
                <a:gd name="T28" fmla="*/ 56 w 112"/>
                <a:gd name="T29" fmla="*/ 4 h 98"/>
                <a:gd name="T30" fmla="*/ 66 w 112"/>
                <a:gd name="T31" fmla="*/ 0 h 98"/>
                <a:gd name="T32" fmla="*/ 112 w 112"/>
                <a:gd name="T33" fmla="*/ 20 h 98"/>
                <a:gd name="T34" fmla="*/ 88 w 112"/>
                <a:gd name="T35" fmla="*/ 20 h 98"/>
                <a:gd name="T36" fmla="*/ 86 w 112"/>
                <a:gd name="T37" fmla="*/ 18 h 98"/>
                <a:gd name="T38" fmla="*/ 82 w 112"/>
                <a:gd name="T39" fmla="*/ 20 h 98"/>
                <a:gd name="T40" fmla="*/ 82 w 112"/>
                <a:gd name="T41" fmla="*/ 26 h 98"/>
                <a:gd name="T42" fmla="*/ 80 w 112"/>
                <a:gd name="T43" fmla="*/ 38 h 98"/>
                <a:gd name="T44" fmla="*/ 80 w 112"/>
                <a:gd name="T45" fmla="*/ 50 h 98"/>
                <a:gd name="T46" fmla="*/ 80 w 112"/>
                <a:gd name="T47" fmla="*/ 54 h 98"/>
                <a:gd name="T48" fmla="*/ 80 w 112"/>
                <a:gd name="T49" fmla="*/ 56 h 98"/>
                <a:gd name="T50" fmla="*/ 78 w 112"/>
                <a:gd name="T51" fmla="*/ 60 h 98"/>
                <a:gd name="T52" fmla="*/ 76 w 112"/>
                <a:gd name="T53" fmla="*/ 60 h 98"/>
                <a:gd name="T54" fmla="*/ 72 w 112"/>
                <a:gd name="T55" fmla="*/ 60 h 98"/>
                <a:gd name="T56" fmla="*/ 66 w 112"/>
                <a:gd name="T57" fmla="*/ 60 h 98"/>
                <a:gd name="T58" fmla="*/ 62 w 112"/>
                <a:gd name="T59" fmla="*/ 64 h 98"/>
                <a:gd name="T60" fmla="*/ 60 w 112"/>
                <a:gd name="T61" fmla="*/ 74 h 98"/>
                <a:gd name="T62" fmla="*/ 0 w 112"/>
                <a:gd name="T63" fmla="*/ 94 h 9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2"/>
                <a:gd name="T97" fmla="*/ 0 h 98"/>
                <a:gd name="T98" fmla="*/ 112 w 112"/>
                <a:gd name="T99" fmla="*/ 98 h 9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2" h="98">
                  <a:moveTo>
                    <a:pt x="0" y="94"/>
                  </a:moveTo>
                  <a:lnTo>
                    <a:pt x="0" y="90"/>
                  </a:lnTo>
                  <a:lnTo>
                    <a:pt x="0" y="86"/>
                  </a:lnTo>
                  <a:lnTo>
                    <a:pt x="2" y="82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10" y="70"/>
                  </a:lnTo>
                  <a:lnTo>
                    <a:pt x="16" y="68"/>
                  </a:lnTo>
                  <a:lnTo>
                    <a:pt x="22" y="66"/>
                  </a:lnTo>
                  <a:lnTo>
                    <a:pt x="28" y="64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26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4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112" y="6"/>
                  </a:lnTo>
                  <a:lnTo>
                    <a:pt x="112" y="20"/>
                  </a:lnTo>
                  <a:lnTo>
                    <a:pt x="88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50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4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2" y="64"/>
                  </a:lnTo>
                  <a:lnTo>
                    <a:pt x="60" y="68"/>
                  </a:lnTo>
                  <a:lnTo>
                    <a:pt x="60" y="74"/>
                  </a:lnTo>
                  <a:lnTo>
                    <a:pt x="58" y="98"/>
                  </a:lnTo>
                  <a:lnTo>
                    <a:pt x="0" y="9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6" name="Freeform 261"/>
            <p:cNvSpPr/>
            <p:nvPr/>
          </p:nvSpPr>
          <p:spPr bwMode="gray">
            <a:xfrm>
              <a:off x="1301942" y="2829897"/>
              <a:ext cx="184484" cy="198366"/>
            </a:xfrm>
            <a:custGeom>
              <a:avLst/>
              <a:gdLst>
                <a:gd name="T0" fmla="*/ 4 w 158"/>
                <a:gd name="T1" fmla="*/ 158 h 182"/>
                <a:gd name="T2" fmla="*/ 10 w 158"/>
                <a:gd name="T3" fmla="*/ 150 h 182"/>
                <a:gd name="T4" fmla="*/ 14 w 158"/>
                <a:gd name="T5" fmla="*/ 146 h 182"/>
                <a:gd name="T6" fmla="*/ 18 w 158"/>
                <a:gd name="T7" fmla="*/ 142 h 182"/>
                <a:gd name="T8" fmla="*/ 18 w 158"/>
                <a:gd name="T9" fmla="*/ 132 h 182"/>
                <a:gd name="T10" fmla="*/ 14 w 158"/>
                <a:gd name="T11" fmla="*/ 124 h 182"/>
                <a:gd name="T12" fmla="*/ 12 w 158"/>
                <a:gd name="T13" fmla="*/ 120 h 182"/>
                <a:gd name="T14" fmla="*/ 16 w 158"/>
                <a:gd name="T15" fmla="*/ 96 h 182"/>
                <a:gd name="T16" fmla="*/ 14 w 158"/>
                <a:gd name="T17" fmla="*/ 88 h 182"/>
                <a:gd name="T18" fmla="*/ 66 w 158"/>
                <a:gd name="T19" fmla="*/ 68 h 182"/>
                <a:gd name="T20" fmla="*/ 68 w 158"/>
                <a:gd name="T21" fmla="*/ 58 h 182"/>
                <a:gd name="T22" fmla="*/ 72 w 158"/>
                <a:gd name="T23" fmla="*/ 54 h 182"/>
                <a:gd name="T24" fmla="*/ 78 w 158"/>
                <a:gd name="T25" fmla="*/ 54 h 182"/>
                <a:gd name="T26" fmla="*/ 82 w 158"/>
                <a:gd name="T27" fmla="*/ 54 h 182"/>
                <a:gd name="T28" fmla="*/ 84 w 158"/>
                <a:gd name="T29" fmla="*/ 54 h 182"/>
                <a:gd name="T30" fmla="*/ 86 w 158"/>
                <a:gd name="T31" fmla="*/ 50 h 182"/>
                <a:gd name="T32" fmla="*/ 86 w 158"/>
                <a:gd name="T33" fmla="*/ 48 h 182"/>
                <a:gd name="T34" fmla="*/ 86 w 158"/>
                <a:gd name="T35" fmla="*/ 44 h 182"/>
                <a:gd name="T36" fmla="*/ 86 w 158"/>
                <a:gd name="T37" fmla="*/ 32 h 182"/>
                <a:gd name="T38" fmla="*/ 88 w 158"/>
                <a:gd name="T39" fmla="*/ 20 h 182"/>
                <a:gd name="T40" fmla="*/ 88 w 158"/>
                <a:gd name="T41" fmla="*/ 14 h 182"/>
                <a:gd name="T42" fmla="*/ 92 w 158"/>
                <a:gd name="T43" fmla="*/ 12 h 182"/>
                <a:gd name="T44" fmla="*/ 94 w 158"/>
                <a:gd name="T45" fmla="*/ 14 h 182"/>
                <a:gd name="T46" fmla="*/ 118 w 158"/>
                <a:gd name="T47" fmla="*/ 14 h 182"/>
                <a:gd name="T48" fmla="*/ 118 w 158"/>
                <a:gd name="T49" fmla="*/ 0 h 182"/>
                <a:gd name="T50" fmla="*/ 138 w 158"/>
                <a:gd name="T51" fmla="*/ 28 h 182"/>
                <a:gd name="T52" fmla="*/ 138 w 158"/>
                <a:gd name="T53" fmla="*/ 28 h 182"/>
                <a:gd name="T54" fmla="*/ 136 w 158"/>
                <a:gd name="T55" fmla="*/ 30 h 182"/>
                <a:gd name="T56" fmla="*/ 142 w 158"/>
                <a:gd name="T57" fmla="*/ 142 h 182"/>
                <a:gd name="T58" fmla="*/ 144 w 158"/>
                <a:gd name="T59" fmla="*/ 146 h 182"/>
                <a:gd name="T60" fmla="*/ 146 w 158"/>
                <a:gd name="T61" fmla="*/ 152 h 182"/>
                <a:gd name="T62" fmla="*/ 140 w 158"/>
                <a:gd name="T63" fmla="*/ 164 h 182"/>
                <a:gd name="T64" fmla="*/ 88 w 158"/>
                <a:gd name="T65" fmla="*/ 158 h 182"/>
                <a:gd name="T66" fmla="*/ 84 w 158"/>
                <a:gd name="T67" fmla="*/ 162 h 182"/>
                <a:gd name="T68" fmla="*/ 82 w 158"/>
                <a:gd name="T69" fmla="*/ 162 h 182"/>
                <a:gd name="T70" fmla="*/ 80 w 158"/>
                <a:gd name="T71" fmla="*/ 160 h 182"/>
                <a:gd name="T72" fmla="*/ 76 w 158"/>
                <a:gd name="T73" fmla="*/ 162 h 182"/>
                <a:gd name="T74" fmla="*/ 76 w 158"/>
                <a:gd name="T75" fmla="*/ 166 h 182"/>
                <a:gd name="T76" fmla="*/ 76 w 158"/>
                <a:gd name="T77" fmla="*/ 170 h 182"/>
                <a:gd name="T78" fmla="*/ 72 w 158"/>
                <a:gd name="T79" fmla="*/ 172 h 182"/>
                <a:gd name="T80" fmla="*/ 70 w 158"/>
                <a:gd name="T81" fmla="*/ 176 h 182"/>
                <a:gd name="T82" fmla="*/ 66 w 158"/>
                <a:gd name="T83" fmla="*/ 182 h 182"/>
                <a:gd name="T84" fmla="*/ 62 w 158"/>
                <a:gd name="T85" fmla="*/ 182 h 182"/>
                <a:gd name="T86" fmla="*/ 60 w 158"/>
                <a:gd name="T87" fmla="*/ 178 h 182"/>
                <a:gd name="T88" fmla="*/ 54 w 158"/>
                <a:gd name="T89" fmla="*/ 178 h 182"/>
                <a:gd name="T90" fmla="*/ 46 w 158"/>
                <a:gd name="T91" fmla="*/ 172 h 182"/>
                <a:gd name="T92" fmla="*/ 42 w 158"/>
                <a:gd name="T93" fmla="*/ 166 h 182"/>
                <a:gd name="T94" fmla="*/ 36 w 158"/>
                <a:gd name="T95" fmla="*/ 160 h 182"/>
                <a:gd name="T96" fmla="*/ 26 w 158"/>
                <a:gd name="T97" fmla="*/ 156 h 182"/>
                <a:gd name="T98" fmla="*/ 0 w 158"/>
                <a:gd name="T99" fmla="*/ 164 h 18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58"/>
                <a:gd name="T151" fmla="*/ 0 h 182"/>
                <a:gd name="T152" fmla="*/ 158 w 158"/>
                <a:gd name="T153" fmla="*/ 182 h 18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58" h="182">
                  <a:moveTo>
                    <a:pt x="0" y="164"/>
                  </a:moveTo>
                  <a:lnTo>
                    <a:pt x="4" y="158"/>
                  </a:lnTo>
                  <a:lnTo>
                    <a:pt x="6" y="154"/>
                  </a:lnTo>
                  <a:lnTo>
                    <a:pt x="10" y="150"/>
                  </a:lnTo>
                  <a:lnTo>
                    <a:pt x="12" y="148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8" y="142"/>
                  </a:lnTo>
                  <a:lnTo>
                    <a:pt x="18" y="138"/>
                  </a:lnTo>
                  <a:lnTo>
                    <a:pt x="18" y="132"/>
                  </a:lnTo>
                  <a:lnTo>
                    <a:pt x="16" y="128"/>
                  </a:lnTo>
                  <a:lnTo>
                    <a:pt x="14" y="124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6" y="110"/>
                  </a:lnTo>
                  <a:lnTo>
                    <a:pt x="16" y="96"/>
                  </a:lnTo>
                  <a:lnTo>
                    <a:pt x="6" y="88"/>
                  </a:lnTo>
                  <a:lnTo>
                    <a:pt x="14" y="88"/>
                  </a:lnTo>
                  <a:lnTo>
                    <a:pt x="64" y="92"/>
                  </a:lnTo>
                  <a:lnTo>
                    <a:pt x="66" y="68"/>
                  </a:lnTo>
                  <a:lnTo>
                    <a:pt x="66" y="62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6" y="54"/>
                  </a:lnTo>
                  <a:lnTo>
                    <a:pt x="78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4"/>
                  </a:lnTo>
                  <a:lnTo>
                    <a:pt x="86" y="38"/>
                  </a:lnTo>
                  <a:lnTo>
                    <a:pt x="86" y="32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4"/>
                  </a:lnTo>
                  <a:lnTo>
                    <a:pt x="118" y="14"/>
                  </a:lnTo>
                  <a:lnTo>
                    <a:pt x="118" y="4"/>
                  </a:lnTo>
                  <a:lnTo>
                    <a:pt x="118" y="0"/>
                  </a:lnTo>
                  <a:lnTo>
                    <a:pt x="158" y="28"/>
                  </a:lnTo>
                  <a:lnTo>
                    <a:pt x="138" y="28"/>
                  </a:lnTo>
                  <a:lnTo>
                    <a:pt x="136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42" y="142"/>
                  </a:lnTo>
                  <a:lnTo>
                    <a:pt x="144" y="146"/>
                  </a:lnTo>
                  <a:lnTo>
                    <a:pt x="144" y="148"/>
                  </a:lnTo>
                  <a:lnTo>
                    <a:pt x="146" y="152"/>
                  </a:lnTo>
                  <a:lnTo>
                    <a:pt x="146" y="156"/>
                  </a:lnTo>
                  <a:lnTo>
                    <a:pt x="140" y="164"/>
                  </a:lnTo>
                  <a:lnTo>
                    <a:pt x="88" y="158"/>
                  </a:lnTo>
                  <a:lnTo>
                    <a:pt x="86" y="160"/>
                  </a:lnTo>
                  <a:lnTo>
                    <a:pt x="84" y="162"/>
                  </a:lnTo>
                  <a:lnTo>
                    <a:pt x="82" y="162"/>
                  </a:lnTo>
                  <a:lnTo>
                    <a:pt x="80" y="160"/>
                  </a:lnTo>
                  <a:lnTo>
                    <a:pt x="78" y="160"/>
                  </a:lnTo>
                  <a:lnTo>
                    <a:pt x="76" y="162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4" y="172"/>
                  </a:lnTo>
                  <a:lnTo>
                    <a:pt x="72" y="172"/>
                  </a:lnTo>
                  <a:lnTo>
                    <a:pt x="72" y="174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2" y="182"/>
                  </a:lnTo>
                  <a:lnTo>
                    <a:pt x="62" y="180"/>
                  </a:lnTo>
                  <a:lnTo>
                    <a:pt x="60" y="178"/>
                  </a:lnTo>
                  <a:lnTo>
                    <a:pt x="56" y="178"/>
                  </a:lnTo>
                  <a:lnTo>
                    <a:pt x="54" y="178"/>
                  </a:lnTo>
                  <a:lnTo>
                    <a:pt x="50" y="176"/>
                  </a:lnTo>
                  <a:lnTo>
                    <a:pt x="46" y="172"/>
                  </a:lnTo>
                  <a:lnTo>
                    <a:pt x="44" y="166"/>
                  </a:lnTo>
                  <a:lnTo>
                    <a:pt x="42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2" y="158"/>
                  </a:lnTo>
                  <a:lnTo>
                    <a:pt x="26" y="156"/>
                  </a:lnTo>
                  <a:lnTo>
                    <a:pt x="20" y="156"/>
                  </a:lnTo>
                  <a:lnTo>
                    <a:pt x="0" y="16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7" name="Freeform 262"/>
            <p:cNvSpPr/>
            <p:nvPr/>
          </p:nvSpPr>
          <p:spPr bwMode="gray">
            <a:xfrm>
              <a:off x="1318289" y="3045701"/>
              <a:ext cx="46705" cy="30518"/>
            </a:xfrm>
            <a:custGeom>
              <a:avLst/>
              <a:gdLst>
                <a:gd name="T0" fmla="*/ 24 w 40"/>
                <a:gd name="T1" fmla="*/ 0 h 28"/>
                <a:gd name="T2" fmla="*/ 24 w 40"/>
                <a:gd name="T3" fmla="*/ 0 h 28"/>
                <a:gd name="T4" fmla="*/ 22 w 40"/>
                <a:gd name="T5" fmla="*/ 0 h 28"/>
                <a:gd name="T6" fmla="*/ 20 w 40"/>
                <a:gd name="T7" fmla="*/ 0 h 28"/>
                <a:gd name="T8" fmla="*/ 18 w 40"/>
                <a:gd name="T9" fmla="*/ 2 h 28"/>
                <a:gd name="T10" fmla="*/ 14 w 40"/>
                <a:gd name="T11" fmla="*/ 2 h 28"/>
                <a:gd name="T12" fmla="*/ 8 w 40"/>
                <a:gd name="T13" fmla="*/ 4 h 28"/>
                <a:gd name="T14" fmla="*/ 0 w 40"/>
                <a:gd name="T15" fmla="*/ 8 h 28"/>
                <a:gd name="T16" fmla="*/ 0 w 40"/>
                <a:gd name="T17" fmla="*/ 8 h 28"/>
                <a:gd name="T18" fmla="*/ 2 w 40"/>
                <a:gd name="T19" fmla="*/ 12 h 28"/>
                <a:gd name="T20" fmla="*/ 6 w 40"/>
                <a:gd name="T21" fmla="*/ 16 h 28"/>
                <a:gd name="T22" fmla="*/ 10 w 40"/>
                <a:gd name="T23" fmla="*/ 22 h 28"/>
                <a:gd name="T24" fmla="*/ 16 w 40"/>
                <a:gd name="T25" fmla="*/ 28 h 28"/>
                <a:gd name="T26" fmla="*/ 18 w 40"/>
                <a:gd name="T27" fmla="*/ 28 h 28"/>
                <a:gd name="T28" fmla="*/ 20 w 40"/>
                <a:gd name="T29" fmla="*/ 26 h 28"/>
                <a:gd name="T30" fmla="*/ 24 w 40"/>
                <a:gd name="T31" fmla="*/ 26 h 28"/>
                <a:gd name="T32" fmla="*/ 28 w 40"/>
                <a:gd name="T33" fmla="*/ 24 h 28"/>
                <a:gd name="T34" fmla="*/ 32 w 40"/>
                <a:gd name="T35" fmla="*/ 22 h 28"/>
                <a:gd name="T36" fmla="*/ 36 w 40"/>
                <a:gd name="T37" fmla="*/ 22 h 28"/>
                <a:gd name="T38" fmla="*/ 38 w 40"/>
                <a:gd name="T39" fmla="*/ 20 h 28"/>
                <a:gd name="T40" fmla="*/ 38 w 40"/>
                <a:gd name="T41" fmla="*/ 16 h 28"/>
                <a:gd name="T42" fmla="*/ 40 w 40"/>
                <a:gd name="T43" fmla="*/ 16 h 28"/>
                <a:gd name="T44" fmla="*/ 38 w 40"/>
                <a:gd name="T45" fmla="*/ 8 h 28"/>
                <a:gd name="T46" fmla="*/ 38 w 40"/>
                <a:gd name="T47" fmla="*/ 2 h 28"/>
                <a:gd name="T48" fmla="*/ 24 w 40"/>
                <a:gd name="T49" fmla="*/ 0 h 2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"/>
                <a:gd name="T76" fmla="*/ 0 h 28"/>
                <a:gd name="T77" fmla="*/ 40 w 40"/>
                <a:gd name="T78" fmla="*/ 28 h 2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" h="28">
                  <a:moveTo>
                    <a:pt x="24" y="0"/>
                  </a:move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8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22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24" y="26"/>
                  </a:lnTo>
                  <a:lnTo>
                    <a:pt x="28" y="24"/>
                  </a:lnTo>
                  <a:lnTo>
                    <a:pt x="32" y="22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38" y="8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8" name="Freeform 263"/>
            <p:cNvSpPr/>
            <p:nvPr/>
          </p:nvSpPr>
          <p:spPr bwMode="gray">
            <a:xfrm>
              <a:off x="1301942" y="2999925"/>
              <a:ext cx="77063" cy="54496"/>
            </a:xfrm>
            <a:custGeom>
              <a:avLst/>
              <a:gdLst>
                <a:gd name="T0" fmla="*/ 2 w 66"/>
                <a:gd name="T1" fmla="*/ 30 h 50"/>
                <a:gd name="T2" fmla="*/ 2 w 66"/>
                <a:gd name="T3" fmla="*/ 22 h 50"/>
                <a:gd name="T4" fmla="*/ 0 w 66"/>
                <a:gd name="T5" fmla="*/ 16 h 50"/>
                <a:gd name="T6" fmla="*/ 0 w 66"/>
                <a:gd name="T7" fmla="*/ 10 h 50"/>
                <a:gd name="T8" fmla="*/ 0 w 66"/>
                <a:gd name="T9" fmla="*/ 6 h 50"/>
                <a:gd name="T10" fmla="*/ 2 w 66"/>
                <a:gd name="T11" fmla="*/ 6 h 50"/>
                <a:gd name="T12" fmla="*/ 2 w 66"/>
                <a:gd name="T13" fmla="*/ 6 h 50"/>
                <a:gd name="T14" fmla="*/ 2 w 66"/>
                <a:gd name="T15" fmla="*/ 6 h 50"/>
                <a:gd name="T16" fmla="*/ 20 w 66"/>
                <a:gd name="T17" fmla="*/ 0 h 50"/>
                <a:gd name="T18" fmla="*/ 26 w 66"/>
                <a:gd name="T19" fmla="*/ 0 h 50"/>
                <a:gd name="T20" fmla="*/ 32 w 66"/>
                <a:gd name="T21" fmla="*/ 2 h 50"/>
                <a:gd name="T22" fmla="*/ 38 w 66"/>
                <a:gd name="T23" fmla="*/ 4 h 50"/>
                <a:gd name="T24" fmla="*/ 40 w 66"/>
                <a:gd name="T25" fmla="*/ 8 h 50"/>
                <a:gd name="T26" fmla="*/ 42 w 66"/>
                <a:gd name="T27" fmla="*/ 10 h 50"/>
                <a:gd name="T28" fmla="*/ 44 w 66"/>
                <a:gd name="T29" fmla="*/ 10 h 50"/>
                <a:gd name="T30" fmla="*/ 46 w 66"/>
                <a:gd name="T31" fmla="*/ 14 h 50"/>
                <a:gd name="T32" fmla="*/ 48 w 66"/>
                <a:gd name="T33" fmla="*/ 18 h 50"/>
                <a:gd name="T34" fmla="*/ 50 w 66"/>
                <a:gd name="T35" fmla="*/ 20 h 50"/>
                <a:gd name="T36" fmla="*/ 50 w 66"/>
                <a:gd name="T37" fmla="*/ 20 h 50"/>
                <a:gd name="T38" fmla="*/ 50 w 66"/>
                <a:gd name="T39" fmla="*/ 20 h 50"/>
                <a:gd name="T40" fmla="*/ 56 w 66"/>
                <a:gd name="T41" fmla="*/ 22 h 50"/>
                <a:gd name="T42" fmla="*/ 60 w 66"/>
                <a:gd name="T43" fmla="*/ 24 h 50"/>
                <a:gd name="T44" fmla="*/ 62 w 66"/>
                <a:gd name="T45" fmla="*/ 26 h 50"/>
                <a:gd name="T46" fmla="*/ 64 w 66"/>
                <a:gd name="T47" fmla="*/ 26 h 50"/>
                <a:gd name="T48" fmla="*/ 64 w 66"/>
                <a:gd name="T49" fmla="*/ 26 h 50"/>
                <a:gd name="T50" fmla="*/ 64 w 66"/>
                <a:gd name="T51" fmla="*/ 30 h 50"/>
                <a:gd name="T52" fmla="*/ 64 w 66"/>
                <a:gd name="T53" fmla="*/ 32 h 50"/>
                <a:gd name="T54" fmla="*/ 64 w 66"/>
                <a:gd name="T55" fmla="*/ 36 h 50"/>
                <a:gd name="T56" fmla="*/ 66 w 66"/>
                <a:gd name="T57" fmla="*/ 42 h 50"/>
                <a:gd name="T58" fmla="*/ 66 w 66"/>
                <a:gd name="T59" fmla="*/ 44 h 50"/>
                <a:gd name="T60" fmla="*/ 66 w 66"/>
                <a:gd name="T61" fmla="*/ 44 h 50"/>
                <a:gd name="T62" fmla="*/ 58 w 66"/>
                <a:gd name="T63" fmla="*/ 44 h 50"/>
                <a:gd name="T64" fmla="*/ 50 w 66"/>
                <a:gd name="T65" fmla="*/ 44 h 50"/>
                <a:gd name="T66" fmla="*/ 44 w 66"/>
                <a:gd name="T67" fmla="*/ 44 h 50"/>
                <a:gd name="T68" fmla="*/ 40 w 66"/>
                <a:gd name="T69" fmla="*/ 44 h 50"/>
                <a:gd name="T70" fmla="*/ 38 w 66"/>
                <a:gd name="T71" fmla="*/ 42 h 50"/>
                <a:gd name="T72" fmla="*/ 34 w 66"/>
                <a:gd name="T73" fmla="*/ 42 h 50"/>
                <a:gd name="T74" fmla="*/ 30 w 66"/>
                <a:gd name="T75" fmla="*/ 44 h 50"/>
                <a:gd name="T76" fmla="*/ 26 w 66"/>
                <a:gd name="T77" fmla="*/ 44 h 50"/>
                <a:gd name="T78" fmla="*/ 22 w 66"/>
                <a:gd name="T79" fmla="*/ 46 h 50"/>
                <a:gd name="T80" fmla="*/ 18 w 66"/>
                <a:gd name="T81" fmla="*/ 48 h 50"/>
                <a:gd name="T82" fmla="*/ 16 w 66"/>
                <a:gd name="T83" fmla="*/ 48 h 50"/>
                <a:gd name="T84" fmla="*/ 14 w 66"/>
                <a:gd name="T85" fmla="*/ 50 h 50"/>
                <a:gd name="T86" fmla="*/ 12 w 66"/>
                <a:gd name="T87" fmla="*/ 46 h 50"/>
                <a:gd name="T88" fmla="*/ 10 w 66"/>
                <a:gd name="T89" fmla="*/ 44 h 50"/>
                <a:gd name="T90" fmla="*/ 8 w 66"/>
                <a:gd name="T91" fmla="*/ 42 h 50"/>
                <a:gd name="T92" fmla="*/ 6 w 66"/>
                <a:gd name="T93" fmla="*/ 40 h 50"/>
                <a:gd name="T94" fmla="*/ 4 w 66"/>
                <a:gd name="T95" fmla="*/ 36 h 50"/>
                <a:gd name="T96" fmla="*/ 2 w 66"/>
                <a:gd name="T97" fmla="*/ 30 h 5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"/>
                <a:gd name="T148" fmla="*/ 0 h 50"/>
                <a:gd name="T149" fmla="*/ 66 w 66"/>
                <a:gd name="T150" fmla="*/ 50 h 5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" h="50">
                  <a:moveTo>
                    <a:pt x="2" y="30"/>
                  </a:moveTo>
                  <a:lnTo>
                    <a:pt x="2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6" y="22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6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58" y="44"/>
                  </a:lnTo>
                  <a:lnTo>
                    <a:pt x="50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4" y="42"/>
                  </a:lnTo>
                  <a:lnTo>
                    <a:pt x="30" y="44"/>
                  </a:lnTo>
                  <a:lnTo>
                    <a:pt x="26" y="44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49" name="Freeform 264"/>
            <p:cNvSpPr/>
            <p:nvPr/>
          </p:nvSpPr>
          <p:spPr bwMode="gray">
            <a:xfrm>
              <a:off x="1306612" y="3021723"/>
              <a:ext cx="49040" cy="10899"/>
            </a:xfrm>
            <a:custGeom>
              <a:avLst/>
              <a:gdLst>
                <a:gd name="T0" fmla="*/ 0 w 42"/>
                <a:gd name="T1" fmla="*/ 0 h 10"/>
                <a:gd name="T2" fmla="*/ 0 w 42"/>
                <a:gd name="T3" fmla="*/ 8 h 10"/>
                <a:gd name="T4" fmla="*/ 2 w 42"/>
                <a:gd name="T5" fmla="*/ 8 h 10"/>
                <a:gd name="T6" fmla="*/ 6 w 42"/>
                <a:gd name="T7" fmla="*/ 6 h 10"/>
                <a:gd name="T8" fmla="*/ 10 w 42"/>
                <a:gd name="T9" fmla="*/ 6 h 10"/>
                <a:gd name="T10" fmla="*/ 16 w 42"/>
                <a:gd name="T11" fmla="*/ 8 h 10"/>
                <a:gd name="T12" fmla="*/ 22 w 42"/>
                <a:gd name="T13" fmla="*/ 10 h 10"/>
                <a:gd name="T14" fmla="*/ 28 w 42"/>
                <a:gd name="T15" fmla="*/ 10 h 10"/>
                <a:gd name="T16" fmla="*/ 30 w 42"/>
                <a:gd name="T17" fmla="*/ 8 h 10"/>
                <a:gd name="T18" fmla="*/ 32 w 42"/>
                <a:gd name="T19" fmla="*/ 8 h 10"/>
                <a:gd name="T20" fmla="*/ 34 w 42"/>
                <a:gd name="T21" fmla="*/ 6 h 10"/>
                <a:gd name="T22" fmla="*/ 36 w 42"/>
                <a:gd name="T23" fmla="*/ 6 h 10"/>
                <a:gd name="T24" fmla="*/ 38 w 42"/>
                <a:gd name="T25" fmla="*/ 6 h 10"/>
                <a:gd name="T26" fmla="*/ 38 w 42"/>
                <a:gd name="T27" fmla="*/ 6 h 10"/>
                <a:gd name="T28" fmla="*/ 40 w 42"/>
                <a:gd name="T29" fmla="*/ 6 h 10"/>
                <a:gd name="T30" fmla="*/ 42 w 42"/>
                <a:gd name="T31" fmla="*/ 6 h 10"/>
                <a:gd name="T32" fmla="*/ 42 w 42"/>
                <a:gd name="T33" fmla="*/ 4 h 10"/>
                <a:gd name="T34" fmla="*/ 40 w 42"/>
                <a:gd name="T35" fmla="*/ 4 h 10"/>
                <a:gd name="T36" fmla="*/ 36 w 42"/>
                <a:gd name="T37" fmla="*/ 2 h 10"/>
                <a:gd name="T38" fmla="*/ 32 w 42"/>
                <a:gd name="T39" fmla="*/ 0 h 10"/>
                <a:gd name="T40" fmla="*/ 28 w 42"/>
                <a:gd name="T41" fmla="*/ 0 h 10"/>
                <a:gd name="T42" fmla="*/ 24 w 42"/>
                <a:gd name="T43" fmla="*/ 2 h 10"/>
                <a:gd name="T44" fmla="*/ 22 w 42"/>
                <a:gd name="T45" fmla="*/ 2 h 10"/>
                <a:gd name="T46" fmla="*/ 18 w 42"/>
                <a:gd name="T47" fmla="*/ 2 h 10"/>
                <a:gd name="T48" fmla="*/ 16 w 42"/>
                <a:gd name="T49" fmla="*/ 2 h 10"/>
                <a:gd name="T50" fmla="*/ 12 w 42"/>
                <a:gd name="T51" fmla="*/ 2 h 10"/>
                <a:gd name="T52" fmla="*/ 10 w 42"/>
                <a:gd name="T53" fmla="*/ 0 h 10"/>
                <a:gd name="T54" fmla="*/ 8 w 42"/>
                <a:gd name="T55" fmla="*/ 0 h 10"/>
                <a:gd name="T56" fmla="*/ 6 w 42"/>
                <a:gd name="T57" fmla="*/ 0 h 10"/>
                <a:gd name="T58" fmla="*/ 2 w 42"/>
                <a:gd name="T59" fmla="*/ 0 h 10"/>
                <a:gd name="T60" fmla="*/ 0 w 42"/>
                <a:gd name="T61" fmla="*/ 0 h 10"/>
                <a:gd name="T62" fmla="*/ 0 w 42"/>
                <a:gd name="T63" fmla="*/ 0 h 1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10"/>
                <a:gd name="T98" fmla="*/ 42 w 42"/>
                <a:gd name="T99" fmla="*/ 10 h 1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10">
                  <a:moveTo>
                    <a:pt x="0" y="0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0" name="Freeform 265"/>
            <p:cNvSpPr/>
            <p:nvPr/>
          </p:nvSpPr>
          <p:spPr bwMode="gray">
            <a:xfrm>
              <a:off x="1395352" y="3113277"/>
              <a:ext cx="98080" cy="61036"/>
            </a:xfrm>
            <a:custGeom>
              <a:avLst/>
              <a:gdLst>
                <a:gd name="T0" fmla="*/ 24 w 84"/>
                <a:gd name="T1" fmla="*/ 44 h 56"/>
                <a:gd name="T2" fmla="*/ 22 w 84"/>
                <a:gd name="T3" fmla="*/ 38 h 56"/>
                <a:gd name="T4" fmla="*/ 0 w 84"/>
                <a:gd name="T5" fmla="*/ 20 h 56"/>
                <a:gd name="T6" fmla="*/ 0 w 84"/>
                <a:gd name="T7" fmla="*/ 20 h 56"/>
                <a:gd name="T8" fmla="*/ 4 w 84"/>
                <a:gd name="T9" fmla="*/ 18 h 56"/>
                <a:gd name="T10" fmla="*/ 6 w 84"/>
                <a:gd name="T11" fmla="*/ 16 h 56"/>
                <a:gd name="T12" fmla="*/ 12 w 84"/>
                <a:gd name="T13" fmla="*/ 12 h 56"/>
                <a:gd name="T14" fmla="*/ 14 w 84"/>
                <a:gd name="T15" fmla="*/ 8 h 56"/>
                <a:gd name="T16" fmla="*/ 16 w 84"/>
                <a:gd name="T17" fmla="*/ 0 h 56"/>
                <a:gd name="T18" fmla="*/ 28 w 84"/>
                <a:gd name="T19" fmla="*/ 0 h 56"/>
                <a:gd name="T20" fmla="*/ 28 w 84"/>
                <a:gd name="T21" fmla="*/ 0 h 56"/>
                <a:gd name="T22" fmla="*/ 30 w 84"/>
                <a:gd name="T23" fmla="*/ 2 h 56"/>
                <a:gd name="T24" fmla="*/ 34 w 84"/>
                <a:gd name="T25" fmla="*/ 4 h 56"/>
                <a:gd name="T26" fmla="*/ 38 w 84"/>
                <a:gd name="T27" fmla="*/ 6 h 56"/>
                <a:gd name="T28" fmla="*/ 40 w 84"/>
                <a:gd name="T29" fmla="*/ 8 h 56"/>
                <a:gd name="T30" fmla="*/ 44 w 84"/>
                <a:gd name="T31" fmla="*/ 10 h 56"/>
                <a:gd name="T32" fmla="*/ 46 w 84"/>
                <a:gd name="T33" fmla="*/ 10 h 56"/>
                <a:gd name="T34" fmla="*/ 46 w 84"/>
                <a:gd name="T35" fmla="*/ 8 h 56"/>
                <a:gd name="T36" fmla="*/ 48 w 84"/>
                <a:gd name="T37" fmla="*/ 8 h 56"/>
                <a:gd name="T38" fmla="*/ 50 w 84"/>
                <a:gd name="T39" fmla="*/ 6 h 56"/>
                <a:gd name="T40" fmla="*/ 52 w 84"/>
                <a:gd name="T41" fmla="*/ 4 h 56"/>
                <a:gd name="T42" fmla="*/ 56 w 84"/>
                <a:gd name="T43" fmla="*/ 4 h 56"/>
                <a:gd name="T44" fmla="*/ 58 w 84"/>
                <a:gd name="T45" fmla="*/ 4 h 56"/>
                <a:gd name="T46" fmla="*/ 62 w 84"/>
                <a:gd name="T47" fmla="*/ 6 h 56"/>
                <a:gd name="T48" fmla="*/ 64 w 84"/>
                <a:gd name="T49" fmla="*/ 10 h 56"/>
                <a:gd name="T50" fmla="*/ 64 w 84"/>
                <a:gd name="T51" fmla="*/ 10 h 56"/>
                <a:gd name="T52" fmla="*/ 64 w 84"/>
                <a:gd name="T53" fmla="*/ 12 h 56"/>
                <a:gd name="T54" fmla="*/ 64 w 84"/>
                <a:gd name="T55" fmla="*/ 16 h 56"/>
                <a:gd name="T56" fmla="*/ 64 w 84"/>
                <a:gd name="T57" fmla="*/ 18 h 56"/>
                <a:gd name="T58" fmla="*/ 66 w 84"/>
                <a:gd name="T59" fmla="*/ 22 h 56"/>
                <a:gd name="T60" fmla="*/ 70 w 84"/>
                <a:gd name="T61" fmla="*/ 24 h 56"/>
                <a:gd name="T62" fmla="*/ 72 w 84"/>
                <a:gd name="T63" fmla="*/ 24 h 56"/>
                <a:gd name="T64" fmla="*/ 74 w 84"/>
                <a:gd name="T65" fmla="*/ 24 h 56"/>
                <a:gd name="T66" fmla="*/ 76 w 84"/>
                <a:gd name="T67" fmla="*/ 24 h 56"/>
                <a:gd name="T68" fmla="*/ 78 w 84"/>
                <a:gd name="T69" fmla="*/ 24 h 56"/>
                <a:gd name="T70" fmla="*/ 80 w 84"/>
                <a:gd name="T71" fmla="*/ 26 h 56"/>
                <a:gd name="T72" fmla="*/ 82 w 84"/>
                <a:gd name="T73" fmla="*/ 30 h 56"/>
                <a:gd name="T74" fmla="*/ 84 w 84"/>
                <a:gd name="T75" fmla="*/ 36 h 56"/>
                <a:gd name="T76" fmla="*/ 82 w 84"/>
                <a:gd name="T77" fmla="*/ 40 h 56"/>
                <a:gd name="T78" fmla="*/ 82 w 84"/>
                <a:gd name="T79" fmla="*/ 42 h 56"/>
                <a:gd name="T80" fmla="*/ 80 w 84"/>
                <a:gd name="T81" fmla="*/ 44 h 56"/>
                <a:gd name="T82" fmla="*/ 80 w 84"/>
                <a:gd name="T83" fmla="*/ 46 h 56"/>
                <a:gd name="T84" fmla="*/ 48 w 84"/>
                <a:gd name="T85" fmla="*/ 56 h 56"/>
                <a:gd name="T86" fmla="*/ 48 w 84"/>
                <a:gd name="T87" fmla="*/ 56 h 56"/>
                <a:gd name="T88" fmla="*/ 46 w 84"/>
                <a:gd name="T89" fmla="*/ 56 h 56"/>
                <a:gd name="T90" fmla="*/ 44 w 84"/>
                <a:gd name="T91" fmla="*/ 56 h 56"/>
                <a:gd name="T92" fmla="*/ 38 w 84"/>
                <a:gd name="T93" fmla="*/ 54 h 56"/>
                <a:gd name="T94" fmla="*/ 32 w 84"/>
                <a:gd name="T95" fmla="*/ 52 h 56"/>
                <a:gd name="T96" fmla="*/ 32 w 84"/>
                <a:gd name="T97" fmla="*/ 52 h 56"/>
                <a:gd name="T98" fmla="*/ 28 w 84"/>
                <a:gd name="T99" fmla="*/ 50 h 56"/>
                <a:gd name="T100" fmla="*/ 26 w 84"/>
                <a:gd name="T101" fmla="*/ 48 h 56"/>
                <a:gd name="T102" fmla="*/ 24 w 84"/>
                <a:gd name="T103" fmla="*/ 44 h 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4"/>
                <a:gd name="T157" fmla="*/ 0 h 56"/>
                <a:gd name="T158" fmla="*/ 84 w 84"/>
                <a:gd name="T159" fmla="*/ 56 h 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4" h="56">
                  <a:moveTo>
                    <a:pt x="24" y="44"/>
                  </a:moveTo>
                  <a:lnTo>
                    <a:pt x="22" y="38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6" y="22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6"/>
                  </a:lnTo>
                  <a:lnTo>
                    <a:pt x="48" y="56"/>
                  </a:lnTo>
                  <a:lnTo>
                    <a:pt x="46" y="56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32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1" name="Freeform 266"/>
            <p:cNvSpPr/>
            <p:nvPr/>
          </p:nvSpPr>
          <p:spPr bwMode="gray">
            <a:xfrm>
              <a:off x="1374334" y="3087118"/>
              <a:ext cx="42034" cy="47957"/>
            </a:xfrm>
            <a:custGeom>
              <a:avLst/>
              <a:gdLst>
                <a:gd name="T0" fmla="*/ 0 w 36"/>
                <a:gd name="T1" fmla="*/ 18 h 44"/>
                <a:gd name="T2" fmla="*/ 0 w 36"/>
                <a:gd name="T3" fmla="*/ 16 h 44"/>
                <a:gd name="T4" fmla="*/ 0 w 36"/>
                <a:gd name="T5" fmla="*/ 14 h 44"/>
                <a:gd name="T6" fmla="*/ 0 w 36"/>
                <a:gd name="T7" fmla="*/ 12 h 44"/>
                <a:gd name="T8" fmla="*/ 2 w 36"/>
                <a:gd name="T9" fmla="*/ 8 h 44"/>
                <a:gd name="T10" fmla="*/ 4 w 36"/>
                <a:gd name="T11" fmla="*/ 6 h 44"/>
                <a:gd name="T12" fmla="*/ 8 w 36"/>
                <a:gd name="T13" fmla="*/ 2 h 44"/>
                <a:gd name="T14" fmla="*/ 14 w 36"/>
                <a:gd name="T15" fmla="*/ 0 h 44"/>
                <a:gd name="T16" fmla="*/ 18 w 36"/>
                <a:gd name="T17" fmla="*/ 0 h 44"/>
                <a:gd name="T18" fmla="*/ 20 w 36"/>
                <a:gd name="T19" fmla="*/ 0 h 44"/>
                <a:gd name="T20" fmla="*/ 24 w 36"/>
                <a:gd name="T21" fmla="*/ 0 h 44"/>
                <a:gd name="T22" fmla="*/ 26 w 36"/>
                <a:gd name="T23" fmla="*/ 2 h 44"/>
                <a:gd name="T24" fmla="*/ 28 w 36"/>
                <a:gd name="T25" fmla="*/ 2 h 44"/>
                <a:gd name="T26" fmla="*/ 30 w 36"/>
                <a:gd name="T27" fmla="*/ 4 h 44"/>
                <a:gd name="T28" fmla="*/ 32 w 36"/>
                <a:gd name="T29" fmla="*/ 4 h 44"/>
                <a:gd name="T30" fmla="*/ 34 w 36"/>
                <a:gd name="T31" fmla="*/ 8 h 44"/>
                <a:gd name="T32" fmla="*/ 36 w 36"/>
                <a:gd name="T33" fmla="*/ 12 h 44"/>
                <a:gd name="T34" fmla="*/ 36 w 36"/>
                <a:gd name="T35" fmla="*/ 20 h 44"/>
                <a:gd name="T36" fmla="*/ 34 w 36"/>
                <a:gd name="T37" fmla="*/ 28 h 44"/>
                <a:gd name="T38" fmla="*/ 30 w 36"/>
                <a:gd name="T39" fmla="*/ 34 h 44"/>
                <a:gd name="T40" fmla="*/ 30 w 36"/>
                <a:gd name="T41" fmla="*/ 34 h 44"/>
                <a:gd name="T42" fmla="*/ 28 w 36"/>
                <a:gd name="T43" fmla="*/ 38 h 44"/>
                <a:gd name="T44" fmla="*/ 24 w 36"/>
                <a:gd name="T45" fmla="*/ 40 h 44"/>
                <a:gd name="T46" fmla="*/ 20 w 36"/>
                <a:gd name="T47" fmla="*/ 44 h 44"/>
                <a:gd name="T48" fmla="*/ 18 w 36"/>
                <a:gd name="T49" fmla="*/ 44 h 44"/>
                <a:gd name="T50" fmla="*/ 16 w 36"/>
                <a:gd name="T51" fmla="*/ 44 h 44"/>
                <a:gd name="T52" fmla="*/ 14 w 36"/>
                <a:gd name="T53" fmla="*/ 42 h 44"/>
                <a:gd name="T54" fmla="*/ 10 w 36"/>
                <a:gd name="T55" fmla="*/ 40 h 44"/>
                <a:gd name="T56" fmla="*/ 8 w 36"/>
                <a:gd name="T57" fmla="*/ 38 h 44"/>
                <a:gd name="T58" fmla="*/ 0 w 36"/>
                <a:gd name="T59" fmla="*/ 18 h 4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6"/>
                <a:gd name="T91" fmla="*/ 0 h 44"/>
                <a:gd name="T92" fmla="*/ 36 w 36"/>
                <a:gd name="T93" fmla="*/ 44 h 4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6" h="44">
                  <a:moveTo>
                    <a:pt x="0" y="18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34" y="28"/>
                  </a:lnTo>
                  <a:lnTo>
                    <a:pt x="30" y="34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0" y="1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2" name="Freeform 267"/>
            <p:cNvSpPr/>
            <p:nvPr/>
          </p:nvSpPr>
          <p:spPr bwMode="gray">
            <a:xfrm>
              <a:off x="1336971" y="3047881"/>
              <a:ext cx="116762" cy="76295"/>
            </a:xfrm>
            <a:custGeom>
              <a:avLst/>
              <a:gdLst>
                <a:gd name="T0" fmla="*/ 0 w 100"/>
                <a:gd name="T1" fmla="*/ 26 h 70"/>
                <a:gd name="T2" fmla="*/ 18 w 100"/>
                <a:gd name="T3" fmla="*/ 20 h 70"/>
                <a:gd name="T4" fmla="*/ 22 w 100"/>
                <a:gd name="T5" fmla="*/ 16 h 70"/>
                <a:gd name="T6" fmla="*/ 24 w 100"/>
                <a:gd name="T7" fmla="*/ 8 h 70"/>
                <a:gd name="T8" fmla="*/ 22 w 100"/>
                <a:gd name="T9" fmla="*/ 0 h 70"/>
                <a:gd name="T10" fmla="*/ 24 w 100"/>
                <a:gd name="T11" fmla="*/ 0 h 70"/>
                <a:gd name="T12" fmla="*/ 30 w 100"/>
                <a:gd name="T13" fmla="*/ 0 h 70"/>
                <a:gd name="T14" fmla="*/ 36 w 100"/>
                <a:gd name="T15" fmla="*/ 2 h 70"/>
                <a:gd name="T16" fmla="*/ 38 w 100"/>
                <a:gd name="T17" fmla="*/ 4 h 70"/>
                <a:gd name="T18" fmla="*/ 40 w 100"/>
                <a:gd name="T19" fmla="*/ 6 h 70"/>
                <a:gd name="T20" fmla="*/ 44 w 100"/>
                <a:gd name="T21" fmla="*/ 6 h 70"/>
                <a:gd name="T22" fmla="*/ 52 w 100"/>
                <a:gd name="T23" fmla="*/ 10 h 70"/>
                <a:gd name="T24" fmla="*/ 62 w 100"/>
                <a:gd name="T25" fmla="*/ 10 h 70"/>
                <a:gd name="T26" fmla="*/ 64 w 100"/>
                <a:gd name="T27" fmla="*/ 8 h 70"/>
                <a:gd name="T28" fmla="*/ 64 w 100"/>
                <a:gd name="T29" fmla="*/ 6 h 70"/>
                <a:gd name="T30" fmla="*/ 66 w 100"/>
                <a:gd name="T31" fmla="*/ 4 h 70"/>
                <a:gd name="T32" fmla="*/ 70 w 100"/>
                <a:gd name="T33" fmla="*/ 2 h 70"/>
                <a:gd name="T34" fmla="*/ 76 w 100"/>
                <a:gd name="T35" fmla="*/ 4 h 70"/>
                <a:gd name="T36" fmla="*/ 78 w 100"/>
                <a:gd name="T37" fmla="*/ 8 h 70"/>
                <a:gd name="T38" fmla="*/ 80 w 100"/>
                <a:gd name="T39" fmla="*/ 14 h 70"/>
                <a:gd name="T40" fmla="*/ 84 w 100"/>
                <a:gd name="T41" fmla="*/ 22 h 70"/>
                <a:gd name="T42" fmla="*/ 88 w 100"/>
                <a:gd name="T43" fmla="*/ 28 h 70"/>
                <a:gd name="T44" fmla="*/ 90 w 100"/>
                <a:gd name="T45" fmla="*/ 36 h 70"/>
                <a:gd name="T46" fmla="*/ 96 w 100"/>
                <a:gd name="T47" fmla="*/ 50 h 70"/>
                <a:gd name="T48" fmla="*/ 100 w 100"/>
                <a:gd name="T49" fmla="*/ 64 h 70"/>
                <a:gd name="T50" fmla="*/ 96 w 100"/>
                <a:gd name="T51" fmla="*/ 70 h 70"/>
                <a:gd name="T52" fmla="*/ 88 w 100"/>
                <a:gd name="T53" fmla="*/ 66 h 70"/>
                <a:gd name="T54" fmla="*/ 78 w 100"/>
                <a:gd name="T55" fmla="*/ 60 h 70"/>
                <a:gd name="T56" fmla="*/ 78 w 100"/>
                <a:gd name="T57" fmla="*/ 60 h 70"/>
                <a:gd name="T58" fmla="*/ 72 w 100"/>
                <a:gd name="T59" fmla="*/ 60 h 70"/>
                <a:gd name="T60" fmla="*/ 68 w 100"/>
                <a:gd name="T61" fmla="*/ 60 h 70"/>
                <a:gd name="T62" fmla="*/ 68 w 100"/>
                <a:gd name="T63" fmla="*/ 54 h 70"/>
                <a:gd name="T64" fmla="*/ 68 w 100"/>
                <a:gd name="T65" fmla="*/ 46 h 70"/>
                <a:gd name="T66" fmla="*/ 62 w 100"/>
                <a:gd name="T67" fmla="*/ 40 h 70"/>
                <a:gd name="T68" fmla="*/ 50 w 100"/>
                <a:gd name="T69" fmla="*/ 36 h 70"/>
                <a:gd name="T70" fmla="*/ 48 w 100"/>
                <a:gd name="T71" fmla="*/ 36 h 70"/>
                <a:gd name="T72" fmla="*/ 40 w 100"/>
                <a:gd name="T73" fmla="*/ 40 h 70"/>
                <a:gd name="T74" fmla="*/ 32 w 100"/>
                <a:gd name="T75" fmla="*/ 46 h 70"/>
                <a:gd name="T76" fmla="*/ 18 w 100"/>
                <a:gd name="T77" fmla="*/ 40 h 7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"/>
                <a:gd name="T118" fmla="*/ 0 h 70"/>
                <a:gd name="T119" fmla="*/ 100 w 100"/>
                <a:gd name="T120" fmla="*/ 70 h 7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" h="70">
                  <a:moveTo>
                    <a:pt x="18" y="40"/>
                  </a:moveTo>
                  <a:lnTo>
                    <a:pt x="0" y="26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52" y="10"/>
                  </a:lnTo>
                  <a:lnTo>
                    <a:pt x="58" y="10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30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6" y="50"/>
                  </a:lnTo>
                  <a:lnTo>
                    <a:pt x="98" y="58"/>
                  </a:lnTo>
                  <a:lnTo>
                    <a:pt x="100" y="64"/>
                  </a:lnTo>
                  <a:lnTo>
                    <a:pt x="98" y="68"/>
                  </a:lnTo>
                  <a:lnTo>
                    <a:pt x="96" y="70"/>
                  </a:lnTo>
                  <a:lnTo>
                    <a:pt x="92" y="70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6" y="60"/>
                  </a:lnTo>
                  <a:lnTo>
                    <a:pt x="68" y="60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0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2" y="40"/>
                  </a:lnTo>
                  <a:lnTo>
                    <a:pt x="58" y="38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4" y="38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2" y="46"/>
                  </a:lnTo>
                  <a:lnTo>
                    <a:pt x="32" y="52"/>
                  </a:lnTo>
                  <a:lnTo>
                    <a:pt x="18" y="4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3" name="Freeform 268"/>
            <p:cNvSpPr/>
            <p:nvPr/>
          </p:nvSpPr>
          <p:spPr bwMode="gray">
            <a:xfrm>
              <a:off x="1439721" y="3069680"/>
              <a:ext cx="98080" cy="95913"/>
            </a:xfrm>
            <a:custGeom>
              <a:avLst/>
              <a:gdLst>
                <a:gd name="T0" fmla="*/ 42 w 84"/>
                <a:gd name="T1" fmla="*/ 84 h 88"/>
                <a:gd name="T2" fmla="*/ 44 w 84"/>
                <a:gd name="T3" fmla="*/ 78 h 88"/>
                <a:gd name="T4" fmla="*/ 44 w 84"/>
                <a:gd name="T5" fmla="*/ 68 h 88"/>
                <a:gd name="T6" fmla="*/ 42 w 84"/>
                <a:gd name="T7" fmla="*/ 66 h 88"/>
                <a:gd name="T8" fmla="*/ 36 w 84"/>
                <a:gd name="T9" fmla="*/ 64 h 88"/>
                <a:gd name="T10" fmla="*/ 32 w 84"/>
                <a:gd name="T11" fmla="*/ 64 h 88"/>
                <a:gd name="T12" fmla="*/ 28 w 84"/>
                <a:gd name="T13" fmla="*/ 62 h 88"/>
                <a:gd name="T14" fmla="*/ 26 w 84"/>
                <a:gd name="T15" fmla="*/ 54 h 88"/>
                <a:gd name="T16" fmla="*/ 26 w 84"/>
                <a:gd name="T17" fmla="*/ 48 h 88"/>
                <a:gd name="T18" fmla="*/ 24 w 84"/>
                <a:gd name="T19" fmla="*/ 46 h 88"/>
                <a:gd name="T20" fmla="*/ 18 w 84"/>
                <a:gd name="T21" fmla="*/ 42 h 88"/>
                <a:gd name="T22" fmla="*/ 10 w 84"/>
                <a:gd name="T23" fmla="*/ 48 h 88"/>
                <a:gd name="T24" fmla="*/ 10 w 84"/>
                <a:gd name="T25" fmla="*/ 44 h 88"/>
                <a:gd name="T26" fmla="*/ 10 w 84"/>
                <a:gd name="T27" fmla="*/ 36 h 88"/>
                <a:gd name="T28" fmla="*/ 8 w 84"/>
                <a:gd name="T29" fmla="*/ 32 h 88"/>
                <a:gd name="T30" fmla="*/ 4 w 84"/>
                <a:gd name="T31" fmla="*/ 24 h 88"/>
                <a:gd name="T32" fmla="*/ 2 w 84"/>
                <a:gd name="T33" fmla="*/ 14 h 88"/>
                <a:gd name="T34" fmla="*/ 0 w 84"/>
                <a:gd name="T35" fmla="*/ 6 h 88"/>
                <a:gd name="T36" fmla="*/ 6 w 84"/>
                <a:gd name="T37" fmla="*/ 8 h 88"/>
                <a:gd name="T38" fmla="*/ 16 w 84"/>
                <a:gd name="T39" fmla="*/ 6 h 88"/>
                <a:gd name="T40" fmla="*/ 22 w 84"/>
                <a:gd name="T41" fmla="*/ 4 h 88"/>
                <a:gd name="T42" fmla="*/ 24 w 84"/>
                <a:gd name="T43" fmla="*/ 0 h 88"/>
                <a:gd name="T44" fmla="*/ 30 w 84"/>
                <a:gd name="T45" fmla="*/ 2 h 88"/>
                <a:gd name="T46" fmla="*/ 32 w 84"/>
                <a:gd name="T47" fmla="*/ 4 h 88"/>
                <a:gd name="T48" fmla="*/ 36 w 84"/>
                <a:gd name="T49" fmla="*/ 4 h 88"/>
                <a:gd name="T50" fmla="*/ 38 w 84"/>
                <a:gd name="T51" fmla="*/ 2 h 88"/>
                <a:gd name="T52" fmla="*/ 42 w 84"/>
                <a:gd name="T53" fmla="*/ 0 h 88"/>
                <a:gd name="T54" fmla="*/ 50 w 84"/>
                <a:gd name="T55" fmla="*/ 0 h 88"/>
                <a:gd name="T56" fmla="*/ 58 w 84"/>
                <a:gd name="T57" fmla="*/ 2 h 88"/>
                <a:gd name="T58" fmla="*/ 64 w 84"/>
                <a:gd name="T59" fmla="*/ 0 h 88"/>
                <a:gd name="T60" fmla="*/ 72 w 84"/>
                <a:gd name="T61" fmla="*/ 0 h 88"/>
                <a:gd name="T62" fmla="*/ 76 w 84"/>
                <a:gd name="T63" fmla="*/ 4 h 88"/>
                <a:gd name="T64" fmla="*/ 78 w 84"/>
                <a:gd name="T65" fmla="*/ 12 h 88"/>
                <a:gd name="T66" fmla="*/ 82 w 84"/>
                <a:gd name="T67" fmla="*/ 32 h 88"/>
                <a:gd name="T68" fmla="*/ 80 w 84"/>
                <a:gd name="T69" fmla="*/ 46 h 88"/>
                <a:gd name="T70" fmla="*/ 76 w 84"/>
                <a:gd name="T71" fmla="*/ 68 h 88"/>
                <a:gd name="T72" fmla="*/ 84 w 84"/>
                <a:gd name="T73" fmla="*/ 88 h 88"/>
                <a:gd name="T74" fmla="*/ 42 w 84"/>
                <a:gd name="T75" fmla="*/ 86 h 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4"/>
                <a:gd name="T115" fmla="*/ 0 h 88"/>
                <a:gd name="T116" fmla="*/ 84 w 84"/>
                <a:gd name="T117" fmla="*/ 88 h 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4" h="88">
                  <a:moveTo>
                    <a:pt x="42" y="86"/>
                  </a:moveTo>
                  <a:lnTo>
                    <a:pt x="42" y="84"/>
                  </a:lnTo>
                  <a:lnTo>
                    <a:pt x="44" y="82"/>
                  </a:lnTo>
                  <a:lnTo>
                    <a:pt x="44" y="78"/>
                  </a:lnTo>
                  <a:lnTo>
                    <a:pt x="46" y="74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2" y="64"/>
                  </a:lnTo>
                  <a:lnTo>
                    <a:pt x="30" y="64"/>
                  </a:lnTo>
                  <a:lnTo>
                    <a:pt x="28" y="62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26" y="50"/>
                  </a:lnTo>
                  <a:lnTo>
                    <a:pt x="26" y="48"/>
                  </a:lnTo>
                  <a:lnTo>
                    <a:pt x="24" y="46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4" y="44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6"/>
                  </a:lnTo>
                  <a:lnTo>
                    <a:pt x="8" y="32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6" y="8"/>
                  </a:lnTo>
                  <a:lnTo>
                    <a:pt x="78" y="12"/>
                  </a:lnTo>
                  <a:lnTo>
                    <a:pt x="80" y="20"/>
                  </a:lnTo>
                  <a:lnTo>
                    <a:pt x="82" y="32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78" y="56"/>
                  </a:lnTo>
                  <a:lnTo>
                    <a:pt x="76" y="68"/>
                  </a:lnTo>
                  <a:lnTo>
                    <a:pt x="78" y="76"/>
                  </a:lnTo>
                  <a:lnTo>
                    <a:pt x="84" y="88"/>
                  </a:lnTo>
                  <a:lnTo>
                    <a:pt x="66" y="82"/>
                  </a:lnTo>
                  <a:lnTo>
                    <a:pt x="42" y="8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4" name="Freeform 269"/>
            <p:cNvSpPr/>
            <p:nvPr/>
          </p:nvSpPr>
          <p:spPr bwMode="gray">
            <a:xfrm>
              <a:off x="1484091" y="3030442"/>
              <a:ext cx="86404" cy="41417"/>
            </a:xfrm>
            <a:custGeom>
              <a:avLst/>
              <a:gdLst>
                <a:gd name="T0" fmla="*/ 28 w 74"/>
                <a:gd name="T1" fmla="*/ 8 h 38"/>
                <a:gd name="T2" fmla="*/ 28 w 74"/>
                <a:gd name="T3" fmla="*/ 8 h 38"/>
                <a:gd name="T4" fmla="*/ 24 w 74"/>
                <a:gd name="T5" fmla="*/ 8 h 38"/>
                <a:gd name="T6" fmla="*/ 20 w 74"/>
                <a:gd name="T7" fmla="*/ 8 h 38"/>
                <a:gd name="T8" fmla="*/ 16 w 74"/>
                <a:gd name="T9" fmla="*/ 10 h 38"/>
                <a:gd name="T10" fmla="*/ 12 w 74"/>
                <a:gd name="T11" fmla="*/ 12 h 38"/>
                <a:gd name="T12" fmla="*/ 8 w 74"/>
                <a:gd name="T13" fmla="*/ 16 h 38"/>
                <a:gd name="T14" fmla="*/ 4 w 74"/>
                <a:gd name="T15" fmla="*/ 22 h 38"/>
                <a:gd name="T16" fmla="*/ 0 w 74"/>
                <a:gd name="T17" fmla="*/ 38 h 38"/>
                <a:gd name="T18" fmla="*/ 0 w 74"/>
                <a:gd name="T19" fmla="*/ 38 h 38"/>
                <a:gd name="T20" fmla="*/ 2 w 74"/>
                <a:gd name="T21" fmla="*/ 38 h 38"/>
                <a:gd name="T22" fmla="*/ 6 w 74"/>
                <a:gd name="T23" fmla="*/ 36 h 38"/>
                <a:gd name="T24" fmla="*/ 10 w 74"/>
                <a:gd name="T25" fmla="*/ 36 h 38"/>
                <a:gd name="T26" fmla="*/ 16 w 74"/>
                <a:gd name="T27" fmla="*/ 38 h 38"/>
                <a:gd name="T28" fmla="*/ 16 w 74"/>
                <a:gd name="T29" fmla="*/ 38 h 38"/>
                <a:gd name="T30" fmla="*/ 18 w 74"/>
                <a:gd name="T31" fmla="*/ 38 h 38"/>
                <a:gd name="T32" fmla="*/ 22 w 74"/>
                <a:gd name="T33" fmla="*/ 38 h 38"/>
                <a:gd name="T34" fmla="*/ 28 w 74"/>
                <a:gd name="T35" fmla="*/ 36 h 38"/>
                <a:gd name="T36" fmla="*/ 28 w 74"/>
                <a:gd name="T37" fmla="*/ 36 h 38"/>
                <a:gd name="T38" fmla="*/ 30 w 74"/>
                <a:gd name="T39" fmla="*/ 36 h 38"/>
                <a:gd name="T40" fmla="*/ 32 w 74"/>
                <a:gd name="T41" fmla="*/ 36 h 38"/>
                <a:gd name="T42" fmla="*/ 36 w 74"/>
                <a:gd name="T43" fmla="*/ 36 h 38"/>
                <a:gd name="T44" fmla="*/ 36 w 74"/>
                <a:gd name="T45" fmla="*/ 36 h 38"/>
                <a:gd name="T46" fmla="*/ 36 w 74"/>
                <a:gd name="T47" fmla="*/ 34 h 38"/>
                <a:gd name="T48" fmla="*/ 36 w 74"/>
                <a:gd name="T49" fmla="*/ 32 h 38"/>
                <a:gd name="T50" fmla="*/ 38 w 74"/>
                <a:gd name="T51" fmla="*/ 30 h 38"/>
                <a:gd name="T52" fmla="*/ 40 w 74"/>
                <a:gd name="T53" fmla="*/ 28 h 38"/>
                <a:gd name="T54" fmla="*/ 40 w 74"/>
                <a:gd name="T55" fmla="*/ 26 h 38"/>
                <a:gd name="T56" fmla="*/ 42 w 74"/>
                <a:gd name="T57" fmla="*/ 24 h 38"/>
                <a:gd name="T58" fmla="*/ 44 w 74"/>
                <a:gd name="T59" fmla="*/ 22 h 38"/>
                <a:gd name="T60" fmla="*/ 46 w 74"/>
                <a:gd name="T61" fmla="*/ 22 h 38"/>
                <a:gd name="T62" fmla="*/ 50 w 74"/>
                <a:gd name="T63" fmla="*/ 20 h 38"/>
                <a:gd name="T64" fmla="*/ 60 w 74"/>
                <a:gd name="T65" fmla="*/ 20 h 38"/>
                <a:gd name="T66" fmla="*/ 62 w 74"/>
                <a:gd name="T67" fmla="*/ 20 h 38"/>
                <a:gd name="T68" fmla="*/ 64 w 74"/>
                <a:gd name="T69" fmla="*/ 22 h 38"/>
                <a:gd name="T70" fmla="*/ 68 w 74"/>
                <a:gd name="T71" fmla="*/ 22 h 38"/>
                <a:gd name="T72" fmla="*/ 70 w 74"/>
                <a:gd name="T73" fmla="*/ 22 h 38"/>
                <a:gd name="T74" fmla="*/ 72 w 74"/>
                <a:gd name="T75" fmla="*/ 22 h 38"/>
                <a:gd name="T76" fmla="*/ 74 w 74"/>
                <a:gd name="T77" fmla="*/ 20 h 38"/>
                <a:gd name="T78" fmla="*/ 74 w 74"/>
                <a:gd name="T79" fmla="*/ 20 h 38"/>
                <a:gd name="T80" fmla="*/ 74 w 74"/>
                <a:gd name="T81" fmla="*/ 18 h 38"/>
                <a:gd name="T82" fmla="*/ 72 w 74"/>
                <a:gd name="T83" fmla="*/ 16 h 38"/>
                <a:gd name="T84" fmla="*/ 70 w 74"/>
                <a:gd name="T85" fmla="*/ 16 h 38"/>
                <a:gd name="T86" fmla="*/ 66 w 74"/>
                <a:gd name="T87" fmla="*/ 14 h 38"/>
                <a:gd name="T88" fmla="*/ 64 w 74"/>
                <a:gd name="T89" fmla="*/ 12 h 38"/>
                <a:gd name="T90" fmla="*/ 62 w 74"/>
                <a:gd name="T91" fmla="*/ 8 h 38"/>
                <a:gd name="T92" fmla="*/ 60 w 74"/>
                <a:gd name="T93" fmla="*/ 4 h 38"/>
                <a:gd name="T94" fmla="*/ 60 w 74"/>
                <a:gd name="T95" fmla="*/ 2 h 38"/>
                <a:gd name="T96" fmla="*/ 58 w 74"/>
                <a:gd name="T97" fmla="*/ 0 h 38"/>
                <a:gd name="T98" fmla="*/ 58 w 74"/>
                <a:gd name="T99" fmla="*/ 0 h 38"/>
                <a:gd name="T100" fmla="*/ 56 w 74"/>
                <a:gd name="T101" fmla="*/ 0 h 38"/>
                <a:gd name="T102" fmla="*/ 54 w 74"/>
                <a:gd name="T103" fmla="*/ 2 h 38"/>
                <a:gd name="T104" fmla="*/ 50 w 74"/>
                <a:gd name="T105" fmla="*/ 2 h 38"/>
                <a:gd name="T106" fmla="*/ 46 w 74"/>
                <a:gd name="T107" fmla="*/ 4 h 38"/>
                <a:gd name="T108" fmla="*/ 40 w 74"/>
                <a:gd name="T109" fmla="*/ 6 h 38"/>
                <a:gd name="T110" fmla="*/ 36 w 74"/>
                <a:gd name="T111" fmla="*/ 8 h 38"/>
                <a:gd name="T112" fmla="*/ 28 w 74"/>
                <a:gd name="T113" fmla="*/ 8 h 3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4"/>
                <a:gd name="T172" fmla="*/ 0 h 38"/>
                <a:gd name="T173" fmla="*/ 74 w 74"/>
                <a:gd name="T174" fmla="*/ 38 h 3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4" h="38">
                  <a:moveTo>
                    <a:pt x="28" y="8"/>
                  </a:moveTo>
                  <a:lnTo>
                    <a:pt x="28" y="8"/>
                  </a:lnTo>
                  <a:lnTo>
                    <a:pt x="24" y="8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6"/>
                  </a:lnTo>
                  <a:lnTo>
                    <a:pt x="4" y="22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6" y="36"/>
                  </a:lnTo>
                  <a:lnTo>
                    <a:pt x="10" y="36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2" y="38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50" y="20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2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8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2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8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5" name="Freeform 270"/>
            <p:cNvSpPr/>
            <p:nvPr/>
          </p:nvSpPr>
          <p:spPr bwMode="gray">
            <a:xfrm>
              <a:off x="1526125" y="3052241"/>
              <a:ext cx="37364" cy="115532"/>
            </a:xfrm>
            <a:custGeom>
              <a:avLst/>
              <a:gdLst>
                <a:gd name="T0" fmla="*/ 14 w 32"/>
                <a:gd name="T1" fmla="*/ 0 h 106"/>
                <a:gd name="T2" fmla="*/ 14 w 32"/>
                <a:gd name="T3" fmla="*/ 0 h 106"/>
                <a:gd name="T4" fmla="*/ 12 w 32"/>
                <a:gd name="T5" fmla="*/ 0 h 106"/>
                <a:gd name="T6" fmla="*/ 8 w 32"/>
                <a:gd name="T7" fmla="*/ 2 h 106"/>
                <a:gd name="T8" fmla="*/ 6 w 32"/>
                <a:gd name="T9" fmla="*/ 4 h 106"/>
                <a:gd name="T10" fmla="*/ 4 w 32"/>
                <a:gd name="T11" fmla="*/ 6 h 106"/>
                <a:gd name="T12" fmla="*/ 4 w 32"/>
                <a:gd name="T13" fmla="*/ 8 h 106"/>
                <a:gd name="T14" fmla="*/ 4 w 32"/>
                <a:gd name="T15" fmla="*/ 10 h 106"/>
                <a:gd name="T16" fmla="*/ 2 w 32"/>
                <a:gd name="T17" fmla="*/ 12 h 106"/>
                <a:gd name="T18" fmla="*/ 0 w 32"/>
                <a:gd name="T19" fmla="*/ 12 h 106"/>
                <a:gd name="T20" fmla="*/ 0 w 32"/>
                <a:gd name="T21" fmla="*/ 14 h 106"/>
                <a:gd name="T22" fmla="*/ 2 w 32"/>
                <a:gd name="T23" fmla="*/ 18 h 106"/>
                <a:gd name="T24" fmla="*/ 2 w 32"/>
                <a:gd name="T25" fmla="*/ 24 h 106"/>
                <a:gd name="T26" fmla="*/ 4 w 32"/>
                <a:gd name="T27" fmla="*/ 28 h 106"/>
                <a:gd name="T28" fmla="*/ 6 w 32"/>
                <a:gd name="T29" fmla="*/ 32 h 106"/>
                <a:gd name="T30" fmla="*/ 6 w 32"/>
                <a:gd name="T31" fmla="*/ 36 h 106"/>
                <a:gd name="T32" fmla="*/ 6 w 32"/>
                <a:gd name="T33" fmla="*/ 40 h 106"/>
                <a:gd name="T34" fmla="*/ 6 w 32"/>
                <a:gd name="T35" fmla="*/ 44 h 106"/>
                <a:gd name="T36" fmla="*/ 8 w 32"/>
                <a:gd name="T37" fmla="*/ 50 h 106"/>
                <a:gd name="T38" fmla="*/ 6 w 32"/>
                <a:gd name="T39" fmla="*/ 58 h 106"/>
                <a:gd name="T40" fmla="*/ 6 w 32"/>
                <a:gd name="T41" fmla="*/ 58 h 106"/>
                <a:gd name="T42" fmla="*/ 6 w 32"/>
                <a:gd name="T43" fmla="*/ 62 h 106"/>
                <a:gd name="T44" fmla="*/ 4 w 32"/>
                <a:gd name="T45" fmla="*/ 68 h 106"/>
                <a:gd name="T46" fmla="*/ 4 w 32"/>
                <a:gd name="T47" fmla="*/ 74 h 106"/>
                <a:gd name="T48" fmla="*/ 2 w 32"/>
                <a:gd name="T49" fmla="*/ 80 h 106"/>
                <a:gd name="T50" fmla="*/ 2 w 32"/>
                <a:gd name="T51" fmla="*/ 88 h 106"/>
                <a:gd name="T52" fmla="*/ 10 w 32"/>
                <a:gd name="T53" fmla="*/ 104 h 106"/>
                <a:gd name="T54" fmla="*/ 28 w 32"/>
                <a:gd name="T55" fmla="*/ 106 h 106"/>
                <a:gd name="T56" fmla="*/ 28 w 32"/>
                <a:gd name="T57" fmla="*/ 102 h 106"/>
                <a:gd name="T58" fmla="*/ 30 w 32"/>
                <a:gd name="T59" fmla="*/ 88 h 106"/>
                <a:gd name="T60" fmla="*/ 32 w 32"/>
                <a:gd name="T61" fmla="*/ 74 h 106"/>
                <a:gd name="T62" fmla="*/ 32 w 32"/>
                <a:gd name="T63" fmla="*/ 62 h 106"/>
                <a:gd name="T64" fmla="*/ 32 w 32"/>
                <a:gd name="T65" fmla="*/ 50 h 106"/>
                <a:gd name="T66" fmla="*/ 30 w 32"/>
                <a:gd name="T67" fmla="*/ 40 h 106"/>
                <a:gd name="T68" fmla="*/ 30 w 32"/>
                <a:gd name="T69" fmla="*/ 36 h 106"/>
                <a:gd name="T70" fmla="*/ 24 w 32"/>
                <a:gd name="T71" fmla="*/ 8 h 106"/>
                <a:gd name="T72" fmla="*/ 20 w 32"/>
                <a:gd name="T73" fmla="*/ 2 h 106"/>
                <a:gd name="T74" fmla="*/ 14 w 32"/>
                <a:gd name="T75" fmla="*/ 0 h 10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2"/>
                <a:gd name="T115" fmla="*/ 0 h 106"/>
                <a:gd name="T116" fmla="*/ 32 w 32"/>
                <a:gd name="T117" fmla="*/ 106 h 10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2" h="105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8"/>
                  </a:lnTo>
                  <a:lnTo>
                    <a:pt x="4" y="74"/>
                  </a:lnTo>
                  <a:lnTo>
                    <a:pt x="2" y="80"/>
                  </a:lnTo>
                  <a:lnTo>
                    <a:pt x="2" y="88"/>
                  </a:lnTo>
                  <a:lnTo>
                    <a:pt x="10" y="104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30" y="88"/>
                  </a:lnTo>
                  <a:lnTo>
                    <a:pt x="32" y="74"/>
                  </a:lnTo>
                  <a:lnTo>
                    <a:pt x="32" y="62"/>
                  </a:lnTo>
                  <a:lnTo>
                    <a:pt x="32" y="50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6" name="Freeform 271"/>
            <p:cNvSpPr/>
            <p:nvPr/>
          </p:nvSpPr>
          <p:spPr bwMode="gray">
            <a:xfrm>
              <a:off x="1549477" y="3052241"/>
              <a:ext cx="30358" cy="115532"/>
            </a:xfrm>
            <a:custGeom>
              <a:avLst/>
              <a:gdLst>
                <a:gd name="T0" fmla="*/ 0 w 26"/>
                <a:gd name="T1" fmla="*/ 2 h 106"/>
                <a:gd name="T2" fmla="*/ 0 w 26"/>
                <a:gd name="T3" fmla="*/ 2 h 106"/>
                <a:gd name="T4" fmla="*/ 4 w 26"/>
                <a:gd name="T5" fmla="*/ 0 h 106"/>
                <a:gd name="T6" fmla="*/ 8 w 26"/>
                <a:gd name="T7" fmla="*/ 2 h 106"/>
                <a:gd name="T8" fmla="*/ 14 w 26"/>
                <a:gd name="T9" fmla="*/ 2 h 106"/>
                <a:gd name="T10" fmla="*/ 14 w 26"/>
                <a:gd name="T11" fmla="*/ 4 h 106"/>
                <a:gd name="T12" fmla="*/ 14 w 26"/>
                <a:gd name="T13" fmla="*/ 6 h 106"/>
                <a:gd name="T14" fmla="*/ 14 w 26"/>
                <a:gd name="T15" fmla="*/ 8 h 106"/>
                <a:gd name="T16" fmla="*/ 14 w 26"/>
                <a:gd name="T17" fmla="*/ 10 h 106"/>
                <a:gd name="T18" fmla="*/ 16 w 26"/>
                <a:gd name="T19" fmla="*/ 12 h 106"/>
                <a:gd name="T20" fmla="*/ 18 w 26"/>
                <a:gd name="T21" fmla="*/ 14 h 106"/>
                <a:gd name="T22" fmla="*/ 18 w 26"/>
                <a:gd name="T23" fmla="*/ 14 h 106"/>
                <a:gd name="T24" fmla="*/ 20 w 26"/>
                <a:gd name="T25" fmla="*/ 18 h 106"/>
                <a:gd name="T26" fmla="*/ 24 w 26"/>
                <a:gd name="T27" fmla="*/ 22 h 106"/>
                <a:gd name="T28" fmla="*/ 24 w 26"/>
                <a:gd name="T29" fmla="*/ 28 h 106"/>
                <a:gd name="T30" fmla="*/ 26 w 26"/>
                <a:gd name="T31" fmla="*/ 36 h 106"/>
                <a:gd name="T32" fmla="*/ 26 w 26"/>
                <a:gd name="T33" fmla="*/ 42 h 106"/>
                <a:gd name="T34" fmla="*/ 26 w 26"/>
                <a:gd name="T35" fmla="*/ 56 h 106"/>
                <a:gd name="T36" fmla="*/ 26 w 26"/>
                <a:gd name="T37" fmla="*/ 74 h 106"/>
                <a:gd name="T38" fmla="*/ 26 w 26"/>
                <a:gd name="T39" fmla="*/ 90 h 106"/>
                <a:gd name="T40" fmla="*/ 26 w 26"/>
                <a:gd name="T41" fmla="*/ 96 h 106"/>
                <a:gd name="T42" fmla="*/ 24 w 26"/>
                <a:gd name="T43" fmla="*/ 96 h 106"/>
                <a:gd name="T44" fmla="*/ 20 w 26"/>
                <a:gd name="T45" fmla="*/ 98 h 106"/>
                <a:gd name="T46" fmla="*/ 18 w 26"/>
                <a:gd name="T47" fmla="*/ 100 h 106"/>
                <a:gd name="T48" fmla="*/ 14 w 26"/>
                <a:gd name="T49" fmla="*/ 102 h 106"/>
                <a:gd name="T50" fmla="*/ 8 w 26"/>
                <a:gd name="T51" fmla="*/ 106 h 106"/>
                <a:gd name="T52" fmla="*/ 8 w 26"/>
                <a:gd name="T53" fmla="*/ 102 h 106"/>
                <a:gd name="T54" fmla="*/ 10 w 26"/>
                <a:gd name="T55" fmla="*/ 88 h 106"/>
                <a:gd name="T56" fmla="*/ 12 w 26"/>
                <a:gd name="T57" fmla="*/ 74 h 106"/>
                <a:gd name="T58" fmla="*/ 12 w 26"/>
                <a:gd name="T59" fmla="*/ 60 h 106"/>
                <a:gd name="T60" fmla="*/ 10 w 26"/>
                <a:gd name="T61" fmla="*/ 48 h 106"/>
                <a:gd name="T62" fmla="*/ 10 w 26"/>
                <a:gd name="T63" fmla="*/ 40 h 106"/>
                <a:gd name="T64" fmla="*/ 10 w 26"/>
                <a:gd name="T65" fmla="*/ 34 h 106"/>
                <a:gd name="T66" fmla="*/ 8 w 26"/>
                <a:gd name="T67" fmla="*/ 28 h 106"/>
                <a:gd name="T68" fmla="*/ 6 w 26"/>
                <a:gd name="T69" fmla="*/ 10 h 106"/>
                <a:gd name="T70" fmla="*/ 4 w 26"/>
                <a:gd name="T71" fmla="*/ 10 h 106"/>
                <a:gd name="T72" fmla="*/ 4 w 26"/>
                <a:gd name="T73" fmla="*/ 8 h 106"/>
                <a:gd name="T74" fmla="*/ 2 w 26"/>
                <a:gd name="T75" fmla="*/ 4 h 106"/>
                <a:gd name="T76" fmla="*/ 2 w 26"/>
                <a:gd name="T77" fmla="*/ 2 h 106"/>
                <a:gd name="T78" fmla="*/ 0 w 26"/>
                <a:gd name="T79" fmla="*/ 2 h 10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6"/>
                <a:gd name="T121" fmla="*/ 0 h 106"/>
                <a:gd name="T122" fmla="*/ 26 w 26"/>
                <a:gd name="T123" fmla="*/ 106 h 10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6" h="105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6" y="36"/>
                  </a:lnTo>
                  <a:lnTo>
                    <a:pt x="26" y="42"/>
                  </a:lnTo>
                  <a:lnTo>
                    <a:pt x="26" y="56"/>
                  </a:lnTo>
                  <a:lnTo>
                    <a:pt x="26" y="74"/>
                  </a:lnTo>
                  <a:lnTo>
                    <a:pt x="26" y="90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8"/>
                  </a:lnTo>
                  <a:lnTo>
                    <a:pt x="18" y="100"/>
                  </a:lnTo>
                  <a:lnTo>
                    <a:pt x="14" y="102"/>
                  </a:lnTo>
                  <a:lnTo>
                    <a:pt x="8" y="106"/>
                  </a:lnTo>
                  <a:lnTo>
                    <a:pt x="8" y="102"/>
                  </a:lnTo>
                  <a:lnTo>
                    <a:pt x="10" y="88"/>
                  </a:lnTo>
                  <a:lnTo>
                    <a:pt x="12" y="74"/>
                  </a:lnTo>
                  <a:lnTo>
                    <a:pt x="12" y="60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10" y="34"/>
                  </a:lnTo>
                  <a:lnTo>
                    <a:pt x="8" y="2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7" name="Freeform 272"/>
            <p:cNvSpPr/>
            <p:nvPr/>
          </p:nvSpPr>
          <p:spPr bwMode="gray">
            <a:xfrm>
              <a:off x="1563489" y="3045701"/>
              <a:ext cx="49040" cy="111172"/>
            </a:xfrm>
            <a:custGeom>
              <a:avLst/>
              <a:gdLst>
                <a:gd name="T0" fmla="*/ 14 w 42"/>
                <a:gd name="T1" fmla="*/ 102 h 102"/>
                <a:gd name="T2" fmla="*/ 14 w 42"/>
                <a:gd name="T3" fmla="*/ 96 h 102"/>
                <a:gd name="T4" fmla="*/ 14 w 42"/>
                <a:gd name="T5" fmla="*/ 82 h 102"/>
                <a:gd name="T6" fmla="*/ 14 w 42"/>
                <a:gd name="T7" fmla="*/ 64 h 102"/>
                <a:gd name="T8" fmla="*/ 14 w 42"/>
                <a:gd name="T9" fmla="*/ 46 h 102"/>
                <a:gd name="T10" fmla="*/ 14 w 42"/>
                <a:gd name="T11" fmla="*/ 36 h 102"/>
                <a:gd name="T12" fmla="*/ 12 w 42"/>
                <a:gd name="T13" fmla="*/ 30 h 102"/>
                <a:gd name="T14" fmla="*/ 8 w 42"/>
                <a:gd name="T15" fmla="*/ 24 h 102"/>
                <a:gd name="T16" fmla="*/ 6 w 42"/>
                <a:gd name="T17" fmla="*/ 20 h 102"/>
                <a:gd name="T18" fmla="*/ 2 w 42"/>
                <a:gd name="T19" fmla="*/ 18 h 102"/>
                <a:gd name="T20" fmla="*/ 0 w 42"/>
                <a:gd name="T21" fmla="*/ 12 h 102"/>
                <a:gd name="T22" fmla="*/ 2 w 42"/>
                <a:gd name="T23" fmla="*/ 8 h 102"/>
                <a:gd name="T24" fmla="*/ 14 w 42"/>
                <a:gd name="T25" fmla="*/ 8 h 102"/>
                <a:gd name="T26" fmla="*/ 16 w 42"/>
                <a:gd name="T27" fmla="*/ 0 h 102"/>
                <a:gd name="T28" fmla="*/ 28 w 42"/>
                <a:gd name="T29" fmla="*/ 10 h 102"/>
                <a:gd name="T30" fmla="*/ 30 w 42"/>
                <a:gd name="T31" fmla="*/ 12 h 102"/>
                <a:gd name="T32" fmla="*/ 34 w 42"/>
                <a:gd name="T33" fmla="*/ 16 h 102"/>
                <a:gd name="T34" fmla="*/ 40 w 42"/>
                <a:gd name="T35" fmla="*/ 22 h 102"/>
                <a:gd name="T36" fmla="*/ 42 w 42"/>
                <a:gd name="T37" fmla="*/ 34 h 102"/>
                <a:gd name="T38" fmla="*/ 38 w 42"/>
                <a:gd name="T39" fmla="*/ 48 h 102"/>
                <a:gd name="T40" fmla="*/ 38 w 42"/>
                <a:gd name="T41" fmla="*/ 52 h 102"/>
                <a:gd name="T42" fmla="*/ 36 w 42"/>
                <a:gd name="T43" fmla="*/ 64 h 102"/>
                <a:gd name="T44" fmla="*/ 36 w 42"/>
                <a:gd name="T45" fmla="*/ 82 h 102"/>
                <a:gd name="T46" fmla="*/ 34 w 42"/>
                <a:gd name="T47" fmla="*/ 98 h 102"/>
                <a:gd name="T48" fmla="*/ 14 w 42"/>
                <a:gd name="T49" fmla="*/ 102 h 1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2"/>
                <a:gd name="T76" fmla="*/ 0 h 102"/>
                <a:gd name="T77" fmla="*/ 42 w 42"/>
                <a:gd name="T78" fmla="*/ 102 h 1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2" h="102">
                  <a:moveTo>
                    <a:pt x="14" y="102"/>
                  </a:moveTo>
                  <a:lnTo>
                    <a:pt x="14" y="96"/>
                  </a:lnTo>
                  <a:lnTo>
                    <a:pt x="14" y="82"/>
                  </a:lnTo>
                  <a:lnTo>
                    <a:pt x="14" y="64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2" y="30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4" y="16"/>
                  </a:lnTo>
                  <a:lnTo>
                    <a:pt x="40" y="22"/>
                  </a:lnTo>
                  <a:lnTo>
                    <a:pt x="42" y="34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6" y="64"/>
                  </a:lnTo>
                  <a:lnTo>
                    <a:pt x="36" y="82"/>
                  </a:lnTo>
                  <a:lnTo>
                    <a:pt x="34" y="98"/>
                  </a:lnTo>
                  <a:lnTo>
                    <a:pt x="14" y="10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8" name="Freeform 273"/>
            <p:cNvSpPr/>
            <p:nvPr/>
          </p:nvSpPr>
          <p:spPr bwMode="gray">
            <a:xfrm>
              <a:off x="1379005" y="2692566"/>
              <a:ext cx="184484" cy="137330"/>
            </a:xfrm>
            <a:custGeom>
              <a:avLst/>
              <a:gdLst>
                <a:gd name="T0" fmla="*/ 0 w 158"/>
                <a:gd name="T1" fmla="*/ 120 h 126"/>
                <a:gd name="T2" fmla="*/ 2 w 158"/>
                <a:gd name="T3" fmla="*/ 118 h 126"/>
                <a:gd name="T4" fmla="*/ 2 w 158"/>
                <a:gd name="T5" fmla="*/ 116 h 126"/>
                <a:gd name="T6" fmla="*/ 14 w 158"/>
                <a:gd name="T7" fmla="*/ 112 h 126"/>
                <a:gd name="T8" fmla="*/ 22 w 158"/>
                <a:gd name="T9" fmla="*/ 106 h 126"/>
                <a:gd name="T10" fmla="*/ 30 w 158"/>
                <a:gd name="T11" fmla="*/ 98 h 126"/>
                <a:gd name="T12" fmla="*/ 38 w 158"/>
                <a:gd name="T13" fmla="*/ 90 h 126"/>
                <a:gd name="T14" fmla="*/ 44 w 158"/>
                <a:gd name="T15" fmla="*/ 82 h 126"/>
                <a:gd name="T16" fmla="*/ 46 w 158"/>
                <a:gd name="T17" fmla="*/ 80 h 126"/>
                <a:gd name="T18" fmla="*/ 46 w 158"/>
                <a:gd name="T19" fmla="*/ 68 h 126"/>
                <a:gd name="T20" fmla="*/ 50 w 158"/>
                <a:gd name="T21" fmla="*/ 60 h 126"/>
                <a:gd name="T22" fmla="*/ 56 w 158"/>
                <a:gd name="T23" fmla="*/ 54 h 126"/>
                <a:gd name="T24" fmla="*/ 60 w 158"/>
                <a:gd name="T25" fmla="*/ 48 h 126"/>
                <a:gd name="T26" fmla="*/ 60 w 158"/>
                <a:gd name="T27" fmla="*/ 44 h 126"/>
                <a:gd name="T28" fmla="*/ 64 w 158"/>
                <a:gd name="T29" fmla="*/ 40 h 126"/>
                <a:gd name="T30" fmla="*/ 66 w 158"/>
                <a:gd name="T31" fmla="*/ 36 h 126"/>
                <a:gd name="T32" fmla="*/ 70 w 158"/>
                <a:gd name="T33" fmla="*/ 34 h 126"/>
                <a:gd name="T34" fmla="*/ 74 w 158"/>
                <a:gd name="T35" fmla="*/ 32 h 126"/>
                <a:gd name="T36" fmla="*/ 76 w 158"/>
                <a:gd name="T37" fmla="*/ 30 h 126"/>
                <a:gd name="T38" fmla="*/ 78 w 158"/>
                <a:gd name="T39" fmla="*/ 30 h 126"/>
                <a:gd name="T40" fmla="*/ 76 w 158"/>
                <a:gd name="T41" fmla="*/ 20 h 126"/>
                <a:gd name="T42" fmla="*/ 76 w 158"/>
                <a:gd name="T43" fmla="*/ 14 h 126"/>
                <a:gd name="T44" fmla="*/ 78 w 158"/>
                <a:gd name="T45" fmla="*/ 8 h 126"/>
                <a:gd name="T46" fmla="*/ 78 w 158"/>
                <a:gd name="T47" fmla="*/ 4 h 126"/>
                <a:gd name="T48" fmla="*/ 80 w 158"/>
                <a:gd name="T49" fmla="*/ 0 h 126"/>
                <a:gd name="T50" fmla="*/ 80 w 158"/>
                <a:gd name="T51" fmla="*/ 0 h 126"/>
                <a:gd name="T52" fmla="*/ 82 w 158"/>
                <a:gd name="T53" fmla="*/ 0 h 126"/>
                <a:gd name="T54" fmla="*/ 84 w 158"/>
                <a:gd name="T55" fmla="*/ 2 h 126"/>
                <a:gd name="T56" fmla="*/ 88 w 158"/>
                <a:gd name="T57" fmla="*/ 4 h 126"/>
                <a:gd name="T58" fmla="*/ 92 w 158"/>
                <a:gd name="T59" fmla="*/ 6 h 126"/>
                <a:gd name="T60" fmla="*/ 98 w 158"/>
                <a:gd name="T61" fmla="*/ 8 h 126"/>
                <a:gd name="T62" fmla="*/ 104 w 158"/>
                <a:gd name="T63" fmla="*/ 10 h 126"/>
                <a:gd name="T64" fmla="*/ 114 w 158"/>
                <a:gd name="T65" fmla="*/ 12 h 126"/>
                <a:gd name="T66" fmla="*/ 126 w 158"/>
                <a:gd name="T67" fmla="*/ 12 h 126"/>
                <a:gd name="T68" fmla="*/ 134 w 158"/>
                <a:gd name="T69" fmla="*/ 12 h 126"/>
                <a:gd name="T70" fmla="*/ 136 w 158"/>
                <a:gd name="T71" fmla="*/ 12 h 126"/>
                <a:gd name="T72" fmla="*/ 138 w 158"/>
                <a:gd name="T73" fmla="*/ 12 h 126"/>
                <a:gd name="T74" fmla="*/ 142 w 158"/>
                <a:gd name="T75" fmla="*/ 14 h 126"/>
                <a:gd name="T76" fmla="*/ 144 w 158"/>
                <a:gd name="T77" fmla="*/ 18 h 126"/>
                <a:gd name="T78" fmla="*/ 146 w 158"/>
                <a:gd name="T79" fmla="*/ 22 h 126"/>
                <a:gd name="T80" fmla="*/ 146 w 158"/>
                <a:gd name="T81" fmla="*/ 28 h 126"/>
                <a:gd name="T82" fmla="*/ 146 w 158"/>
                <a:gd name="T83" fmla="*/ 34 h 126"/>
                <a:gd name="T84" fmla="*/ 146 w 158"/>
                <a:gd name="T85" fmla="*/ 38 h 126"/>
                <a:gd name="T86" fmla="*/ 148 w 158"/>
                <a:gd name="T87" fmla="*/ 42 h 126"/>
                <a:gd name="T88" fmla="*/ 150 w 158"/>
                <a:gd name="T89" fmla="*/ 46 h 126"/>
                <a:gd name="T90" fmla="*/ 158 w 158"/>
                <a:gd name="T91" fmla="*/ 54 h 126"/>
                <a:gd name="T92" fmla="*/ 156 w 158"/>
                <a:gd name="T93" fmla="*/ 54 h 126"/>
                <a:gd name="T94" fmla="*/ 154 w 158"/>
                <a:gd name="T95" fmla="*/ 54 h 126"/>
                <a:gd name="T96" fmla="*/ 150 w 158"/>
                <a:gd name="T97" fmla="*/ 54 h 126"/>
                <a:gd name="T98" fmla="*/ 146 w 158"/>
                <a:gd name="T99" fmla="*/ 54 h 126"/>
                <a:gd name="T100" fmla="*/ 142 w 158"/>
                <a:gd name="T101" fmla="*/ 54 h 126"/>
                <a:gd name="T102" fmla="*/ 140 w 158"/>
                <a:gd name="T103" fmla="*/ 56 h 126"/>
                <a:gd name="T104" fmla="*/ 136 w 158"/>
                <a:gd name="T105" fmla="*/ 58 h 126"/>
                <a:gd name="T106" fmla="*/ 136 w 158"/>
                <a:gd name="T107" fmla="*/ 62 h 126"/>
                <a:gd name="T108" fmla="*/ 134 w 158"/>
                <a:gd name="T109" fmla="*/ 74 h 126"/>
                <a:gd name="T110" fmla="*/ 82 w 158"/>
                <a:gd name="T111" fmla="*/ 92 h 126"/>
                <a:gd name="T112" fmla="*/ 68 w 158"/>
                <a:gd name="T113" fmla="*/ 96 h 126"/>
                <a:gd name="T114" fmla="*/ 60 w 158"/>
                <a:gd name="T115" fmla="*/ 104 h 126"/>
                <a:gd name="T116" fmla="*/ 48 w 158"/>
                <a:gd name="T117" fmla="*/ 110 h 126"/>
                <a:gd name="T118" fmla="*/ 52 w 158"/>
                <a:gd name="T119" fmla="*/ 126 h 126"/>
                <a:gd name="T120" fmla="*/ 0 w 158"/>
                <a:gd name="T121" fmla="*/ 120 h 12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8"/>
                <a:gd name="T184" fmla="*/ 0 h 126"/>
                <a:gd name="T185" fmla="*/ 158 w 158"/>
                <a:gd name="T186" fmla="*/ 126 h 12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8" h="125">
                  <a:moveTo>
                    <a:pt x="0" y="120"/>
                  </a:moveTo>
                  <a:lnTo>
                    <a:pt x="2" y="118"/>
                  </a:lnTo>
                  <a:lnTo>
                    <a:pt x="2" y="116"/>
                  </a:lnTo>
                  <a:lnTo>
                    <a:pt x="14" y="112"/>
                  </a:lnTo>
                  <a:lnTo>
                    <a:pt x="22" y="106"/>
                  </a:lnTo>
                  <a:lnTo>
                    <a:pt x="30" y="98"/>
                  </a:lnTo>
                  <a:lnTo>
                    <a:pt x="38" y="90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6" y="68"/>
                  </a:lnTo>
                  <a:lnTo>
                    <a:pt x="50" y="60"/>
                  </a:lnTo>
                  <a:lnTo>
                    <a:pt x="56" y="54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6" y="20"/>
                  </a:lnTo>
                  <a:lnTo>
                    <a:pt x="76" y="14"/>
                  </a:lnTo>
                  <a:lnTo>
                    <a:pt x="78" y="8"/>
                  </a:lnTo>
                  <a:lnTo>
                    <a:pt x="78" y="4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8"/>
                  </a:lnTo>
                  <a:lnTo>
                    <a:pt x="104" y="10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4" y="12"/>
                  </a:lnTo>
                  <a:lnTo>
                    <a:pt x="136" y="12"/>
                  </a:lnTo>
                  <a:lnTo>
                    <a:pt x="138" y="12"/>
                  </a:lnTo>
                  <a:lnTo>
                    <a:pt x="142" y="14"/>
                  </a:lnTo>
                  <a:lnTo>
                    <a:pt x="144" y="18"/>
                  </a:lnTo>
                  <a:lnTo>
                    <a:pt x="146" y="22"/>
                  </a:lnTo>
                  <a:lnTo>
                    <a:pt x="146" y="28"/>
                  </a:lnTo>
                  <a:lnTo>
                    <a:pt x="146" y="34"/>
                  </a:lnTo>
                  <a:lnTo>
                    <a:pt x="146" y="38"/>
                  </a:lnTo>
                  <a:lnTo>
                    <a:pt x="148" y="42"/>
                  </a:lnTo>
                  <a:lnTo>
                    <a:pt x="150" y="46"/>
                  </a:lnTo>
                  <a:lnTo>
                    <a:pt x="158" y="54"/>
                  </a:lnTo>
                  <a:lnTo>
                    <a:pt x="156" y="54"/>
                  </a:lnTo>
                  <a:lnTo>
                    <a:pt x="154" y="54"/>
                  </a:lnTo>
                  <a:lnTo>
                    <a:pt x="150" y="54"/>
                  </a:lnTo>
                  <a:lnTo>
                    <a:pt x="146" y="54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6" y="58"/>
                  </a:lnTo>
                  <a:lnTo>
                    <a:pt x="136" y="62"/>
                  </a:lnTo>
                  <a:lnTo>
                    <a:pt x="134" y="74"/>
                  </a:lnTo>
                  <a:lnTo>
                    <a:pt x="82" y="92"/>
                  </a:lnTo>
                  <a:lnTo>
                    <a:pt x="68" y="96"/>
                  </a:lnTo>
                  <a:lnTo>
                    <a:pt x="60" y="104"/>
                  </a:lnTo>
                  <a:lnTo>
                    <a:pt x="48" y="110"/>
                  </a:lnTo>
                  <a:lnTo>
                    <a:pt x="52" y="126"/>
                  </a:lnTo>
                  <a:lnTo>
                    <a:pt x="0" y="1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9" name="Freeform 274"/>
            <p:cNvSpPr/>
            <p:nvPr/>
          </p:nvSpPr>
          <p:spPr bwMode="gray">
            <a:xfrm>
              <a:off x="1680251" y="2668588"/>
              <a:ext cx="60716" cy="122071"/>
            </a:xfrm>
            <a:custGeom>
              <a:avLst/>
              <a:gdLst>
                <a:gd name="T0" fmla="*/ 8 w 52"/>
                <a:gd name="T1" fmla="*/ 12 h 112"/>
                <a:gd name="T2" fmla="*/ 6 w 52"/>
                <a:gd name="T3" fmla="*/ 18 h 112"/>
                <a:gd name="T4" fmla="*/ 4 w 52"/>
                <a:gd name="T5" fmla="*/ 28 h 112"/>
                <a:gd name="T6" fmla="*/ 4 w 52"/>
                <a:gd name="T7" fmla="*/ 32 h 112"/>
                <a:gd name="T8" fmla="*/ 2 w 52"/>
                <a:gd name="T9" fmla="*/ 38 h 112"/>
                <a:gd name="T10" fmla="*/ 0 w 52"/>
                <a:gd name="T11" fmla="*/ 40 h 112"/>
                <a:gd name="T12" fmla="*/ 0 w 52"/>
                <a:gd name="T13" fmla="*/ 46 h 112"/>
                <a:gd name="T14" fmla="*/ 2 w 52"/>
                <a:gd name="T15" fmla="*/ 50 h 112"/>
                <a:gd name="T16" fmla="*/ 2 w 52"/>
                <a:gd name="T17" fmla="*/ 54 h 112"/>
                <a:gd name="T18" fmla="*/ 2 w 52"/>
                <a:gd name="T19" fmla="*/ 58 h 112"/>
                <a:gd name="T20" fmla="*/ 6 w 52"/>
                <a:gd name="T21" fmla="*/ 64 h 112"/>
                <a:gd name="T22" fmla="*/ 8 w 52"/>
                <a:gd name="T23" fmla="*/ 64 h 112"/>
                <a:gd name="T24" fmla="*/ 10 w 52"/>
                <a:gd name="T25" fmla="*/ 68 h 112"/>
                <a:gd name="T26" fmla="*/ 14 w 52"/>
                <a:gd name="T27" fmla="*/ 88 h 112"/>
                <a:gd name="T28" fmla="*/ 22 w 52"/>
                <a:gd name="T29" fmla="*/ 112 h 112"/>
                <a:gd name="T30" fmla="*/ 26 w 52"/>
                <a:gd name="T31" fmla="*/ 108 h 112"/>
                <a:gd name="T32" fmla="*/ 34 w 52"/>
                <a:gd name="T33" fmla="*/ 102 h 112"/>
                <a:gd name="T34" fmla="*/ 40 w 52"/>
                <a:gd name="T35" fmla="*/ 96 h 112"/>
                <a:gd name="T36" fmla="*/ 40 w 52"/>
                <a:gd name="T37" fmla="*/ 92 h 112"/>
                <a:gd name="T38" fmla="*/ 38 w 52"/>
                <a:gd name="T39" fmla="*/ 88 h 112"/>
                <a:gd name="T40" fmla="*/ 38 w 52"/>
                <a:gd name="T41" fmla="*/ 84 h 112"/>
                <a:gd name="T42" fmla="*/ 44 w 52"/>
                <a:gd name="T43" fmla="*/ 82 h 112"/>
                <a:gd name="T44" fmla="*/ 48 w 52"/>
                <a:gd name="T45" fmla="*/ 76 h 112"/>
                <a:gd name="T46" fmla="*/ 46 w 52"/>
                <a:gd name="T47" fmla="*/ 68 h 112"/>
                <a:gd name="T48" fmla="*/ 44 w 52"/>
                <a:gd name="T49" fmla="*/ 62 h 112"/>
                <a:gd name="T50" fmla="*/ 42 w 52"/>
                <a:gd name="T51" fmla="*/ 60 h 112"/>
                <a:gd name="T52" fmla="*/ 42 w 52"/>
                <a:gd name="T53" fmla="*/ 54 h 112"/>
                <a:gd name="T54" fmla="*/ 44 w 52"/>
                <a:gd name="T55" fmla="*/ 50 h 112"/>
                <a:gd name="T56" fmla="*/ 48 w 52"/>
                <a:gd name="T57" fmla="*/ 46 h 112"/>
                <a:gd name="T58" fmla="*/ 50 w 52"/>
                <a:gd name="T59" fmla="*/ 44 h 112"/>
                <a:gd name="T60" fmla="*/ 50 w 52"/>
                <a:gd name="T61" fmla="*/ 42 h 112"/>
                <a:gd name="T62" fmla="*/ 48 w 52"/>
                <a:gd name="T63" fmla="*/ 40 h 112"/>
                <a:gd name="T64" fmla="*/ 46 w 52"/>
                <a:gd name="T65" fmla="*/ 36 h 112"/>
                <a:gd name="T66" fmla="*/ 44 w 52"/>
                <a:gd name="T67" fmla="*/ 28 h 112"/>
                <a:gd name="T68" fmla="*/ 46 w 52"/>
                <a:gd name="T69" fmla="*/ 24 h 112"/>
                <a:gd name="T70" fmla="*/ 52 w 52"/>
                <a:gd name="T71" fmla="*/ 20 h 112"/>
                <a:gd name="T72" fmla="*/ 32 w 52"/>
                <a:gd name="T73" fmla="*/ 2 h 112"/>
                <a:gd name="T74" fmla="*/ 30 w 52"/>
                <a:gd name="T75" fmla="*/ 0 h 112"/>
                <a:gd name="T76" fmla="*/ 22 w 52"/>
                <a:gd name="T77" fmla="*/ 2 h 112"/>
                <a:gd name="T78" fmla="*/ 16 w 52"/>
                <a:gd name="T79" fmla="*/ 4 h 112"/>
                <a:gd name="T80" fmla="*/ 12 w 52"/>
                <a:gd name="T81" fmla="*/ 8 h 11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52"/>
                <a:gd name="T124" fmla="*/ 0 h 112"/>
                <a:gd name="T125" fmla="*/ 52 w 52"/>
                <a:gd name="T126" fmla="*/ 112 h 11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52" h="112">
                  <a:moveTo>
                    <a:pt x="10" y="12"/>
                  </a:moveTo>
                  <a:lnTo>
                    <a:pt x="8" y="12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0" y="68"/>
                  </a:lnTo>
                  <a:lnTo>
                    <a:pt x="12" y="76"/>
                  </a:lnTo>
                  <a:lnTo>
                    <a:pt x="14" y="88"/>
                  </a:lnTo>
                  <a:lnTo>
                    <a:pt x="18" y="102"/>
                  </a:lnTo>
                  <a:lnTo>
                    <a:pt x="22" y="112"/>
                  </a:lnTo>
                  <a:lnTo>
                    <a:pt x="24" y="112"/>
                  </a:lnTo>
                  <a:lnTo>
                    <a:pt x="26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6" y="98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8" y="76"/>
                  </a:lnTo>
                  <a:lnTo>
                    <a:pt x="48" y="72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0" y="1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0" name="Freeform 275"/>
            <p:cNvSpPr/>
            <p:nvPr/>
          </p:nvSpPr>
          <p:spPr bwMode="gray">
            <a:xfrm>
              <a:off x="1705938" y="2736163"/>
              <a:ext cx="240530" cy="220165"/>
            </a:xfrm>
            <a:custGeom>
              <a:avLst/>
              <a:gdLst>
                <a:gd name="T0" fmla="*/ 200 w 206"/>
                <a:gd name="T1" fmla="*/ 34 h 202"/>
                <a:gd name="T2" fmla="*/ 192 w 206"/>
                <a:gd name="T3" fmla="*/ 30 h 202"/>
                <a:gd name="T4" fmla="*/ 182 w 206"/>
                <a:gd name="T5" fmla="*/ 24 h 202"/>
                <a:gd name="T6" fmla="*/ 174 w 206"/>
                <a:gd name="T7" fmla="*/ 22 h 202"/>
                <a:gd name="T8" fmla="*/ 170 w 206"/>
                <a:gd name="T9" fmla="*/ 22 h 202"/>
                <a:gd name="T10" fmla="*/ 162 w 206"/>
                <a:gd name="T11" fmla="*/ 22 h 202"/>
                <a:gd name="T12" fmla="*/ 148 w 206"/>
                <a:gd name="T13" fmla="*/ 26 h 202"/>
                <a:gd name="T14" fmla="*/ 138 w 206"/>
                <a:gd name="T15" fmla="*/ 28 h 202"/>
                <a:gd name="T16" fmla="*/ 136 w 206"/>
                <a:gd name="T17" fmla="*/ 34 h 202"/>
                <a:gd name="T18" fmla="*/ 138 w 206"/>
                <a:gd name="T19" fmla="*/ 42 h 202"/>
                <a:gd name="T20" fmla="*/ 140 w 206"/>
                <a:gd name="T21" fmla="*/ 46 h 202"/>
                <a:gd name="T22" fmla="*/ 138 w 206"/>
                <a:gd name="T23" fmla="*/ 54 h 202"/>
                <a:gd name="T24" fmla="*/ 122 w 206"/>
                <a:gd name="T25" fmla="*/ 56 h 202"/>
                <a:gd name="T26" fmla="*/ 106 w 206"/>
                <a:gd name="T27" fmla="*/ 52 h 202"/>
                <a:gd name="T28" fmla="*/ 96 w 206"/>
                <a:gd name="T29" fmla="*/ 44 h 202"/>
                <a:gd name="T30" fmla="*/ 88 w 206"/>
                <a:gd name="T31" fmla="*/ 36 h 202"/>
                <a:gd name="T32" fmla="*/ 84 w 206"/>
                <a:gd name="T33" fmla="*/ 26 h 202"/>
                <a:gd name="T34" fmla="*/ 80 w 206"/>
                <a:gd name="T35" fmla="*/ 18 h 202"/>
                <a:gd name="T36" fmla="*/ 78 w 206"/>
                <a:gd name="T37" fmla="*/ 16 h 202"/>
                <a:gd name="T38" fmla="*/ 56 w 206"/>
                <a:gd name="T39" fmla="*/ 10 h 202"/>
                <a:gd name="T40" fmla="*/ 46 w 206"/>
                <a:gd name="T41" fmla="*/ 6 h 202"/>
                <a:gd name="T42" fmla="*/ 38 w 206"/>
                <a:gd name="T43" fmla="*/ 4 h 202"/>
                <a:gd name="T44" fmla="*/ 24 w 206"/>
                <a:gd name="T45" fmla="*/ 0 h 202"/>
                <a:gd name="T46" fmla="*/ 24 w 206"/>
                <a:gd name="T47" fmla="*/ 4 h 202"/>
                <a:gd name="T48" fmla="*/ 26 w 206"/>
                <a:gd name="T49" fmla="*/ 12 h 202"/>
                <a:gd name="T50" fmla="*/ 24 w 206"/>
                <a:gd name="T51" fmla="*/ 18 h 202"/>
                <a:gd name="T52" fmla="*/ 22 w 206"/>
                <a:gd name="T53" fmla="*/ 20 h 202"/>
                <a:gd name="T54" fmla="*/ 18 w 206"/>
                <a:gd name="T55" fmla="*/ 20 h 202"/>
                <a:gd name="T56" fmla="*/ 16 w 206"/>
                <a:gd name="T57" fmla="*/ 22 h 202"/>
                <a:gd name="T58" fmla="*/ 18 w 206"/>
                <a:gd name="T59" fmla="*/ 30 h 202"/>
                <a:gd name="T60" fmla="*/ 18 w 206"/>
                <a:gd name="T61" fmla="*/ 30 h 202"/>
                <a:gd name="T62" fmla="*/ 16 w 206"/>
                <a:gd name="T63" fmla="*/ 34 h 202"/>
                <a:gd name="T64" fmla="*/ 12 w 206"/>
                <a:gd name="T65" fmla="*/ 40 h 202"/>
                <a:gd name="T66" fmla="*/ 6 w 206"/>
                <a:gd name="T67" fmla="*/ 46 h 202"/>
                <a:gd name="T68" fmla="*/ 2 w 206"/>
                <a:gd name="T69" fmla="*/ 50 h 202"/>
                <a:gd name="T70" fmla="*/ 0 w 206"/>
                <a:gd name="T71" fmla="*/ 50 h 202"/>
                <a:gd name="T72" fmla="*/ 2 w 206"/>
                <a:gd name="T73" fmla="*/ 54 h 202"/>
                <a:gd name="T74" fmla="*/ 4 w 206"/>
                <a:gd name="T75" fmla="*/ 60 h 202"/>
                <a:gd name="T76" fmla="*/ 4 w 206"/>
                <a:gd name="T77" fmla="*/ 72 h 202"/>
                <a:gd name="T78" fmla="*/ 6 w 206"/>
                <a:gd name="T79" fmla="*/ 80 h 202"/>
                <a:gd name="T80" fmla="*/ 8 w 206"/>
                <a:gd name="T81" fmla="*/ 82 h 202"/>
                <a:gd name="T82" fmla="*/ 12 w 206"/>
                <a:gd name="T83" fmla="*/ 88 h 202"/>
                <a:gd name="T84" fmla="*/ 12 w 206"/>
                <a:gd name="T85" fmla="*/ 96 h 202"/>
                <a:gd name="T86" fmla="*/ 12 w 206"/>
                <a:gd name="T87" fmla="*/ 106 h 202"/>
                <a:gd name="T88" fmla="*/ 10 w 206"/>
                <a:gd name="T89" fmla="*/ 108 h 202"/>
                <a:gd name="T90" fmla="*/ 14 w 206"/>
                <a:gd name="T91" fmla="*/ 112 h 202"/>
                <a:gd name="T92" fmla="*/ 14 w 206"/>
                <a:gd name="T93" fmla="*/ 122 h 202"/>
                <a:gd name="T94" fmla="*/ 30 w 206"/>
                <a:gd name="T95" fmla="*/ 142 h 202"/>
                <a:gd name="T96" fmla="*/ 36 w 206"/>
                <a:gd name="T97" fmla="*/ 142 h 202"/>
                <a:gd name="T98" fmla="*/ 40 w 206"/>
                <a:gd name="T99" fmla="*/ 146 h 202"/>
                <a:gd name="T100" fmla="*/ 44 w 206"/>
                <a:gd name="T101" fmla="*/ 152 h 202"/>
                <a:gd name="T102" fmla="*/ 48 w 206"/>
                <a:gd name="T103" fmla="*/ 158 h 202"/>
                <a:gd name="T104" fmla="*/ 184 w 206"/>
                <a:gd name="T105" fmla="*/ 202 h 202"/>
                <a:gd name="T106" fmla="*/ 206 w 206"/>
                <a:gd name="T107" fmla="*/ 184 h 20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6"/>
                <a:gd name="T163" fmla="*/ 0 h 202"/>
                <a:gd name="T164" fmla="*/ 206 w 206"/>
                <a:gd name="T165" fmla="*/ 202 h 20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6" h="201">
                  <a:moveTo>
                    <a:pt x="206" y="34"/>
                  </a:moveTo>
                  <a:lnTo>
                    <a:pt x="200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86" y="26"/>
                  </a:lnTo>
                  <a:lnTo>
                    <a:pt x="182" y="24"/>
                  </a:lnTo>
                  <a:lnTo>
                    <a:pt x="176" y="24"/>
                  </a:lnTo>
                  <a:lnTo>
                    <a:pt x="174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6" y="22"/>
                  </a:lnTo>
                  <a:lnTo>
                    <a:pt x="162" y="22"/>
                  </a:lnTo>
                  <a:lnTo>
                    <a:pt x="154" y="24"/>
                  </a:lnTo>
                  <a:lnTo>
                    <a:pt x="148" y="26"/>
                  </a:lnTo>
                  <a:lnTo>
                    <a:pt x="142" y="26"/>
                  </a:lnTo>
                  <a:lnTo>
                    <a:pt x="138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8" y="38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38" y="54"/>
                  </a:lnTo>
                  <a:lnTo>
                    <a:pt x="132" y="56"/>
                  </a:lnTo>
                  <a:lnTo>
                    <a:pt x="122" y="56"/>
                  </a:lnTo>
                  <a:lnTo>
                    <a:pt x="114" y="54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90" y="40"/>
                  </a:lnTo>
                  <a:lnTo>
                    <a:pt x="88" y="36"/>
                  </a:lnTo>
                  <a:lnTo>
                    <a:pt x="86" y="30"/>
                  </a:lnTo>
                  <a:lnTo>
                    <a:pt x="84" y="26"/>
                  </a:lnTo>
                  <a:lnTo>
                    <a:pt x="82" y="22"/>
                  </a:lnTo>
                  <a:lnTo>
                    <a:pt x="80" y="18"/>
                  </a:lnTo>
                  <a:lnTo>
                    <a:pt x="78" y="16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76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0" y="84"/>
                  </a:lnTo>
                  <a:lnTo>
                    <a:pt x="12" y="88"/>
                  </a:lnTo>
                  <a:lnTo>
                    <a:pt x="12" y="9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12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2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2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2" y="148"/>
                  </a:lnTo>
                  <a:lnTo>
                    <a:pt x="44" y="152"/>
                  </a:lnTo>
                  <a:lnTo>
                    <a:pt x="46" y="154"/>
                  </a:lnTo>
                  <a:lnTo>
                    <a:pt x="48" y="158"/>
                  </a:lnTo>
                  <a:lnTo>
                    <a:pt x="76" y="156"/>
                  </a:lnTo>
                  <a:lnTo>
                    <a:pt x="184" y="202"/>
                  </a:lnTo>
                  <a:lnTo>
                    <a:pt x="184" y="184"/>
                  </a:lnTo>
                  <a:lnTo>
                    <a:pt x="206" y="184"/>
                  </a:lnTo>
                  <a:lnTo>
                    <a:pt x="206" y="3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1" name="Freeform 276"/>
            <p:cNvSpPr/>
            <p:nvPr/>
          </p:nvSpPr>
          <p:spPr bwMode="gray">
            <a:xfrm>
              <a:off x="1603188" y="3043522"/>
              <a:ext cx="170472" cy="130791"/>
            </a:xfrm>
            <a:custGeom>
              <a:avLst/>
              <a:gdLst>
                <a:gd name="T0" fmla="*/ 142 w 146"/>
                <a:gd name="T1" fmla="*/ 0 h 120"/>
                <a:gd name="T2" fmla="*/ 132 w 146"/>
                <a:gd name="T3" fmla="*/ 2 h 120"/>
                <a:gd name="T4" fmla="*/ 124 w 146"/>
                <a:gd name="T5" fmla="*/ 6 h 120"/>
                <a:gd name="T6" fmla="*/ 120 w 146"/>
                <a:gd name="T7" fmla="*/ 8 h 120"/>
                <a:gd name="T8" fmla="*/ 96 w 146"/>
                <a:gd name="T9" fmla="*/ 4 h 120"/>
                <a:gd name="T10" fmla="*/ 84 w 146"/>
                <a:gd name="T11" fmla="*/ 8 h 120"/>
                <a:gd name="T12" fmla="*/ 76 w 146"/>
                <a:gd name="T13" fmla="*/ 6 h 120"/>
                <a:gd name="T14" fmla="*/ 68 w 146"/>
                <a:gd name="T15" fmla="*/ 12 h 120"/>
                <a:gd name="T16" fmla="*/ 62 w 146"/>
                <a:gd name="T17" fmla="*/ 16 h 120"/>
                <a:gd name="T18" fmla="*/ 58 w 146"/>
                <a:gd name="T19" fmla="*/ 14 h 120"/>
                <a:gd name="T20" fmla="*/ 50 w 146"/>
                <a:gd name="T21" fmla="*/ 10 h 120"/>
                <a:gd name="T22" fmla="*/ 42 w 146"/>
                <a:gd name="T23" fmla="*/ 8 h 120"/>
                <a:gd name="T24" fmla="*/ 40 w 146"/>
                <a:gd name="T25" fmla="*/ 6 h 120"/>
                <a:gd name="T26" fmla="*/ 38 w 146"/>
                <a:gd name="T27" fmla="*/ 6 h 120"/>
                <a:gd name="T28" fmla="*/ 30 w 146"/>
                <a:gd name="T29" fmla="*/ 6 h 120"/>
                <a:gd name="T30" fmla="*/ 16 w 146"/>
                <a:gd name="T31" fmla="*/ 8 h 120"/>
                <a:gd name="T32" fmla="*/ 6 w 146"/>
                <a:gd name="T33" fmla="*/ 14 h 120"/>
                <a:gd name="T34" fmla="*/ 2 w 146"/>
                <a:gd name="T35" fmla="*/ 20 h 120"/>
                <a:gd name="T36" fmla="*/ 4 w 146"/>
                <a:gd name="T37" fmla="*/ 22 h 120"/>
                <a:gd name="T38" fmla="*/ 6 w 146"/>
                <a:gd name="T39" fmla="*/ 28 h 120"/>
                <a:gd name="T40" fmla="*/ 6 w 146"/>
                <a:gd name="T41" fmla="*/ 40 h 120"/>
                <a:gd name="T42" fmla="*/ 6 w 146"/>
                <a:gd name="T43" fmla="*/ 48 h 120"/>
                <a:gd name="T44" fmla="*/ 2 w 146"/>
                <a:gd name="T45" fmla="*/ 54 h 120"/>
                <a:gd name="T46" fmla="*/ 0 w 146"/>
                <a:gd name="T47" fmla="*/ 64 h 120"/>
                <a:gd name="T48" fmla="*/ 0 w 146"/>
                <a:gd name="T49" fmla="*/ 100 h 120"/>
                <a:gd name="T50" fmla="*/ 16 w 146"/>
                <a:gd name="T51" fmla="*/ 100 h 120"/>
                <a:gd name="T52" fmla="*/ 34 w 146"/>
                <a:gd name="T53" fmla="*/ 112 h 120"/>
                <a:gd name="T54" fmla="*/ 52 w 146"/>
                <a:gd name="T55" fmla="*/ 118 h 120"/>
                <a:gd name="T56" fmla="*/ 76 w 146"/>
                <a:gd name="T57" fmla="*/ 120 h 120"/>
                <a:gd name="T58" fmla="*/ 94 w 146"/>
                <a:gd name="T59" fmla="*/ 102 h 120"/>
                <a:gd name="T60" fmla="*/ 96 w 146"/>
                <a:gd name="T61" fmla="*/ 86 h 120"/>
                <a:gd name="T62" fmla="*/ 100 w 146"/>
                <a:gd name="T63" fmla="*/ 80 h 120"/>
                <a:gd name="T64" fmla="*/ 108 w 146"/>
                <a:gd name="T65" fmla="*/ 72 h 120"/>
                <a:gd name="T66" fmla="*/ 118 w 146"/>
                <a:gd name="T67" fmla="*/ 68 h 120"/>
                <a:gd name="T68" fmla="*/ 122 w 146"/>
                <a:gd name="T69" fmla="*/ 72 h 120"/>
                <a:gd name="T70" fmla="*/ 126 w 146"/>
                <a:gd name="T71" fmla="*/ 72 h 120"/>
                <a:gd name="T72" fmla="*/ 132 w 146"/>
                <a:gd name="T73" fmla="*/ 68 h 120"/>
                <a:gd name="T74" fmla="*/ 138 w 146"/>
                <a:gd name="T75" fmla="*/ 56 h 120"/>
                <a:gd name="T76" fmla="*/ 142 w 146"/>
                <a:gd name="T77" fmla="*/ 46 h 120"/>
                <a:gd name="T78" fmla="*/ 144 w 146"/>
                <a:gd name="T79" fmla="*/ 36 h 120"/>
                <a:gd name="T80" fmla="*/ 146 w 146"/>
                <a:gd name="T81" fmla="*/ 24 h 120"/>
                <a:gd name="T82" fmla="*/ 144 w 146"/>
                <a:gd name="T83" fmla="*/ 14 h 120"/>
                <a:gd name="T84" fmla="*/ 146 w 146"/>
                <a:gd name="T85" fmla="*/ 4 h 120"/>
                <a:gd name="T86" fmla="*/ 146 w 146"/>
                <a:gd name="T87" fmla="*/ 0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6"/>
                <a:gd name="T133" fmla="*/ 0 h 120"/>
                <a:gd name="T134" fmla="*/ 146 w 146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6" h="120">
                  <a:moveTo>
                    <a:pt x="146" y="0"/>
                  </a:moveTo>
                  <a:lnTo>
                    <a:pt x="142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4" y="6"/>
                  </a:lnTo>
                  <a:lnTo>
                    <a:pt x="120" y="6"/>
                  </a:lnTo>
                  <a:lnTo>
                    <a:pt x="120" y="8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8" y="6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6" y="6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2" y="6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0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4" y="98"/>
                  </a:lnTo>
                  <a:lnTo>
                    <a:pt x="16" y="100"/>
                  </a:lnTo>
                  <a:lnTo>
                    <a:pt x="24" y="106"/>
                  </a:lnTo>
                  <a:lnTo>
                    <a:pt x="34" y="112"/>
                  </a:lnTo>
                  <a:lnTo>
                    <a:pt x="48" y="118"/>
                  </a:lnTo>
                  <a:lnTo>
                    <a:pt x="52" y="118"/>
                  </a:lnTo>
                  <a:lnTo>
                    <a:pt x="62" y="120"/>
                  </a:lnTo>
                  <a:lnTo>
                    <a:pt x="76" y="120"/>
                  </a:lnTo>
                  <a:lnTo>
                    <a:pt x="86" y="120"/>
                  </a:lnTo>
                  <a:lnTo>
                    <a:pt x="94" y="102"/>
                  </a:lnTo>
                  <a:lnTo>
                    <a:pt x="94" y="88"/>
                  </a:lnTo>
                  <a:lnTo>
                    <a:pt x="96" y="86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4" y="76"/>
                  </a:lnTo>
                  <a:lnTo>
                    <a:pt x="108" y="72"/>
                  </a:lnTo>
                  <a:lnTo>
                    <a:pt x="112" y="70"/>
                  </a:lnTo>
                  <a:lnTo>
                    <a:pt x="118" y="68"/>
                  </a:lnTo>
                  <a:lnTo>
                    <a:pt x="122" y="72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32" y="68"/>
                  </a:lnTo>
                  <a:lnTo>
                    <a:pt x="136" y="64"/>
                  </a:lnTo>
                  <a:lnTo>
                    <a:pt x="138" y="56"/>
                  </a:lnTo>
                  <a:lnTo>
                    <a:pt x="142" y="46"/>
                  </a:lnTo>
                  <a:lnTo>
                    <a:pt x="144" y="42"/>
                  </a:lnTo>
                  <a:lnTo>
                    <a:pt x="144" y="36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44" y="18"/>
                  </a:lnTo>
                  <a:lnTo>
                    <a:pt x="144" y="14"/>
                  </a:lnTo>
                  <a:lnTo>
                    <a:pt x="144" y="8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2" name="Freeform 277"/>
            <p:cNvSpPr/>
            <p:nvPr/>
          </p:nvSpPr>
          <p:spPr bwMode="gray">
            <a:xfrm>
              <a:off x="1743302" y="2890932"/>
              <a:ext cx="60716" cy="143870"/>
            </a:xfrm>
            <a:custGeom>
              <a:avLst/>
              <a:gdLst>
                <a:gd name="T0" fmla="*/ 28 w 52"/>
                <a:gd name="T1" fmla="*/ 132 h 132"/>
                <a:gd name="T2" fmla="*/ 30 w 52"/>
                <a:gd name="T3" fmla="*/ 118 h 132"/>
                <a:gd name="T4" fmla="*/ 30 w 52"/>
                <a:gd name="T5" fmla="*/ 118 h 132"/>
                <a:gd name="T6" fmla="*/ 30 w 52"/>
                <a:gd name="T7" fmla="*/ 116 h 132"/>
                <a:gd name="T8" fmla="*/ 32 w 52"/>
                <a:gd name="T9" fmla="*/ 112 h 132"/>
                <a:gd name="T10" fmla="*/ 32 w 52"/>
                <a:gd name="T11" fmla="*/ 108 h 132"/>
                <a:gd name="T12" fmla="*/ 36 w 52"/>
                <a:gd name="T13" fmla="*/ 104 h 132"/>
                <a:gd name="T14" fmla="*/ 40 w 52"/>
                <a:gd name="T15" fmla="*/ 100 h 132"/>
                <a:gd name="T16" fmla="*/ 44 w 52"/>
                <a:gd name="T17" fmla="*/ 96 h 132"/>
                <a:gd name="T18" fmla="*/ 44 w 52"/>
                <a:gd name="T19" fmla="*/ 92 h 132"/>
                <a:gd name="T20" fmla="*/ 44 w 52"/>
                <a:gd name="T21" fmla="*/ 80 h 132"/>
                <a:gd name="T22" fmla="*/ 44 w 52"/>
                <a:gd name="T23" fmla="*/ 66 h 132"/>
                <a:gd name="T24" fmla="*/ 46 w 52"/>
                <a:gd name="T25" fmla="*/ 52 h 132"/>
                <a:gd name="T26" fmla="*/ 52 w 52"/>
                <a:gd name="T27" fmla="*/ 44 h 132"/>
                <a:gd name="T28" fmla="*/ 50 w 52"/>
                <a:gd name="T29" fmla="*/ 44 h 132"/>
                <a:gd name="T30" fmla="*/ 50 w 52"/>
                <a:gd name="T31" fmla="*/ 40 h 132"/>
                <a:gd name="T32" fmla="*/ 48 w 52"/>
                <a:gd name="T33" fmla="*/ 36 h 132"/>
                <a:gd name="T34" fmla="*/ 46 w 52"/>
                <a:gd name="T35" fmla="*/ 30 h 132"/>
                <a:gd name="T36" fmla="*/ 44 w 52"/>
                <a:gd name="T37" fmla="*/ 24 h 132"/>
                <a:gd name="T38" fmla="*/ 44 w 52"/>
                <a:gd name="T39" fmla="*/ 20 h 132"/>
                <a:gd name="T40" fmla="*/ 44 w 52"/>
                <a:gd name="T41" fmla="*/ 14 h 132"/>
                <a:gd name="T42" fmla="*/ 16 w 52"/>
                <a:gd name="T43" fmla="*/ 16 h 132"/>
                <a:gd name="T44" fmla="*/ 16 w 52"/>
                <a:gd name="T45" fmla="*/ 14 h 132"/>
                <a:gd name="T46" fmla="*/ 14 w 52"/>
                <a:gd name="T47" fmla="*/ 12 h 132"/>
                <a:gd name="T48" fmla="*/ 12 w 52"/>
                <a:gd name="T49" fmla="*/ 8 h 132"/>
                <a:gd name="T50" fmla="*/ 8 w 52"/>
                <a:gd name="T51" fmla="*/ 4 h 132"/>
                <a:gd name="T52" fmla="*/ 4 w 52"/>
                <a:gd name="T53" fmla="*/ 2 h 132"/>
                <a:gd name="T54" fmla="*/ 0 w 52"/>
                <a:gd name="T55" fmla="*/ 0 h 132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132"/>
                <a:gd name="T86" fmla="*/ 52 w 52"/>
                <a:gd name="T87" fmla="*/ 132 h 132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132">
                  <a:moveTo>
                    <a:pt x="28" y="132"/>
                  </a:moveTo>
                  <a:lnTo>
                    <a:pt x="30" y="118"/>
                  </a:lnTo>
                  <a:lnTo>
                    <a:pt x="30" y="116"/>
                  </a:lnTo>
                  <a:lnTo>
                    <a:pt x="32" y="112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40" y="100"/>
                  </a:lnTo>
                  <a:lnTo>
                    <a:pt x="44" y="96"/>
                  </a:lnTo>
                  <a:lnTo>
                    <a:pt x="44" y="92"/>
                  </a:lnTo>
                  <a:lnTo>
                    <a:pt x="44" y="80"/>
                  </a:lnTo>
                  <a:lnTo>
                    <a:pt x="44" y="66"/>
                  </a:lnTo>
                  <a:lnTo>
                    <a:pt x="46" y="52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4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3" name="Freeform 278"/>
            <p:cNvSpPr/>
            <p:nvPr/>
          </p:nvSpPr>
          <p:spPr bwMode="gray">
            <a:xfrm>
              <a:off x="1549477" y="2890932"/>
              <a:ext cx="254541" cy="176568"/>
            </a:xfrm>
            <a:custGeom>
              <a:avLst/>
              <a:gdLst>
                <a:gd name="T0" fmla="*/ 94 w 218"/>
                <a:gd name="T1" fmla="*/ 36 h 162"/>
                <a:gd name="T2" fmla="*/ 78 w 218"/>
                <a:gd name="T3" fmla="*/ 40 h 162"/>
                <a:gd name="T4" fmla="*/ 62 w 218"/>
                <a:gd name="T5" fmla="*/ 42 h 162"/>
                <a:gd name="T6" fmla="*/ 60 w 218"/>
                <a:gd name="T7" fmla="*/ 62 h 162"/>
                <a:gd name="T8" fmla="*/ 50 w 218"/>
                <a:gd name="T9" fmla="*/ 100 h 162"/>
                <a:gd name="T10" fmla="*/ 38 w 218"/>
                <a:gd name="T11" fmla="*/ 116 h 162"/>
                <a:gd name="T12" fmla="*/ 32 w 218"/>
                <a:gd name="T13" fmla="*/ 120 h 162"/>
                <a:gd name="T14" fmla="*/ 24 w 218"/>
                <a:gd name="T15" fmla="*/ 122 h 162"/>
                <a:gd name="T16" fmla="*/ 18 w 218"/>
                <a:gd name="T17" fmla="*/ 122 h 162"/>
                <a:gd name="T18" fmla="*/ 10 w 218"/>
                <a:gd name="T19" fmla="*/ 122 h 162"/>
                <a:gd name="T20" fmla="*/ 4 w 218"/>
                <a:gd name="T21" fmla="*/ 122 h 162"/>
                <a:gd name="T22" fmla="*/ 2 w 218"/>
                <a:gd name="T23" fmla="*/ 128 h 162"/>
                <a:gd name="T24" fmla="*/ 4 w 218"/>
                <a:gd name="T25" fmla="*/ 132 h 162"/>
                <a:gd name="T26" fmla="*/ 8 w 218"/>
                <a:gd name="T27" fmla="*/ 138 h 162"/>
                <a:gd name="T28" fmla="*/ 8 w 218"/>
                <a:gd name="T29" fmla="*/ 140 h 162"/>
                <a:gd name="T30" fmla="*/ 14 w 218"/>
                <a:gd name="T31" fmla="*/ 144 h 162"/>
                <a:gd name="T32" fmla="*/ 16 w 218"/>
                <a:gd name="T33" fmla="*/ 144 h 162"/>
                <a:gd name="T34" fmla="*/ 16 w 218"/>
                <a:gd name="T35" fmla="*/ 150 h 162"/>
                <a:gd name="T36" fmla="*/ 28 w 218"/>
                <a:gd name="T37" fmla="*/ 142 h 162"/>
                <a:gd name="T38" fmla="*/ 30 w 218"/>
                <a:gd name="T39" fmla="*/ 146 h 162"/>
                <a:gd name="T40" fmla="*/ 36 w 218"/>
                <a:gd name="T41" fmla="*/ 150 h 162"/>
                <a:gd name="T42" fmla="*/ 42 w 218"/>
                <a:gd name="T43" fmla="*/ 154 h 162"/>
                <a:gd name="T44" fmla="*/ 44 w 218"/>
                <a:gd name="T45" fmla="*/ 156 h 162"/>
                <a:gd name="T46" fmla="*/ 50 w 218"/>
                <a:gd name="T47" fmla="*/ 162 h 162"/>
                <a:gd name="T48" fmla="*/ 50 w 218"/>
                <a:gd name="T49" fmla="*/ 158 h 162"/>
                <a:gd name="T50" fmla="*/ 56 w 218"/>
                <a:gd name="T51" fmla="*/ 152 h 162"/>
                <a:gd name="T52" fmla="*/ 68 w 218"/>
                <a:gd name="T53" fmla="*/ 146 h 162"/>
                <a:gd name="T54" fmla="*/ 82 w 218"/>
                <a:gd name="T55" fmla="*/ 146 h 162"/>
                <a:gd name="T56" fmla="*/ 88 w 218"/>
                <a:gd name="T57" fmla="*/ 146 h 162"/>
                <a:gd name="T58" fmla="*/ 88 w 218"/>
                <a:gd name="T59" fmla="*/ 148 h 162"/>
                <a:gd name="T60" fmla="*/ 96 w 218"/>
                <a:gd name="T61" fmla="*/ 150 h 162"/>
                <a:gd name="T62" fmla="*/ 106 w 218"/>
                <a:gd name="T63" fmla="*/ 154 h 162"/>
                <a:gd name="T64" fmla="*/ 110 w 218"/>
                <a:gd name="T65" fmla="*/ 156 h 162"/>
                <a:gd name="T66" fmla="*/ 114 w 218"/>
                <a:gd name="T67" fmla="*/ 152 h 162"/>
                <a:gd name="T68" fmla="*/ 122 w 218"/>
                <a:gd name="T69" fmla="*/ 148 h 162"/>
                <a:gd name="T70" fmla="*/ 130 w 218"/>
                <a:gd name="T71" fmla="*/ 148 h 162"/>
                <a:gd name="T72" fmla="*/ 144 w 218"/>
                <a:gd name="T73" fmla="*/ 144 h 162"/>
                <a:gd name="T74" fmla="*/ 166 w 218"/>
                <a:gd name="T75" fmla="*/ 148 h 162"/>
                <a:gd name="T76" fmla="*/ 170 w 218"/>
                <a:gd name="T77" fmla="*/ 146 h 162"/>
                <a:gd name="T78" fmla="*/ 178 w 218"/>
                <a:gd name="T79" fmla="*/ 142 h 162"/>
                <a:gd name="T80" fmla="*/ 188 w 218"/>
                <a:gd name="T81" fmla="*/ 140 h 162"/>
                <a:gd name="T82" fmla="*/ 196 w 218"/>
                <a:gd name="T83" fmla="*/ 118 h 162"/>
                <a:gd name="T84" fmla="*/ 196 w 218"/>
                <a:gd name="T85" fmla="*/ 116 h 162"/>
                <a:gd name="T86" fmla="*/ 198 w 218"/>
                <a:gd name="T87" fmla="*/ 108 h 162"/>
                <a:gd name="T88" fmla="*/ 206 w 218"/>
                <a:gd name="T89" fmla="*/ 100 h 162"/>
                <a:gd name="T90" fmla="*/ 210 w 218"/>
                <a:gd name="T91" fmla="*/ 92 h 162"/>
                <a:gd name="T92" fmla="*/ 210 w 218"/>
                <a:gd name="T93" fmla="*/ 66 h 162"/>
                <a:gd name="T94" fmla="*/ 218 w 218"/>
                <a:gd name="T95" fmla="*/ 44 h 162"/>
                <a:gd name="T96" fmla="*/ 216 w 218"/>
                <a:gd name="T97" fmla="*/ 40 h 162"/>
                <a:gd name="T98" fmla="*/ 212 w 218"/>
                <a:gd name="T99" fmla="*/ 30 h 162"/>
                <a:gd name="T100" fmla="*/ 210 w 218"/>
                <a:gd name="T101" fmla="*/ 20 h 162"/>
                <a:gd name="T102" fmla="*/ 182 w 218"/>
                <a:gd name="T103" fmla="*/ 16 h 162"/>
                <a:gd name="T104" fmla="*/ 180 w 218"/>
                <a:gd name="T105" fmla="*/ 12 h 162"/>
                <a:gd name="T106" fmla="*/ 174 w 218"/>
                <a:gd name="T107" fmla="*/ 4 h 162"/>
                <a:gd name="T108" fmla="*/ 166 w 218"/>
                <a:gd name="T109" fmla="*/ 0 h 16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18"/>
                <a:gd name="T166" fmla="*/ 0 h 162"/>
                <a:gd name="T167" fmla="*/ 218 w 218"/>
                <a:gd name="T168" fmla="*/ 162 h 16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18" h="162">
                  <a:moveTo>
                    <a:pt x="162" y="0"/>
                  </a:moveTo>
                  <a:lnTo>
                    <a:pt x="94" y="36"/>
                  </a:lnTo>
                  <a:lnTo>
                    <a:pt x="90" y="38"/>
                  </a:lnTo>
                  <a:lnTo>
                    <a:pt x="78" y="40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0" y="62"/>
                  </a:lnTo>
                  <a:lnTo>
                    <a:pt x="56" y="80"/>
                  </a:lnTo>
                  <a:lnTo>
                    <a:pt x="50" y="100"/>
                  </a:lnTo>
                  <a:lnTo>
                    <a:pt x="38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0" y="122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6" y="136"/>
                  </a:lnTo>
                  <a:lnTo>
                    <a:pt x="8" y="138"/>
                  </a:lnTo>
                  <a:lnTo>
                    <a:pt x="8" y="140"/>
                  </a:lnTo>
                  <a:lnTo>
                    <a:pt x="10" y="142"/>
                  </a:lnTo>
                  <a:lnTo>
                    <a:pt x="14" y="144"/>
                  </a:lnTo>
                  <a:lnTo>
                    <a:pt x="16" y="144"/>
                  </a:lnTo>
                  <a:lnTo>
                    <a:pt x="16" y="146"/>
                  </a:lnTo>
                  <a:lnTo>
                    <a:pt x="16" y="150"/>
                  </a:lnTo>
                  <a:lnTo>
                    <a:pt x="26" y="15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46"/>
                  </a:lnTo>
                  <a:lnTo>
                    <a:pt x="34" y="148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2" y="154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62" y="148"/>
                  </a:lnTo>
                  <a:lnTo>
                    <a:pt x="68" y="146"/>
                  </a:lnTo>
                  <a:lnTo>
                    <a:pt x="76" y="146"/>
                  </a:lnTo>
                  <a:lnTo>
                    <a:pt x="82" y="146"/>
                  </a:lnTo>
                  <a:lnTo>
                    <a:pt x="86" y="146"/>
                  </a:lnTo>
                  <a:lnTo>
                    <a:pt x="88" y="146"/>
                  </a:lnTo>
                  <a:lnTo>
                    <a:pt x="88" y="148"/>
                  </a:lnTo>
                  <a:lnTo>
                    <a:pt x="92" y="148"/>
                  </a:lnTo>
                  <a:lnTo>
                    <a:pt x="96" y="150"/>
                  </a:lnTo>
                  <a:lnTo>
                    <a:pt x="102" y="152"/>
                  </a:lnTo>
                  <a:lnTo>
                    <a:pt x="106" y="154"/>
                  </a:lnTo>
                  <a:lnTo>
                    <a:pt x="108" y="156"/>
                  </a:lnTo>
                  <a:lnTo>
                    <a:pt x="110" y="156"/>
                  </a:lnTo>
                  <a:lnTo>
                    <a:pt x="110" y="154"/>
                  </a:lnTo>
                  <a:lnTo>
                    <a:pt x="114" y="152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6" y="146"/>
                  </a:lnTo>
                  <a:lnTo>
                    <a:pt x="130" y="148"/>
                  </a:lnTo>
                  <a:lnTo>
                    <a:pt x="134" y="146"/>
                  </a:lnTo>
                  <a:lnTo>
                    <a:pt x="144" y="144"/>
                  </a:lnTo>
                  <a:lnTo>
                    <a:pt x="154" y="144"/>
                  </a:lnTo>
                  <a:lnTo>
                    <a:pt x="166" y="148"/>
                  </a:lnTo>
                  <a:lnTo>
                    <a:pt x="168" y="148"/>
                  </a:lnTo>
                  <a:lnTo>
                    <a:pt x="170" y="146"/>
                  </a:lnTo>
                  <a:lnTo>
                    <a:pt x="174" y="144"/>
                  </a:lnTo>
                  <a:lnTo>
                    <a:pt x="178" y="142"/>
                  </a:lnTo>
                  <a:lnTo>
                    <a:pt x="182" y="140"/>
                  </a:lnTo>
                  <a:lnTo>
                    <a:pt x="188" y="140"/>
                  </a:lnTo>
                  <a:lnTo>
                    <a:pt x="192" y="140"/>
                  </a:lnTo>
                  <a:lnTo>
                    <a:pt x="196" y="118"/>
                  </a:lnTo>
                  <a:lnTo>
                    <a:pt x="196" y="116"/>
                  </a:lnTo>
                  <a:lnTo>
                    <a:pt x="198" y="112"/>
                  </a:lnTo>
                  <a:lnTo>
                    <a:pt x="198" y="108"/>
                  </a:lnTo>
                  <a:lnTo>
                    <a:pt x="202" y="104"/>
                  </a:lnTo>
                  <a:lnTo>
                    <a:pt x="206" y="100"/>
                  </a:lnTo>
                  <a:lnTo>
                    <a:pt x="210" y="96"/>
                  </a:lnTo>
                  <a:lnTo>
                    <a:pt x="210" y="92"/>
                  </a:lnTo>
                  <a:lnTo>
                    <a:pt x="210" y="80"/>
                  </a:lnTo>
                  <a:lnTo>
                    <a:pt x="210" y="66"/>
                  </a:lnTo>
                  <a:lnTo>
                    <a:pt x="212" y="5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0"/>
                  </a:lnTo>
                  <a:lnTo>
                    <a:pt x="214" y="36"/>
                  </a:lnTo>
                  <a:lnTo>
                    <a:pt x="212" y="30"/>
                  </a:lnTo>
                  <a:lnTo>
                    <a:pt x="210" y="24"/>
                  </a:lnTo>
                  <a:lnTo>
                    <a:pt x="210" y="20"/>
                  </a:lnTo>
                  <a:lnTo>
                    <a:pt x="210" y="14"/>
                  </a:lnTo>
                  <a:lnTo>
                    <a:pt x="182" y="16"/>
                  </a:lnTo>
                  <a:lnTo>
                    <a:pt x="182" y="14"/>
                  </a:lnTo>
                  <a:lnTo>
                    <a:pt x="180" y="12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70" y="2"/>
                  </a:lnTo>
                  <a:lnTo>
                    <a:pt x="166" y="0"/>
                  </a:lnTo>
                  <a:lnTo>
                    <a:pt x="16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4" name="Freeform 279"/>
            <p:cNvSpPr/>
            <p:nvPr/>
          </p:nvSpPr>
          <p:spPr bwMode="gray">
            <a:xfrm>
              <a:off x="1703603" y="3043522"/>
              <a:ext cx="102751" cy="161309"/>
            </a:xfrm>
            <a:custGeom>
              <a:avLst/>
              <a:gdLst>
                <a:gd name="T0" fmla="*/ 60 w 88"/>
                <a:gd name="T1" fmla="*/ 2 h 148"/>
                <a:gd name="T2" fmla="*/ 58 w 88"/>
                <a:gd name="T3" fmla="*/ 8 h 148"/>
                <a:gd name="T4" fmla="*/ 58 w 88"/>
                <a:gd name="T5" fmla="*/ 20 h 148"/>
                <a:gd name="T6" fmla="*/ 60 w 88"/>
                <a:gd name="T7" fmla="*/ 30 h 148"/>
                <a:gd name="T8" fmla="*/ 58 w 88"/>
                <a:gd name="T9" fmla="*/ 42 h 148"/>
                <a:gd name="T10" fmla="*/ 56 w 88"/>
                <a:gd name="T11" fmla="*/ 48 h 148"/>
                <a:gd name="T12" fmla="*/ 50 w 88"/>
                <a:gd name="T13" fmla="*/ 64 h 148"/>
                <a:gd name="T14" fmla="*/ 42 w 88"/>
                <a:gd name="T15" fmla="*/ 70 h 148"/>
                <a:gd name="T16" fmla="*/ 38 w 88"/>
                <a:gd name="T17" fmla="*/ 72 h 148"/>
                <a:gd name="T18" fmla="*/ 36 w 88"/>
                <a:gd name="T19" fmla="*/ 72 h 148"/>
                <a:gd name="T20" fmla="*/ 26 w 88"/>
                <a:gd name="T21" fmla="*/ 70 h 148"/>
                <a:gd name="T22" fmla="*/ 18 w 88"/>
                <a:gd name="T23" fmla="*/ 76 h 148"/>
                <a:gd name="T24" fmla="*/ 12 w 88"/>
                <a:gd name="T25" fmla="*/ 84 h 148"/>
                <a:gd name="T26" fmla="*/ 8 w 88"/>
                <a:gd name="T27" fmla="*/ 88 h 148"/>
                <a:gd name="T28" fmla="*/ 0 w 88"/>
                <a:gd name="T29" fmla="*/ 120 h 148"/>
                <a:gd name="T30" fmla="*/ 0 w 88"/>
                <a:gd name="T31" fmla="*/ 124 h 148"/>
                <a:gd name="T32" fmla="*/ 2 w 88"/>
                <a:gd name="T33" fmla="*/ 130 h 148"/>
                <a:gd name="T34" fmla="*/ 10 w 88"/>
                <a:gd name="T35" fmla="*/ 134 h 148"/>
                <a:gd name="T36" fmla="*/ 14 w 88"/>
                <a:gd name="T37" fmla="*/ 136 h 148"/>
                <a:gd name="T38" fmla="*/ 18 w 88"/>
                <a:gd name="T39" fmla="*/ 140 h 148"/>
                <a:gd name="T40" fmla="*/ 18 w 88"/>
                <a:gd name="T41" fmla="*/ 148 h 148"/>
                <a:gd name="T42" fmla="*/ 36 w 88"/>
                <a:gd name="T43" fmla="*/ 148 h 148"/>
                <a:gd name="T44" fmla="*/ 70 w 88"/>
                <a:gd name="T45" fmla="*/ 146 h 148"/>
                <a:gd name="T46" fmla="*/ 86 w 88"/>
                <a:gd name="T47" fmla="*/ 144 h 148"/>
                <a:gd name="T48" fmla="*/ 88 w 88"/>
                <a:gd name="T49" fmla="*/ 138 h 148"/>
                <a:gd name="T50" fmla="*/ 88 w 88"/>
                <a:gd name="T51" fmla="*/ 134 h 148"/>
                <a:gd name="T52" fmla="*/ 82 w 88"/>
                <a:gd name="T53" fmla="*/ 130 h 148"/>
                <a:gd name="T54" fmla="*/ 74 w 88"/>
                <a:gd name="T55" fmla="*/ 122 h 148"/>
                <a:gd name="T56" fmla="*/ 68 w 88"/>
                <a:gd name="T57" fmla="*/ 110 h 148"/>
                <a:gd name="T58" fmla="*/ 62 w 88"/>
                <a:gd name="T59" fmla="*/ 100 h 148"/>
                <a:gd name="T60" fmla="*/ 66 w 88"/>
                <a:gd name="T61" fmla="*/ 98 h 148"/>
                <a:gd name="T62" fmla="*/ 70 w 88"/>
                <a:gd name="T63" fmla="*/ 94 h 148"/>
                <a:gd name="T64" fmla="*/ 72 w 88"/>
                <a:gd name="T65" fmla="*/ 86 h 148"/>
                <a:gd name="T66" fmla="*/ 70 w 88"/>
                <a:gd name="T67" fmla="*/ 78 h 148"/>
                <a:gd name="T68" fmla="*/ 68 w 88"/>
                <a:gd name="T69" fmla="*/ 76 h 148"/>
                <a:gd name="T70" fmla="*/ 64 w 88"/>
                <a:gd name="T71" fmla="*/ 72 h 148"/>
                <a:gd name="T72" fmla="*/ 62 w 88"/>
                <a:gd name="T73" fmla="*/ 64 h 148"/>
                <a:gd name="T74" fmla="*/ 64 w 88"/>
                <a:gd name="T75" fmla="*/ 58 h 148"/>
                <a:gd name="T76" fmla="*/ 68 w 88"/>
                <a:gd name="T77" fmla="*/ 58 h 148"/>
                <a:gd name="T78" fmla="*/ 74 w 88"/>
                <a:gd name="T79" fmla="*/ 56 h 148"/>
                <a:gd name="T80" fmla="*/ 78 w 88"/>
                <a:gd name="T81" fmla="*/ 50 h 148"/>
                <a:gd name="T82" fmla="*/ 78 w 88"/>
                <a:gd name="T83" fmla="*/ 46 h 148"/>
                <a:gd name="T84" fmla="*/ 74 w 88"/>
                <a:gd name="T85" fmla="*/ 40 h 148"/>
                <a:gd name="T86" fmla="*/ 72 w 88"/>
                <a:gd name="T87" fmla="*/ 30 h 148"/>
                <a:gd name="T88" fmla="*/ 72 w 88"/>
                <a:gd name="T89" fmla="*/ 20 h 148"/>
                <a:gd name="T90" fmla="*/ 72 w 88"/>
                <a:gd name="T91" fmla="*/ 16 h 148"/>
                <a:gd name="T92" fmla="*/ 72 w 88"/>
                <a:gd name="T93" fmla="*/ 8 h 148"/>
                <a:gd name="T94" fmla="*/ 66 w 88"/>
                <a:gd name="T95" fmla="*/ 2 h 14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"/>
                <a:gd name="T145" fmla="*/ 0 h 148"/>
                <a:gd name="T146" fmla="*/ 88 w 88"/>
                <a:gd name="T147" fmla="*/ 148 h 14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" h="148">
                  <a:moveTo>
                    <a:pt x="60" y="0"/>
                  </a:moveTo>
                  <a:lnTo>
                    <a:pt x="60" y="2"/>
                  </a:lnTo>
                  <a:lnTo>
                    <a:pt x="60" y="4"/>
                  </a:lnTo>
                  <a:lnTo>
                    <a:pt x="58" y="8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56"/>
                  </a:lnTo>
                  <a:lnTo>
                    <a:pt x="50" y="64"/>
                  </a:lnTo>
                  <a:lnTo>
                    <a:pt x="46" y="68"/>
                  </a:lnTo>
                  <a:lnTo>
                    <a:pt x="42" y="70"/>
                  </a:lnTo>
                  <a:lnTo>
                    <a:pt x="40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2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8" y="76"/>
                  </a:lnTo>
                  <a:lnTo>
                    <a:pt x="14" y="80"/>
                  </a:lnTo>
                  <a:lnTo>
                    <a:pt x="12" y="84"/>
                  </a:lnTo>
                  <a:lnTo>
                    <a:pt x="10" y="86"/>
                  </a:lnTo>
                  <a:lnTo>
                    <a:pt x="8" y="88"/>
                  </a:lnTo>
                  <a:lnTo>
                    <a:pt x="8" y="10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2" y="130"/>
                  </a:lnTo>
                  <a:lnTo>
                    <a:pt x="6" y="132"/>
                  </a:lnTo>
                  <a:lnTo>
                    <a:pt x="10" y="134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4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36" y="148"/>
                  </a:lnTo>
                  <a:lnTo>
                    <a:pt x="52" y="146"/>
                  </a:lnTo>
                  <a:lnTo>
                    <a:pt x="70" y="146"/>
                  </a:lnTo>
                  <a:lnTo>
                    <a:pt x="88" y="146"/>
                  </a:lnTo>
                  <a:lnTo>
                    <a:pt x="86" y="144"/>
                  </a:lnTo>
                  <a:lnTo>
                    <a:pt x="86" y="142"/>
                  </a:lnTo>
                  <a:lnTo>
                    <a:pt x="88" y="138"/>
                  </a:lnTo>
                  <a:lnTo>
                    <a:pt x="88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78" y="126"/>
                  </a:lnTo>
                  <a:lnTo>
                    <a:pt x="74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66" y="102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72" y="34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5" name="Freeform 280"/>
            <p:cNvSpPr/>
            <p:nvPr/>
          </p:nvSpPr>
          <p:spPr bwMode="gray">
            <a:xfrm>
              <a:off x="1773660" y="2906191"/>
              <a:ext cx="147120" cy="231064"/>
            </a:xfrm>
            <a:custGeom>
              <a:avLst/>
              <a:gdLst>
                <a:gd name="T0" fmla="*/ 126 w 126"/>
                <a:gd name="T1" fmla="*/ 46 h 212"/>
                <a:gd name="T2" fmla="*/ 124 w 126"/>
                <a:gd name="T3" fmla="*/ 90 h 212"/>
                <a:gd name="T4" fmla="*/ 120 w 126"/>
                <a:gd name="T5" fmla="*/ 88 h 212"/>
                <a:gd name="T6" fmla="*/ 112 w 126"/>
                <a:gd name="T7" fmla="*/ 90 h 212"/>
                <a:gd name="T8" fmla="*/ 108 w 126"/>
                <a:gd name="T9" fmla="*/ 92 h 212"/>
                <a:gd name="T10" fmla="*/ 106 w 126"/>
                <a:gd name="T11" fmla="*/ 98 h 212"/>
                <a:gd name="T12" fmla="*/ 106 w 126"/>
                <a:gd name="T13" fmla="*/ 104 h 212"/>
                <a:gd name="T14" fmla="*/ 102 w 126"/>
                <a:gd name="T15" fmla="*/ 110 h 212"/>
                <a:gd name="T16" fmla="*/ 98 w 126"/>
                <a:gd name="T17" fmla="*/ 114 h 212"/>
                <a:gd name="T18" fmla="*/ 98 w 126"/>
                <a:gd name="T19" fmla="*/ 120 h 212"/>
                <a:gd name="T20" fmla="*/ 98 w 126"/>
                <a:gd name="T21" fmla="*/ 124 h 212"/>
                <a:gd name="T22" fmla="*/ 98 w 126"/>
                <a:gd name="T23" fmla="*/ 124 h 212"/>
                <a:gd name="T24" fmla="*/ 98 w 126"/>
                <a:gd name="T25" fmla="*/ 122 h 212"/>
                <a:gd name="T26" fmla="*/ 100 w 126"/>
                <a:gd name="T27" fmla="*/ 126 h 212"/>
                <a:gd name="T28" fmla="*/ 104 w 126"/>
                <a:gd name="T29" fmla="*/ 132 h 212"/>
                <a:gd name="T30" fmla="*/ 102 w 126"/>
                <a:gd name="T31" fmla="*/ 138 h 212"/>
                <a:gd name="T32" fmla="*/ 102 w 126"/>
                <a:gd name="T33" fmla="*/ 150 h 212"/>
                <a:gd name="T34" fmla="*/ 104 w 126"/>
                <a:gd name="T35" fmla="*/ 158 h 212"/>
                <a:gd name="T36" fmla="*/ 106 w 126"/>
                <a:gd name="T37" fmla="*/ 168 h 212"/>
                <a:gd name="T38" fmla="*/ 108 w 126"/>
                <a:gd name="T39" fmla="*/ 174 h 212"/>
                <a:gd name="T40" fmla="*/ 108 w 126"/>
                <a:gd name="T41" fmla="*/ 176 h 212"/>
                <a:gd name="T42" fmla="*/ 100 w 126"/>
                <a:gd name="T43" fmla="*/ 178 h 212"/>
                <a:gd name="T44" fmla="*/ 92 w 126"/>
                <a:gd name="T45" fmla="*/ 182 h 212"/>
                <a:gd name="T46" fmla="*/ 86 w 126"/>
                <a:gd name="T47" fmla="*/ 190 h 212"/>
                <a:gd name="T48" fmla="*/ 86 w 126"/>
                <a:gd name="T49" fmla="*/ 192 h 212"/>
                <a:gd name="T50" fmla="*/ 84 w 126"/>
                <a:gd name="T51" fmla="*/ 198 h 212"/>
                <a:gd name="T52" fmla="*/ 78 w 126"/>
                <a:gd name="T53" fmla="*/ 202 h 212"/>
                <a:gd name="T54" fmla="*/ 68 w 126"/>
                <a:gd name="T55" fmla="*/ 204 h 212"/>
                <a:gd name="T56" fmla="*/ 66 w 126"/>
                <a:gd name="T57" fmla="*/ 202 h 212"/>
                <a:gd name="T58" fmla="*/ 60 w 126"/>
                <a:gd name="T59" fmla="*/ 200 h 212"/>
                <a:gd name="T60" fmla="*/ 58 w 126"/>
                <a:gd name="T61" fmla="*/ 204 h 212"/>
                <a:gd name="T62" fmla="*/ 46 w 126"/>
                <a:gd name="T63" fmla="*/ 208 h 212"/>
                <a:gd name="T64" fmla="*/ 12 w 126"/>
                <a:gd name="T65" fmla="*/ 212 h 212"/>
                <a:gd name="T66" fmla="*/ 12 w 126"/>
                <a:gd name="T67" fmla="*/ 210 h 212"/>
                <a:gd name="T68" fmla="*/ 10 w 126"/>
                <a:gd name="T69" fmla="*/ 204 h 212"/>
                <a:gd name="T70" fmla="*/ 6 w 126"/>
                <a:gd name="T71" fmla="*/ 200 h 212"/>
                <a:gd name="T72" fmla="*/ 2 w 126"/>
                <a:gd name="T73" fmla="*/ 194 h 212"/>
                <a:gd name="T74" fmla="*/ 2 w 126"/>
                <a:gd name="T75" fmla="*/ 184 h 212"/>
                <a:gd name="T76" fmla="*/ 6 w 126"/>
                <a:gd name="T77" fmla="*/ 186 h 212"/>
                <a:gd name="T78" fmla="*/ 12 w 126"/>
                <a:gd name="T79" fmla="*/ 184 h 212"/>
                <a:gd name="T80" fmla="*/ 18 w 126"/>
                <a:gd name="T81" fmla="*/ 180 h 212"/>
                <a:gd name="T82" fmla="*/ 18 w 126"/>
                <a:gd name="T83" fmla="*/ 174 h 212"/>
                <a:gd name="T84" fmla="*/ 16 w 126"/>
                <a:gd name="T85" fmla="*/ 168 h 212"/>
                <a:gd name="T86" fmla="*/ 12 w 126"/>
                <a:gd name="T87" fmla="*/ 156 h 212"/>
                <a:gd name="T88" fmla="*/ 12 w 126"/>
                <a:gd name="T89" fmla="*/ 150 h 212"/>
                <a:gd name="T90" fmla="*/ 14 w 126"/>
                <a:gd name="T91" fmla="*/ 144 h 212"/>
                <a:gd name="T92" fmla="*/ 12 w 126"/>
                <a:gd name="T93" fmla="*/ 136 h 212"/>
                <a:gd name="T94" fmla="*/ 10 w 126"/>
                <a:gd name="T95" fmla="*/ 132 h 212"/>
                <a:gd name="T96" fmla="*/ 8 w 126"/>
                <a:gd name="T97" fmla="*/ 130 h 212"/>
                <a:gd name="T98" fmla="*/ 4 w 126"/>
                <a:gd name="T99" fmla="*/ 126 h 212"/>
                <a:gd name="T100" fmla="*/ 0 w 126"/>
                <a:gd name="T101" fmla="*/ 126 h 212"/>
                <a:gd name="T102" fmla="*/ 2 w 126"/>
                <a:gd name="T103" fmla="*/ 120 h 212"/>
                <a:gd name="T104" fmla="*/ 6 w 126"/>
                <a:gd name="T105" fmla="*/ 104 h 212"/>
                <a:gd name="T106" fmla="*/ 4 w 126"/>
                <a:gd name="T107" fmla="*/ 102 h 212"/>
                <a:gd name="T108" fmla="*/ 6 w 126"/>
                <a:gd name="T109" fmla="*/ 96 h 212"/>
                <a:gd name="T110" fmla="*/ 12 w 126"/>
                <a:gd name="T111" fmla="*/ 88 h 212"/>
                <a:gd name="T112" fmla="*/ 18 w 126"/>
                <a:gd name="T113" fmla="*/ 78 h 212"/>
                <a:gd name="T114" fmla="*/ 18 w 126"/>
                <a:gd name="T115" fmla="*/ 50 h 212"/>
                <a:gd name="T116" fmla="*/ 26 w 126"/>
                <a:gd name="T117" fmla="*/ 30 h 212"/>
                <a:gd name="T118" fmla="*/ 24 w 126"/>
                <a:gd name="T119" fmla="*/ 26 h 212"/>
                <a:gd name="T120" fmla="*/ 20 w 126"/>
                <a:gd name="T121" fmla="*/ 16 h 212"/>
                <a:gd name="T122" fmla="*/ 18 w 126"/>
                <a:gd name="T123" fmla="*/ 6 h 21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6"/>
                <a:gd name="T187" fmla="*/ 0 h 212"/>
                <a:gd name="T188" fmla="*/ 126 w 126"/>
                <a:gd name="T189" fmla="*/ 212 h 21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5" h="211">
                  <a:moveTo>
                    <a:pt x="18" y="0"/>
                  </a:moveTo>
                  <a:lnTo>
                    <a:pt x="126" y="46"/>
                  </a:lnTo>
                  <a:lnTo>
                    <a:pt x="124" y="90"/>
                  </a:lnTo>
                  <a:lnTo>
                    <a:pt x="122" y="90"/>
                  </a:lnTo>
                  <a:lnTo>
                    <a:pt x="120" y="88"/>
                  </a:lnTo>
                  <a:lnTo>
                    <a:pt x="116" y="88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6"/>
                  </a:lnTo>
                  <a:lnTo>
                    <a:pt x="106" y="98"/>
                  </a:lnTo>
                  <a:lnTo>
                    <a:pt x="106" y="100"/>
                  </a:lnTo>
                  <a:lnTo>
                    <a:pt x="106" y="104"/>
                  </a:lnTo>
                  <a:lnTo>
                    <a:pt x="104" y="108"/>
                  </a:lnTo>
                  <a:lnTo>
                    <a:pt x="102" y="110"/>
                  </a:lnTo>
                  <a:lnTo>
                    <a:pt x="100" y="110"/>
                  </a:lnTo>
                  <a:lnTo>
                    <a:pt x="98" y="114"/>
                  </a:lnTo>
                  <a:lnTo>
                    <a:pt x="96" y="116"/>
                  </a:lnTo>
                  <a:lnTo>
                    <a:pt x="98" y="120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100" y="126"/>
                  </a:lnTo>
                  <a:lnTo>
                    <a:pt x="102" y="128"/>
                  </a:lnTo>
                  <a:lnTo>
                    <a:pt x="104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102" y="154"/>
                  </a:lnTo>
                  <a:lnTo>
                    <a:pt x="104" y="158"/>
                  </a:lnTo>
                  <a:lnTo>
                    <a:pt x="104" y="162"/>
                  </a:lnTo>
                  <a:lnTo>
                    <a:pt x="106" y="168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96" y="180"/>
                  </a:lnTo>
                  <a:lnTo>
                    <a:pt x="92" y="182"/>
                  </a:lnTo>
                  <a:lnTo>
                    <a:pt x="88" y="186"/>
                  </a:lnTo>
                  <a:lnTo>
                    <a:pt x="86" y="190"/>
                  </a:lnTo>
                  <a:lnTo>
                    <a:pt x="86" y="192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4" y="204"/>
                  </a:lnTo>
                  <a:lnTo>
                    <a:pt x="68" y="204"/>
                  </a:lnTo>
                  <a:lnTo>
                    <a:pt x="68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8" y="204"/>
                  </a:lnTo>
                  <a:lnTo>
                    <a:pt x="56" y="204"/>
                  </a:lnTo>
                  <a:lnTo>
                    <a:pt x="46" y="208"/>
                  </a:lnTo>
                  <a:lnTo>
                    <a:pt x="32" y="210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6" y="202"/>
                  </a:lnTo>
                  <a:lnTo>
                    <a:pt x="6" y="200"/>
                  </a:lnTo>
                  <a:lnTo>
                    <a:pt x="4" y="198"/>
                  </a:lnTo>
                  <a:lnTo>
                    <a:pt x="2" y="194"/>
                  </a:lnTo>
                  <a:lnTo>
                    <a:pt x="2" y="190"/>
                  </a:lnTo>
                  <a:lnTo>
                    <a:pt x="2" y="184"/>
                  </a:lnTo>
                  <a:lnTo>
                    <a:pt x="4" y="184"/>
                  </a:lnTo>
                  <a:lnTo>
                    <a:pt x="6" y="186"/>
                  </a:lnTo>
                  <a:lnTo>
                    <a:pt x="8" y="184"/>
                  </a:lnTo>
                  <a:lnTo>
                    <a:pt x="12" y="184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76"/>
                  </a:lnTo>
                  <a:lnTo>
                    <a:pt x="18" y="174"/>
                  </a:lnTo>
                  <a:lnTo>
                    <a:pt x="18" y="172"/>
                  </a:lnTo>
                  <a:lnTo>
                    <a:pt x="16" y="168"/>
                  </a:lnTo>
                  <a:lnTo>
                    <a:pt x="14" y="162"/>
                  </a:lnTo>
                  <a:lnTo>
                    <a:pt x="12" y="156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4" y="144"/>
                  </a:lnTo>
                  <a:lnTo>
                    <a:pt x="12" y="140"/>
                  </a:lnTo>
                  <a:lnTo>
                    <a:pt x="12" y="136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8" y="130"/>
                  </a:lnTo>
                  <a:lnTo>
                    <a:pt x="6" y="128"/>
                  </a:lnTo>
                  <a:lnTo>
                    <a:pt x="4" y="126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0"/>
                  </a:lnTo>
                  <a:lnTo>
                    <a:pt x="4" y="114"/>
                  </a:lnTo>
                  <a:lnTo>
                    <a:pt x="6" y="104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6" y="96"/>
                  </a:lnTo>
                  <a:lnTo>
                    <a:pt x="8" y="92"/>
                  </a:lnTo>
                  <a:lnTo>
                    <a:pt x="12" y="88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50"/>
                  </a:lnTo>
                  <a:lnTo>
                    <a:pt x="20" y="38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16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6" name="Freeform 281"/>
            <p:cNvSpPr/>
            <p:nvPr/>
          </p:nvSpPr>
          <p:spPr bwMode="gray">
            <a:xfrm>
              <a:off x="1888087" y="2912731"/>
              <a:ext cx="254541" cy="272481"/>
            </a:xfrm>
            <a:custGeom>
              <a:avLst/>
              <a:gdLst>
                <a:gd name="T0" fmla="*/ 186 w 218"/>
                <a:gd name="T1" fmla="*/ 4 h 250"/>
                <a:gd name="T2" fmla="*/ 174 w 218"/>
                <a:gd name="T3" fmla="*/ 16 h 250"/>
                <a:gd name="T4" fmla="*/ 28 w 218"/>
                <a:gd name="T5" fmla="*/ 22 h 250"/>
                <a:gd name="T6" fmla="*/ 24 w 218"/>
                <a:gd name="T7" fmla="*/ 82 h 250"/>
                <a:gd name="T8" fmla="*/ 14 w 218"/>
                <a:gd name="T9" fmla="*/ 84 h 250"/>
                <a:gd name="T10" fmla="*/ 10 w 218"/>
                <a:gd name="T11" fmla="*/ 90 h 250"/>
                <a:gd name="T12" fmla="*/ 6 w 218"/>
                <a:gd name="T13" fmla="*/ 100 h 250"/>
                <a:gd name="T14" fmla="*/ 2 w 218"/>
                <a:gd name="T15" fmla="*/ 106 h 250"/>
                <a:gd name="T16" fmla="*/ 0 w 218"/>
                <a:gd name="T17" fmla="*/ 110 h 250"/>
                <a:gd name="T18" fmla="*/ 4 w 218"/>
                <a:gd name="T19" fmla="*/ 122 h 250"/>
                <a:gd name="T20" fmla="*/ 6 w 218"/>
                <a:gd name="T21" fmla="*/ 128 h 250"/>
                <a:gd name="T22" fmla="*/ 6 w 218"/>
                <a:gd name="T23" fmla="*/ 136 h 250"/>
                <a:gd name="T24" fmla="*/ 6 w 218"/>
                <a:gd name="T25" fmla="*/ 152 h 250"/>
                <a:gd name="T26" fmla="*/ 14 w 218"/>
                <a:gd name="T27" fmla="*/ 174 h 250"/>
                <a:gd name="T28" fmla="*/ 24 w 218"/>
                <a:gd name="T29" fmla="*/ 186 h 250"/>
                <a:gd name="T30" fmla="*/ 32 w 218"/>
                <a:gd name="T31" fmla="*/ 196 h 250"/>
                <a:gd name="T32" fmla="*/ 50 w 218"/>
                <a:gd name="T33" fmla="*/ 222 h 250"/>
                <a:gd name="T34" fmla="*/ 56 w 218"/>
                <a:gd name="T35" fmla="*/ 230 h 250"/>
                <a:gd name="T36" fmla="*/ 66 w 218"/>
                <a:gd name="T37" fmla="*/ 238 h 250"/>
                <a:gd name="T38" fmla="*/ 78 w 218"/>
                <a:gd name="T39" fmla="*/ 240 h 250"/>
                <a:gd name="T40" fmla="*/ 88 w 218"/>
                <a:gd name="T41" fmla="*/ 250 h 250"/>
                <a:gd name="T42" fmla="*/ 114 w 218"/>
                <a:gd name="T43" fmla="*/ 250 h 250"/>
                <a:gd name="T44" fmla="*/ 138 w 218"/>
                <a:gd name="T45" fmla="*/ 250 h 250"/>
                <a:gd name="T46" fmla="*/ 180 w 218"/>
                <a:gd name="T47" fmla="*/ 244 h 250"/>
                <a:gd name="T48" fmla="*/ 180 w 218"/>
                <a:gd name="T49" fmla="*/ 222 h 250"/>
                <a:gd name="T50" fmla="*/ 172 w 218"/>
                <a:gd name="T51" fmla="*/ 210 h 250"/>
                <a:gd name="T52" fmla="*/ 160 w 218"/>
                <a:gd name="T53" fmla="*/ 196 h 250"/>
                <a:gd name="T54" fmla="*/ 154 w 218"/>
                <a:gd name="T55" fmla="*/ 192 h 250"/>
                <a:gd name="T56" fmla="*/ 152 w 218"/>
                <a:gd name="T57" fmla="*/ 184 h 250"/>
                <a:gd name="T58" fmla="*/ 156 w 218"/>
                <a:gd name="T59" fmla="*/ 176 h 250"/>
                <a:gd name="T60" fmla="*/ 156 w 218"/>
                <a:gd name="T61" fmla="*/ 158 h 250"/>
                <a:gd name="T62" fmla="*/ 160 w 218"/>
                <a:gd name="T63" fmla="*/ 150 h 250"/>
                <a:gd name="T64" fmla="*/ 176 w 218"/>
                <a:gd name="T65" fmla="*/ 130 h 250"/>
                <a:gd name="T66" fmla="*/ 188 w 218"/>
                <a:gd name="T67" fmla="*/ 108 h 250"/>
                <a:gd name="T68" fmla="*/ 192 w 218"/>
                <a:gd name="T69" fmla="*/ 94 h 250"/>
                <a:gd name="T70" fmla="*/ 200 w 218"/>
                <a:gd name="T71" fmla="*/ 82 h 250"/>
                <a:gd name="T72" fmla="*/ 208 w 218"/>
                <a:gd name="T73" fmla="*/ 78 h 250"/>
                <a:gd name="T74" fmla="*/ 216 w 218"/>
                <a:gd name="T75" fmla="*/ 70 h 250"/>
                <a:gd name="T76" fmla="*/ 218 w 218"/>
                <a:gd name="T77" fmla="*/ 66 h 250"/>
                <a:gd name="T78" fmla="*/ 212 w 218"/>
                <a:gd name="T79" fmla="*/ 54 h 250"/>
                <a:gd name="T80" fmla="*/ 204 w 218"/>
                <a:gd name="T81" fmla="*/ 40 h 250"/>
                <a:gd name="T82" fmla="*/ 200 w 218"/>
                <a:gd name="T83" fmla="*/ 32 h 250"/>
                <a:gd name="T84" fmla="*/ 200 w 218"/>
                <a:gd name="T85" fmla="*/ 22 h 250"/>
                <a:gd name="T86" fmla="*/ 192 w 218"/>
                <a:gd name="T87" fmla="*/ 8 h 25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8"/>
                <a:gd name="T133" fmla="*/ 0 h 250"/>
                <a:gd name="T134" fmla="*/ 218 w 218"/>
                <a:gd name="T135" fmla="*/ 250 h 25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8" h="250">
                  <a:moveTo>
                    <a:pt x="188" y="0"/>
                  </a:moveTo>
                  <a:lnTo>
                    <a:pt x="188" y="2"/>
                  </a:lnTo>
                  <a:lnTo>
                    <a:pt x="186" y="4"/>
                  </a:lnTo>
                  <a:lnTo>
                    <a:pt x="184" y="8"/>
                  </a:lnTo>
                  <a:lnTo>
                    <a:pt x="180" y="12"/>
                  </a:lnTo>
                  <a:lnTo>
                    <a:pt x="174" y="16"/>
                  </a:lnTo>
                  <a:lnTo>
                    <a:pt x="168" y="20"/>
                  </a:lnTo>
                  <a:lnTo>
                    <a:pt x="160" y="22"/>
                  </a:lnTo>
                  <a:lnTo>
                    <a:pt x="28" y="22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4" y="82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4" y="84"/>
                  </a:lnTo>
                  <a:lnTo>
                    <a:pt x="10" y="86"/>
                  </a:lnTo>
                  <a:lnTo>
                    <a:pt x="10" y="90"/>
                  </a:lnTo>
                  <a:lnTo>
                    <a:pt x="8" y="94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2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2" y="118"/>
                  </a:lnTo>
                  <a:lnTo>
                    <a:pt x="4" y="122"/>
                  </a:lnTo>
                  <a:lnTo>
                    <a:pt x="6" y="124"/>
                  </a:lnTo>
                  <a:lnTo>
                    <a:pt x="6" y="128"/>
                  </a:lnTo>
                  <a:lnTo>
                    <a:pt x="6" y="132"/>
                  </a:lnTo>
                  <a:lnTo>
                    <a:pt x="6" y="136"/>
                  </a:lnTo>
                  <a:lnTo>
                    <a:pt x="4" y="140"/>
                  </a:lnTo>
                  <a:lnTo>
                    <a:pt x="4" y="146"/>
                  </a:lnTo>
                  <a:lnTo>
                    <a:pt x="6" y="152"/>
                  </a:lnTo>
                  <a:lnTo>
                    <a:pt x="12" y="170"/>
                  </a:lnTo>
                  <a:lnTo>
                    <a:pt x="14" y="174"/>
                  </a:lnTo>
                  <a:lnTo>
                    <a:pt x="16" y="178"/>
                  </a:lnTo>
                  <a:lnTo>
                    <a:pt x="20" y="182"/>
                  </a:lnTo>
                  <a:lnTo>
                    <a:pt x="24" y="186"/>
                  </a:lnTo>
                  <a:lnTo>
                    <a:pt x="26" y="190"/>
                  </a:lnTo>
                  <a:lnTo>
                    <a:pt x="30" y="194"/>
                  </a:lnTo>
                  <a:lnTo>
                    <a:pt x="32" y="196"/>
                  </a:lnTo>
                  <a:lnTo>
                    <a:pt x="38" y="204"/>
                  </a:lnTo>
                  <a:lnTo>
                    <a:pt x="44" y="214"/>
                  </a:lnTo>
                  <a:lnTo>
                    <a:pt x="50" y="222"/>
                  </a:lnTo>
                  <a:lnTo>
                    <a:pt x="54" y="228"/>
                  </a:lnTo>
                  <a:lnTo>
                    <a:pt x="54" y="230"/>
                  </a:lnTo>
                  <a:lnTo>
                    <a:pt x="56" y="230"/>
                  </a:lnTo>
                  <a:lnTo>
                    <a:pt x="60" y="234"/>
                  </a:lnTo>
                  <a:lnTo>
                    <a:pt x="62" y="236"/>
                  </a:lnTo>
                  <a:lnTo>
                    <a:pt x="66" y="238"/>
                  </a:lnTo>
                  <a:lnTo>
                    <a:pt x="72" y="240"/>
                  </a:lnTo>
                  <a:lnTo>
                    <a:pt x="76" y="240"/>
                  </a:lnTo>
                  <a:lnTo>
                    <a:pt x="78" y="240"/>
                  </a:lnTo>
                  <a:lnTo>
                    <a:pt x="80" y="242"/>
                  </a:lnTo>
                  <a:lnTo>
                    <a:pt x="84" y="244"/>
                  </a:lnTo>
                  <a:lnTo>
                    <a:pt x="88" y="250"/>
                  </a:lnTo>
                  <a:lnTo>
                    <a:pt x="92" y="250"/>
                  </a:lnTo>
                  <a:lnTo>
                    <a:pt x="102" y="250"/>
                  </a:lnTo>
                  <a:lnTo>
                    <a:pt x="114" y="250"/>
                  </a:lnTo>
                  <a:lnTo>
                    <a:pt x="122" y="250"/>
                  </a:lnTo>
                  <a:lnTo>
                    <a:pt x="126" y="250"/>
                  </a:lnTo>
                  <a:lnTo>
                    <a:pt x="138" y="250"/>
                  </a:lnTo>
                  <a:lnTo>
                    <a:pt x="152" y="248"/>
                  </a:lnTo>
                  <a:lnTo>
                    <a:pt x="168" y="246"/>
                  </a:lnTo>
                  <a:lnTo>
                    <a:pt x="180" y="244"/>
                  </a:lnTo>
                  <a:lnTo>
                    <a:pt x="184" y="240"/>
                  </a:lnTo>
                  <a:lnTo>
                    <a:pt x="182" y="222"/>
                  </a:lnTo>
                  <a:lnTo>
                    <a:pt x="180" y="222"/>
                  </a:lnTo>
                  <a:lnTo>
                    <a:pt x="178" y="218"/>
                  </a:lnTo>
                  <a:lnTo>
                    <a:pt x="176" y="214"/>
                  </a:lnTo>
                  <a:lnTo>
                    <a:pt x="172" y="210"/>
                  </a:lnTo>
                  <a:lnTo>
                    <a:pt x="168" y="204"/>
                  </a:lnTo>
                  <a:lnTo>
                    <a:pt x="164" y="200"/>
                  </a:lnTo>
                  <a:lnTo>
                    <a:pt x="160" y="196"/>
                  </a:lnTo>
                  <a:lnTo>
                    <a:pt x="158" y="194"/>
                  </a:lnTo>
                  <a:lnTo>
                    <a:pt x="156" y="194"/>
                  </a:lnTo>
                  <a:lnTo>
                    <a:pt x="154" y="192"/>
                  </a:lnTo>
                  <a:lnTo>
                    <a:pt x="152" y="190"/>
                  </a:lnTo>
                  <a:lnTo>
                    <a:pt x="152" y="188"/>
                  </a:lnTo>
                  <a:lnTo>
                    <a:pt x="152" y="184"/>
                  </a:lnTo>
                  <a:lnTo>
                    <a:pt x="156" y="182"/>
                  </a:lnTo>
                  <a:lnTo>
                    <a:pt x="156" y="180"/>
                  </a:lnTo>
                  <a:lnTo>
                    <a:pt x="156" y="176"/>
                  </a:lnTo>
                  <a:lnTo>
                    <a:pt x="156" y="172"/>
                  </a:lnTo>
                  <a:lnTo>
                    <a:pt x="156" y="166"/>
                  </a:lnTo>
                  <a:lnTo>
                    <a:pt x="156" y="158"/>
                  </a:lnTo>
                  <a:lnTo>
                    <a:pt x="158" y="154"/>
                  </a:lnTo>
                  <a:lnTo>
                    <a:pt x="160" y="150"/>
                  </a:lnTo>
                  <a:lnTo>
                    <a:pt x="164" y="144"/>
                  </a:lnTo>
                  <a:lnTo>
                    <a:pt x="168" y="136"/>
                  </a:lnTo>
                  <a:lnTo>
                    <a:pt x="176" y="130"/>
                  </a:lnTo>
                  <a:lnTo>
                    <a:pt x="178" y="128"/>
                  </a:lnTo>
                  <a:lnTo>
                    <a:pt x="182" y="118"/>
                  </a:lnTo>
                  <a:lnTo>
                    <a:pt x="188" y="108"/>
                  </a:lnTo>
                  <a:lnTo>
                    <a:pt x="188" y="98"/>
                  </a:lnTo>
                  <a:lnTo>
                    <a:pt x="190" y="96"/>
                  </a:lnTo>
                  <a:lnTo>
                    <a:pt x="192" y="94"/>
                  </a:lnTo>
                  <a:lnTo>
                    <a:pt x="194" y="90"/>
                  </a:lnTo>
                  <a:lnTo>
                    <a:pt x="198" y="86"/>
                  </a:lnTo>
                  <a:lnTo>
                    <a:pt x="200" y="82"/>
                  </a:lnTo>
                  <a:lnTo>
                    <a:pt x="204" y="80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2" y="76"/>
                  </a:lnTo>
                  <a:lnTo>
                    <a:pt x="214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18" y="66"/>
                  </a:lnTo>
                  <a:lnTo>
                    <a:pt x="216" y="64"/>
                  </a:lnTo>
                  <a:lnTo>
                    <a:pt x="214" y="60"/>
                  </a:lnTo>
                  <a:lnTo>
                    <a:pt x="212" y="54"/>
                  </a:lnTo>
                  <a:lnTo>
                    <a:pt x="210" y="50"/>
                  </a:lnTo>
                  <a:lnTo>
                    <a:pt x="206" y="44"/>
                  </a:lnTo>
                  <a:lnTo>
                    <a:pt x="204" y="40"/>
                  </a:lnTo>
                  <a:lnTo>
                    <a:pt x="204" y="38"/>
                  </a:lnTo>
                  <a:lnTo>
                    <a:pt x="202" y="34"/>
                  </a:lnTo>
                  <a:lnTo>
                    <a:pt x="200" y="32"/>
                  </a:lnTo>
                  <a:lnTo>
                    <a:pt x="200" y="28"/>
                  </a:lnTo>
                  <a:lnTo>
                    <a:pt x="200" y="22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2" y="8"/>
                  </a:lnTo>
                  <a:lnTo>
                    <a:pt x="18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7" name="Freeform 282"/>
            <p:cNvSpPr/>
            <p:nvPr/>
          </p:nvSpPr>
          <p:spPr bwMode="gray">
            <a:xfrm>
              <a:off x="1775996" y="3098018"/>
              <a:ext cx="172808" cy="91554"/>
            </a:xfrm>
            <a:custGeom>
              <a:avLst/>
              <a:gdLst>
                <a:gd name="T0" fmla="*/ 106 w 148"/>
                <a:gd name="T1" fmla="*/ 0 h 84"/>
                <a:gd name="T2" fmla="*/ 98 w 148"/>
                <a:gd name="T3" fmla="*/ 2 h 84"/>
                <a:gd name="T4" fmla="*/ 90 w 148"/>
                <a:gd name="T5" fmla="*/ 6 h 84"/>
                <a:gd name="T6" fmla="*/ 84 w 148"/>
                <a:gd name="T7" fmla="*/ 12 h 84"/>
                <a:gd name="T8" fmla="*/ 82 w 148"/>
                <a:gd name="T9" fmla="*/ 22 h 84"/>
                <a:gd name="T10" fmla="*/ 76 w 148"/>
                <a:gd name="T11" fmla="*/ 28 h 84"/>
                <a:gd name="T12" fmla="*/ 70 w 148"/>
                <a:gd name="T13" fmla="*/ 28 h 84"/>
                <a:gd name="T14" fmla="*/ 64 w 148"/>
                <a:gd name="T15" fmla="*/ 26 h 84"/>
                <a:gd name="T16" fmla="*/ 60 w 148"/>
                <a:gd name="T17" fmla="*/ 26 h 84"/>
                <a:gd name="T18" fmla="*/ 58 w 148"/>
                <a:gd name="T19" fmla="*/ 26 h 84"/>
                <a:gd name="T20" fmla="*/ 54 w 148"/>
                <a:gd name="T21" fmla="*/ 28 h 84"/>
                <a:gd name="T22" fmla="*/ 48 w 148"/>
                <a:gd name="T23" fmla="*/ 30 h 84"/>
                <a:gd name="T24" fmla="*/ 36 w 148"/>
                <a:gd name="T25" fmla="*/ 34 h 84"/>
                <a:gd name="T26" fmla="*/ 26 w 148"/>
                <a:gd name="T27" fmla="*/ 36 h 84"/>
                <a:gd name="T28" fmla="*/ 10 w 148"/>
                <a:gd name="T29" fmla="*/ 38 h 84"/>
                <a:gd name="T30" fmla="*/ 6 w 148"/>
                <a:gd name="T31" fmla="*/ 46 h 84"/>
                <a:gd name="T32" fmla="*/ 4 w 148"/>
                <a:gd name="T33" fmla="*/ 50 h 84"/>
                <a:gd name="T34" fmla="*/ 0 w 148"/>
                <a:gd name="T35" fmla="*/ 50 h 84"/>
                <a:gd name="T36" fmla="*/ 2 w 148"/>
                <a:gd name="T37" fmla="*/ 52 h 84"/>
                <a:gd name="T38" fmla="*/ 4 w 148"/>
                <a:gd name="T39" fmla="*/ 54 h 84"/>
                <a:gd name="T40" fmla="*/ 6 w 148"/>
                <a:gd name="T41" fmla="*/ 60 h 84"/>
                <a:gd name="T42" fmla="*/ 10 w 148"/>
                <a:gd name="T43" fmla="*/ 70 h 84"/>
                <a:gd name="T44" fmla="*/ 26 w 148"/>
                <a:gd name="T45" fmla="*/ 84 h 84"/>
                <a:gd name="T46" fmla="*/ 38 w 148"/>
                <a:gd name="T47" fmla="*/ 74 h 84"/>
                <a:gd name="T48" fmla="*/ 42 w 148"/>
                <a:gd name="T49" fmla="*/ 68 h 84"/>
                <a:gd name="T50" fmla="*/ 48 w 148"/>
                <a:gd name="T51" fmla="*/ 62 h 84"/>
                <a:gd name="T52" fmla="*/ 58 w 148"/>
                <a:gd name="T53" fmla="*/ 60 h 84"/>
                <a:gd name="T54" fmla="*/ 60 w 148"/>
                <a:gd name="T55" fmla="*/ 62 h 84"/>
                <a:gd name="T56" fmla="*/ 62 w 148"/>
                <a:gd name="T57" fmla="*/ 68 h 84"/>
                <a:gd name="T58" fmla="*/ 64 w 148"/>
                <a:gd name="T59" fmla="*/ 70 h 84"/>
                <a:gd name="T60" fmla="*/ 74 w 148"/>
                <a:gd name="T61" fmla="*/ 68 h 84"/>
                <a:gd name="T62" fmla="*/ 86 w 148"/>
                <a:gd name="T63" fmla="*/ 68 h 84"/>
                <a:gd name="T64" fmla="*/ 118 w 148"/>
                <a:gd name="T65" fmla="*/ 62 h 84"/>
                <a:gd name="T66" fmla="*/ 146 w 148"/>
                <a:gd name="T67" fmla="*/ 52 h 84"/>
                <a:gd name="T68" fmla="*/ 132 w 148"/>
                <a:gd name="T69" fmla="*/ 34 h 84"/>
                <a:gd name="T70" fmla="*/ 122 w 148"/>
                <a:gd name="T71" fmla="*/ 22 h 84"/>
                <a:gd name="T72" fmla="*/ 118 w 148"/>
                <a:gd name="T73" fmla="*/ 16 h 84"/>
                <a:gd name="T74" fmla="*/ 112 w 148"/>
                <a:gd name="T75" fmla="*/ 8 h 84"/>
                <a:gd name="T76" fmla="*/ 106 w 148"/>
                <a:gd name="T77" fmla="*/ 0 h 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8"/>
                <a:gd name="T118" fmla="*/ 0 h 84"/>
                <a:gd name="T119" fmla="*/ 148 w 148"/>
                <a:gd name="T120" fmla="*/ 84 h 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8" h="84">
                  <a:moveTo>
                    <a:pt x="106" y="0"/>
                  </a:moveTo>
                  <a:lnTo>
                    <a:pt x="106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4" y="4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2" y="22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30"/>
                  </a:lnTo>
                  <a:lnTo>
                    <a:pt x="42" y="32"/>
                  </a:lnTo>
                  <a:lnTo>
                    <a:pt x="36" y="3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10" y="70"/>
                  </a:lnTo>
                  <a:lnTo>
                    <a:pt x="14" y="74"/>
                  </a:lnTo>
                  <a:lnTo>
                    <a:pt x="26" y="8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60" y="62"/>
                  </a:lnTo>
                  <a:lnTo>
                    <a:pt x="60" y="66"/>
                  </a:lnTo>
                  <a:lnTo>
                    <a:pt x="62" y="68"/>
                  </a:lnTo>
                  <a:lnTo>
                    <a:pt x="64" y="70"/>
                  </a:lnTo>
                  <a:lnTo>
                    <a:pt x="68" y="70"/>
                  </a:lnTo>
                  <a:lnTo>
                    <a:pt x="74" y="68"/>
                  </a:lnTo>
                  <a:lnTo>
                    <a:pt x="80" y="68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118" y="62"/>
                  </a:lnTo>
                  <a:lnTo>
                    <a:pt x="148" y="56"/>
                  </a:lnTo>
                  <a:lnTo>
                    <a:pt x="146" y="52"/>
                  </a:lnTo>
                  <a:lnTo>
                    <a:pt x="140" y="44"/>
                  </a:lnTo>
                  <a:lnTo>
                    <a:pt x="132" y="34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0"/>
                  </a:lnTo>
                  <a:lnTo>
                    <a:pt x="118" y="16"/>
                  </a:lnTo>
                  <a:lnTo>
                    <a:pt x="114" y="12"/>
                  </a:lnTo>
                  <a:lnTo>
                    <a:pt x="112" y="8"/>
                  </a:lnTo>
                  <a:lnTo>
                    <a:pt x="108" y="2"/>
                  </a:lnTo>
                  <a:lnTo>
                    <a:pt x="10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8" name="Freeform 283"/>
            <p:cNvSpPr/>
            <p:nvPr/>
          </p:nvSpPr>
          <p:spPr bwMode="gray">
            <a:xfrm>
              <a:off x="1694262" y="3202650"/>
              <a:ext cx="86404" cy="89374"/>
            </a:xfrm>
            <a:custGeom>
              <a:avLst/>
              <a:gdLst>
                <a:gd name="T0" fmla="*/ 52 w 74"/>
                <a:gd name="T1" fmla="*/ 0 h 82"/>
                <a:gd name="T2" fmla="*/ 52 w 74"/>
                <a:gd name="T3" fmla="*/ 6 h 82"/>
                <a:gd name="T4" fmla="*/ 54 w 74"/>
                <a:gd name="T5" fmla="*/ 12 h 82"/>
                <a:gd name="T6" fmla="*/ 60 w 74"/>
                <a:gd name="T7" fmla="*/ 12 h 82"/>
                <a:gd name="T8" fmla="*/ 68 w 74"/>
                <a:gd name="T9" fmla="*/ 12 h 82"/>
                <a:gd name="T10" fmla="*/ 72 w 74"/>
                <a:gd name="T11" fmla="*/ 12 h 82"/>
                <a:gd name="T12" fmla="*/ 72 w 74"/>
                <a:gd name="T13" fmla="*/ 14 h 82"/>
                <a:gd name="T14" fmla="*/ 74 w 74"/>
                <a:gd name="T15" fmla="*/ 22 h 82"/>
                <a:gd name="T16" fmla="*/ 72 w 74"/>
                <a:gd name="T17" fmla="*/ 26 h 82"/>
                <a:gd name="T18" fmla="*/ 68 w 74"/>
                <a:gd name="T19" fmla="*/ 26 h 82"/>
                <a:gd name="T20" fmla="*/ 68 w 74"/>
                <a:gd name="T21" fmla="*/ 30 h 82"/>
                <a:gd name="T22" fmla="*/ 68 w 74"/>
                <a:gd name="T23" fmla="*/ 36 h 82"/>
                <a:gd name="T24" fmla="*/ 74 w 74"/>
                <a:gd name="T25" fmla="*/ 38 h 82"/>
                <a:gd name="T26" fmla="*/ 74 w 74"/>
                <a:gd name="T27" fmla="*/ 42 h 82"/>
                <a:gd name="T28" fmla="*/ 74 w 74"/>
                <a:gd name="T29" fmla="*/ 52 h 82"/>
                <a:gd name="T30" fmla="*/ 70 w 74"/>
                <a:gd name="T31" fmla="*/ 60 h 82"/>
                <a:gd name="T32" fmla="*/ 62 w 74"/>
                <a:gd name="T33" fmla="*/ 64 h 82"/>
                <a:gd name="T34" fmla="*/ 52 w 74"/>
                <a:gd name="T35" fmla="*/ 66 h 82"/>
                <a:gd name="T36" fmla="*/ 46 w 74"/>
                <a:gd name="T37" fmla="*/ 68 h 82"/>
                <a:gd name="T38" fmla="*/ 42 w 74"/>
                <a:gd name="T39" fmla="*/ 68 h 82"/>
                <a:gd name="T40" fmla="*/ 32 w 74"/>
                <a:gd name="T41" fmla="*/ 72 h 82"/>
                <a:gd name="T42" fmla="*/ 28 w 74"/>
                <a:gd name="T43" fmla="*/ 78 h 82"/>
                <a:gd name="T44" fmla="*/ 24 w 74"/>
                <a:gd name="T45" fmla="*/ 82 h 82"/>
                <a:gd name="T46" fmla="*/ 22 w 74"/>
                <a:gd name="T47" fmla="*/ 74 h 82"/>
                <a:gd name="T48" fmla="*/ 20 w 74"/>
                <a:gd name="T49" fmla="*/ 72 h 82"/>
                <a:gd name="T50" fmla="*/ 16 w 74"/>
                <a:gd name="T51" fmla="*/ 68 h 82"/>
                <a:gd name="T52" fmla="*/ 14 w 74"/>
                <a:gd name="T53" fmla="*/ 66 h 82"/>
                <a:gd name="T54" fmla="*/ 6 w 74"/>
                <a:gd name="T55" fmla="*/ 58 h 82"/>
                <a:gd name="T56" fmla="*/ 0 w 74"/>
                <a:gd name="T57" fmla="*/ 46 h 82"/>
                <a:gd name="T58" fmla="*/ 0 w 74"/>
                <a:gd name="T59" fmla="*/ 46 h 82"/>
                <a:gd name="T60" fmla="*/ 6 w 74"/>
                <a:gd name="T61" fmla="*/ 18 h 82"/>
                <a:gd name="T62" fmla="*/ 26 w 74"/>
                <a:gd name="T63" fmla="*/ 18 h 82"/>
                <a:gd name="T64" fmla="*/ 30 w 74"/>
                <a:gd name="T65" fmla="*/ 18 h 82"/>
                <a:gd name="T66" fmla="*/ 32 w 74"/>
                <a:gd name="T67" fmla="*/ 2 h 8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4"/>
                <a:gd name="T103" fmla="*/ 0 h 82"/>
                <a:gd name="T104" fmla="*/ 74 w 74"/>
                <a:gd name="T105" fmla="*/ 82 h 8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4" h="82">
                  <a:moveTo>
                    <a:pt x="32" y="2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2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6"/>
                  </a:lnTo>
                  <a:lnTo>
                    <a:pt x="74" y="38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0"/>
                  </a:lnTo>
                  <a:lnTo>
                    <a:pt x="68" y="62"/>
                  </a:lnTo>
                  <a:lnTo>
                    <a:pt x="62" y="64"/>
                  </a:lnTo>
                  <a:lnTo>
                    <a:pt x="56" y="66"/>
                  </a:lnTo>
                  <a:lnTo>
                    <a:pt x="52" y="66"/>
                  </a:lnTo>
                  <a:lnTo>
                    <a:pt x="48" y="68"/>
                  </a:lnTo>
                  <a:lnTo>
                    <a:pt x="46" y="68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32" y="72"/>
                  </a:lnTo>
                  <a:lnTo>
                    <a:pt x="30" y="7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4" y="82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20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32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69" name="Freeform 284"/>
            <p:cNvSpPr/>
            <p:nvPr/>
          </p:nvSpPr>
          <p:spPr bwMode="gray">
            <a:xfrm>
              <a:off x="1701268" y="3204830"/>
              <a:ext cx="30358" cy="17439"/>
            </a:xfrm>
            <a:custGeom>
              <a:avLst/>
              <a:gdLst>
                <a:gd name="T0" fmla="*/ 20 w 26"/>
                <a:gd name="T1" fmla="*/ 0 h 16"/>
                <a:gd name="T2" fmla="*/ 20 w 26"/>
                <a:gd name="T3" fmla="*/ 0 h 16"/>
                <a:gd name="T4" fmla="*/ 18 w 26"/>
                <a:gd name="T5" fmla="*/ 0 h 16"/>
                <a:gd name="T6" fmla="*/ 14 w 26"/>
                <a:gd name="T7" fmla="*/ 0 h 16"/>
                <a:gd name="T8" fmla="*/ 10 w 26"/>
                <a:gd name="T9" fmla="*/ 2 h 16"/>
                <a:gd name="T10" fmla="*/ 6 w 26"/>
                <a:gd name="T11" fmla="*/ 4 h 16"/>
                <a:gd name="T12" fmla="*/ 4 w 26"/>
                <a:gd name="T13" fmla="*/ 8 h 16"/>
                <a:gd name="T14" fmla="*/ 0 w 26"/>
                <a:gd name="T15" fmla="*/ 16 h 16"/>
                <a:gd name="T16" fmla="*/ 22 w 26"/>
                <a:gd name="T17" fmla="*/ 16 h 16"/>
                <a:gd name="T18" fmla="*/ 22 w 26"/>
                <a:gd name="T19" fmla="*/ 16 h 16"/>
                <a:gd name="T20" fmla="*/ 24 w 26"/>
                <a:gd name="T21" fmla="*/ 14 h 16"/>
                <a:gd name="T22" fmla="*/ 24 w 26"/>
                <a:gd name="T23" fmla="*/ 12 h 16"/>
                <a:gd name="T24" fmla="*/ 24 w 26"/>
                <a:gd name="T25" fmla="*/ 10 h 16"/>
                <a:gd name="T26" fmla="*/ 26 w 26"/>
                <a:gd name="T27" fmla="*/ 6 h 16"/>
                <a:gd name="T28" fmla="*/ 26 w 26"/>
                <a:gd name="T29" fmla="*/ 2 h 16"/>
                <a:gd name="T30" fmla="*/ 26 w 26"/>
                <a:gd name="T31" fmla="*/ 0 h 16"/>
                <a:gd name="T32" fmla="*/ 20 w 26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"/>
                <a:gd name="T52" fmla="*/ 0 h 16"/>
                <a:gd name="T53" fmla="*/ 26 w 26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" h="16">
                  <a:moveTo>
                    <a:pt x="20" y="0"/>
                  </a:move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0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0" name="Freeform 285"/>
            <p:cNvSpPr/>
            <p:nvPr/>
          </p:nvSpPr>
          <p:spPr bwMode="gray">
            <a:xfrm>
              <a:off x="1722285" y="3178672"/>
              <a:ext cx="102751" cy="132971"/>
            </a:xfrm>
            <a:custGeom>
              <a:avLst/>
              <a:gdLst>
                <a:gd name="T0" fmla="*/ 10 w 88"/>
                <a:gd name="T1" fmla="*/ 120 h 122"/>
                <a:gd name="T2" fmla="*/ 12 w 88"/>
                <a:gd name="T3" fmla="*/ 122 h 122"/>
                <a:gd name="T4" fmla="*/ 10 w 88"/>
                <a:gd name="T5" fmla="*/ 120 h 122"/>
                <a:gd name="T6" fmla="*/ 0 w 88"/>
                <a:gd name="T7" fmla="*/ 104 h 122"/>
                <a:gd name="T8" fmla="*/ 2 w 88"/>
                <a:gd name="T9" fmla="*/ 102 h 122"/>
                <a:gd name="T10" fmla="*/ 6 w 88"/>
                <a:gd name="T11" fmla="*/ 98 h 122"/>
                <a:gd name="T12" fmla="*/ 8 w 88"/>
                <a:gd name="T13" fmla="*/ 96 h 122"/>
                <a:gd name="T14" fmla="*/ 14 w 88"/>
                <a:gd name="T15" fmla="*/ 92 h 122"/>
                <a:gd name="T16" fmla="*/ 20 w 88"/>
                <a:gd name="T17" fmla="*/ 84 h 122"/>
                <a:gd name="T18" fmla="*/ 24 w 88"/>
                <a:gd name="T19" fmla="*/ 90 h 122"/>
                <a:gd name="T20" fmla="*/ 32 w 88"/>
                <a:gd name="T21" fmla="*/ 88 h 122"/>
                <a:gd name="T22" fmla="*/ 44 w 88"/>
                <a:gd name="T23" fmla="*/ 84 h 122"/>
                <a:gd name="T24" fmla="*/ 48 w 88"/>
                <a:gd name="T25" fmla="*/ 82 h 122"/>
                <a:gd name="T26" fmla="*/ 48 w 88"/>
                <a:gd name="T27" fmla="*/ 78 h 122"/>
                <a:gd name="T28" fmla="*/ 50 w 88"/>
                <a:gd name="T29" fmla="*/ 66 h 122"/>
                <a:gd name="T30" fmla="*/ 44 w 88"/>
                <a:gd name="T31" fmla="*/ 58 h 122"/>
                <a:gd name="T32" fmla="*/ 44 w 88"/>
                <a:gd name="T33" fmla="*/ 56 h 122"/>
                <a:gd name="T34" fmla="*/ 44 w 88"/>
                <a:gd name="T35" fmla="*/ 50 h 122"/>
                <a:gd name="T36" fmla="*/ 46 w 88"/>
                <a:gd name="T37" fmla="*/ 48 h 122"/>
                <a:gd name="T38" fmla="*/ 48 w 88"/>
                <a:gd name="T39" fmla="*/ 46 h 122"/>
                <a:gd name="T40" fmla="*/ 50 w 88"/>
                <a:gd name="T41" fmla="*/ 40 h 122"/>
                <a:gd name="T42" fmla="*/ 48 w 88"/>
                <a:gd name="T43" fmla="*/ 34 h 122"/>
                <a:gd name="T44" fmla="*/ 30 w 88"/>
                <a:gd name="T45" fmla="*/ 32 h 122"/>
                <a:gd name="T46" fmla="*/ 28 w 88"/>
                <a:gd name="T47" fmla="*/ 24 h 122"/>
                <a:gd name="T48" fmla="*/ 32 w 88"/>
                <a:gd name="T49" fmla="*/ 22 h 122"/>
                <a:gd name="T50" fmla="*/ 56 w 88"/>
                <a:gd name="T51" fmla="*/ 20 h 122"/>
                <a:gd name="T52" fmla="*/ 72 w 88"/>
                <a:gd name="T53" fmla="*/ 22 h 122"/>
                <a:gd name="T54" fmla="*/ 72 w 88"/>
                <a:gd name="T55" fmla="*/ 18 h 122"/>
                <a:gd name="T56" fmla="*/ 72 w 88"/>
                <a:gd name="T57" fmla="*/ 12 h 122"/>
                <a:gd name="T58" fmla="*/ 78 w 88"/>
                <a:gd name="T59" fmla="*/ 6 h 122"/>
                <a:gd name="T60" fmla="*/ 82 w 88"/>
                <a:gd name="T61" fmla="*/ 4 h 122"/>
                <a:gd name="T62" fmla="*/ 86 w 88"/>
                <a:gd name="T63" fmla="*/ 0 h 122"/>
                <a:gd name="T64" fmla="*/ 88 w 88"/>
                <a:gd name="T65" fmla="*/ 0 h 122"/>
                <a:gd name="T66" fmla="*/ 88 w 88"/>
                <a:gd name="T67" fmla="*/ 10 h 122"/>
                <a:gd name="T68" fmla="*/ 88 w 88"/>
                <a:gd name="T69" fmla="*/ 14 h 122"/>
                <a:gd name="T70" fmla="*/ 86 w 88"/>
                <a:gd name="T71" fmla="*/ 24 h 122"/>
                <a:gd name="T72" fmla="*/ 86 w 88"/>
                <a:gd name="T73" fmla="*/ 34 h 122"/>
                <a:gd name="T74" fmla="*/ 86 w 88"/>
                <a:gd name="T75" fmla="*/ 40 h 122"/>
                <a:gd name="T76" fmla="*/ 86 w 88"/>
                <a:gd name="T77" fmla="*/ 48 h 122"/>
                <a:gd name="T78" fmla="*/ 84 w 88"/>
                <a:gd name="T79" fmla="*/ 60 h 122"/>
                <a:gd name="T80" fmla="*/ 80 w 88"/>
                <a:gd name="T81" fmla="*/ 68 h 122"/>
                <a:gd name="T82" fmla="*/ 78 w 88"/>
                <a:gd name="T83" fmla="*/ 72 h 122"/>
                <a:gd name="T84" fmla="*/ 74 w 88"/>
                <a:gd name="T85" fmla="*/ 82 h 122"/>
                <a:gd name="T86" fmla="*/ 70 w 88"/>
                <a:gd name="T87" fmla="*/ 92 h 122"/>
                <a:gd name="T88" fmla="*/ 66 w 88"/>
                <a:gd name="T89" fmla="*/ 98 h 122"/>
                <a:gd name="T90" fmla="*/ 64 w 88"/>
                <a:gd name="T91" fmla="*/ 102 h 122"/>
                <a:gd name="T92" fmla="*/ 60 w 88"/>
                <a:gd name="T93" fmla="*/ 110 h 122"/>
                <a:gd name="T94" fmla="*/ 56 w 88"/>
                <a:gd name="T95" fmla="*/ 112 h 122"/>
                <a:gd name="T96" fmla="*/ 50 w 88"/>
                <a:gd name="T97" fmla="*/ 112 h 122"/>
                <a:gd name="T98" fmla="*/ 44 w 88"/>
                <a:gd name="T99" fmla="*/ 112 h 122"/>
                <a:gd name="T100" fmla="*/ 38 w 88"/>
                <a:gd name="T101" fmla="*/ 116 h 122"/>
                <a:gd name="T102" fmla="*/ 34 w 88"/>
                <a:gd name="T103" fmla="*/ 114 h 122"/>
                <a:gd name="T104" fmla="*/ 32 w 88"/>
                <a:gd name="T105" fmla="*/ 112 h 122"/>
                <a:gd name="T106" fmla="*/ 28 w 88"/>
                <a:gd name="T107" fmla="*/ 112 h 122"/>
                <a:gd name="T108" fmla="*/ 18 w 88"/>
                <a:gd name="T109" fmla="*/ 116 h 1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8"/>
                <a:gd name="T166" fmla="*/ 0 h 122"/>
                <a:gd name="T167" fmla="*/ 88 w 88"/>
                <a:gd name="T168" fmla="*/ 122 h 12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8" h="122">
                  <a:moveTo>
                    <a:pt x="10" y="120"/>
                  </a:moveTo>
                  <a:lnTo>
                    <a:pt x="10" y="120"/>
                  </a:lnTo>
                  <a:lnTo>
                    <a:pt x="12" y="122"/>
                  </a:lnTo>
                  <a:lnTo>
                    <a:pt x="10" y="120"/>
                  </a:lnTo>
                  <a:lnTo>
                    <a:pt x="0" y="108"/>
                  </a:lnTo>
                  <a:lnTo>
                    <a:pt x="0" y="104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92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8" y="86"/>
                  </a:lnTo>
                  <a:lnTo>
                    <a:pt x="44" y="84"/>
                  </a:lnTo>
                  <a:lnTo>
                    <a:pt x="46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50" y="74"/>
                  </a:lnTo>
                  <a:lnTo>
                    <a:pt x="50" y="66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36"/>
                  </a:lnTo>
                  <a:lnTo>
                    <a:pt x="48" y="34"/>
                  </a:lnTo>
                  <a:lnTo>
                    <a:pt x="30" y="32"/>
                  </a:lnTo>
                  <a:lnTo>
                    <a:pt x="28" y="28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42" y="22"/>
                  </a:lnTo>
                  <a:lnTo>
                    <a:pt x="56" y="20"/>
                  </a:lnTo>
                  <a:lnTo>
                    <a:pt x="66" y="20"/>
                  </a:lnTo>
                  <a:lnTo>
                    <a:pt x="72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10"/>
                  </a:lnTo>
                  <a:lnTo>
                    <a:pt x="88" y="14"/>
                  </a:lnTo>
                  <a:lnTo>
                    <a:pt x="88" y="1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6" y="34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4"/>
                  </a:lnTo>
                  <a:lnTo>
                    <a:pt x="86" y="48"/>
                  </a:lnTo>
                  <a:lnTo>
                    <a:pt x="84" y="54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80" y="70"/>
                  </a:lnTo>
                  <a:lnTo>
                    <a:pt x="78" y="72"/>
                  </a:lnTo>
                  <a:lnTo>
                    <a:pt x="76" y="78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92"/>
                  </a:lnTo>
                  <a:lnTo>
                    <a:pt x="68" y="96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6"/>
                  </a:lnTo>
                  <a:lnTo>
                    <a:pt x="60" y="110"/>
                  </a:lnTo>
                  <a:lnTo>
                    <a:pt x="56" y="112"/>
                  </a:lnTo>
                  <a:lnTo>
                    <a:pt x="54" y="112"/>
                  </a:lnTo>
                  <a:lnTo>
                    <a:pt x="50" y="112"/>
                  </a:lnTo>
                  <a:lnTo>
                    <a:pt x="46" y="110"/>
                  </a:lnTo>
                  <a:lnTo>
                    <a:pt x="44" y="112"/>
                  </a:lnTo>
                  <a:lnTo>
                    <a:pt x="42" y="112"/>
                  </a:lnTo>
                  <a:lnTo>
                    <a:pt x="38" y="116"/>
                  </a:lnTo>
                  <a:lnTo>
                    <a:pt x="34" y="114"/>
                  </a:lnTo>
                  <a:lnTo>
                    <a:pt x="34" y="112"/>
                  </a:lnTo>
                  <a:lnTo>
                    <a:pt x="32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4" y="114"/>
                  </a:lnTo>
                  <a:lnTo>
                    <a:pt x="18" y="116"/>
                  </a:lnTo>
                  <a:lnTo>
                    <a:pt x="10" y="1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1" name="Freeform 286"/>
            <p:cNvSpPr/>
            <p:nvPr/>
          </p:nvSpPr>
          <p:spPr bwMode="gray">
            <a:xfrm>
              <a:off x="1733961" y="3331261"/>
              <a:ext cx="151791" cy="170028"/>
            </a:xfrm>
            <a:custGeom>
              <a:avLst/>
              <a:gdLst>
                <a:gd name="T0" fmla="*/ 24 w 130"/>
                <a:gd name="T1" fmla="*/ 2 h 156"/>
                <a:gd name="T2" fmla="*/ 42 w 130"/>
                <a:gd name="T3" fmla="*/ 0 h 156"/>
                <a:gd name="T4" fmla="*/ 56 w 130"/>
                <a:gd name="T5" fmla="*/ 0 h 156"/>
                <a:gd name="T6" fmla="*/ 86 w 130"/>
                <a:gd name="T7" fmla="*/ 26 h 156"/>
                <a:gd name="T8" fmla="*/ 86 w 130"/>
                <a:gd name="T9" fmla="*/ 18 h 156"/>
                <a:gd name="T10" fmla="*/ 88 w 130"/>
                <a:gd name="T11" fmla="*/ 14 h 156"/>
                <a:gd name="T12" fmla="*/ 102 w 130"/>
                <a:gd name="T13" fmla="*/ 18 h 156"/>
                <a:gd name="T14" fmla="*/ 112 w 130"/>
                <a:gd name="T15" fmla="*/ 24 h 156"/>
                <a:gd name="T16" fmla="*/ 112 w 130"/>
                <a:gd name="T17" fmla="*/ 34 h 156"/>
                <a:gd name="T18" fmla="*/ 114 w 130"/>
                <a:gd name="T19" fmla="*/ 38 h 156"/>
                <a:gd name="T20" fmla="*/ 116 w 130"/>
                <a:gd name="T21" fmla="*/ 48 h 156"/>
                <a:gd name="T22" fmla="*/ 114 w 130"/>
                <a:gd name="T23" fmla="*/ 56 h 156"/>
                <a:gd name="T24" fmla="*/ 114 w 130"/>
                <a:gd name="T25" fmla="*/ 60 h 156"/>
                <a:gd name="T26" fmla="*/ 128 w 130"/>
                <a:gd name="T27" fmla="*/ 62 h 156"/>
                <a:gd name="T28" fmla="*/ 128 w 130"/>
                <a:gd name="T29" fmla="*/ 70 h 156"/>
                <a:gd name="T30" fmla="*/ 128 w 130"/>
                <a:gd name="T31" fmla="*/ 82 h 156"/>
                <a:gd name="T32" fmla="*/ 128 w 130"/>
                <a:gd name="T33" fmla="*/ 88 h 156"/>
                <a:gd name="T34" fmla="*/ 112 w 130"/>
                <a:gd name="T35" fmla="*/ 136 h 156"/>
                <a:gd name="T36" fmla="*/ 114 w 130"/>
                <a:gd name="T37" fmla="*/ 138 h 156"/>
                <a:gd name="T38" fmla="*/ 118 w 130"/>
                <a:gd name="T39" fmla="*/ 144 h 156"/>
                <a:gd name="T40" fmla="*/ 130 w 130"/>
                <a:gd name="T41" fmla="*/ 152 h 156"/>
                <a:gd name="T42" fmla="*/ 126 w 130"/>
                <a:gd name="T43" fmla="*/ 152 h 156"/>
                <a:gd name="T44" fmla="*/ 116 w 130"/>
                <a:gd name="T45" fmla="*/ 154 h 156"/>
                <a:gd name="T46" fmla="*/ 106 w 130"/>
                <a:gd name="T47" fmla="*/ 156 h 156"/>
                <a:gd name="T48" fmla="*/ 100 w 130"/>
                <a:gd name="T49" fmla="*/ 156 h 156"/>
                <a:gd name="T50" fmla="*/ 92 w 130"/>
                <a:gd name="T51" fmla="*/ 156 h 156"/>
                <a:gd name="T52" fmla="*/ 82 w 130"/>
                <a:gd name="T53" fmla="*/ 154 h 156"/>
                <a:gd name="T54" fmla="*/ 76 w 130"/>
                <a:gd name="T55" fmla="*/ 150 h 156"/>
                <a:gd name="T56" fmla="*/ 30 w 130"/>
                <a:gd name="T57" fmla="*/ 150 h 156"/>
                <a:gd name="T58" fmla="*/ 24 w 130"/>
                <a:gd name="T59" fmla="*/ 150 h 156"/>
                <a:gd name="T60" fmla="*/ 20 w 130"/>
                <a:gd name="T61" fmla="*/ 144 h 156"/>
                <a:gd name="T62" fmla="*/ 16 w 130"/>
                <a:gd name="T63" fmla="*/ 142 h 156"/>
                <a:gd name="T64" fmla="*/ 6 w 130"/>
                <a:gd name="T65" fmla="*/ 142 h 156"/>
                <a:gd name="T66" fmla="*/ 2 w 130"/>
                <a:gd name="T67" fmla="*/ 140 h 156"/>
                <a:gd name="T68" fmla="*/ 6 w 130"/>
                <a:gd name="T69" fmla="*/ 118 h 156"/>
                <a:gd name="T70" fmla="*/ 10 w 130"/>
                <a:gd name="T71" fmla="*/ 100 h 156"/>
                <a:gd name="T72" fmla="*/ 12 w 130"/>
                <a:gd name="T73" fmla="*/ 94 h 156"/>
                <a:gd name="T74" fmla="*/ 16 w 130"/>
                <a:gd name="T75" fmla="*/ 82 h 156"/>
                <a:gd name="T76" fmla="*/ 24 w 130"/>
                <a:gd name="T77" fmla="*/ 68 h 156"/>
                <a:gd name="T78" fmla="*/ 26 w 130"/>
                <a:gd name="T79" fmla="*/ 68 h 156"/>
                <a:gd name="T80" fmla="*/ 28 w 130"/>
                <a:gd name="T81" fmla="*/ 66 h 156"/>
                <a:gd name="T82" fmla="*/ 28 w 130"/>
                <a:gd name="T83" fmla="*/ 58 h 156"/>
                <a:gd name="T84" fmla="*/ 26 w 130"/>
                <a:gd name="T85" fmla="*/ 46 h 156"/>
                <a:gd name="T86" fmla="*/ 14 w 130"/>
                <a:gd name="T87" fmla="*/ 16 h 156"/>
                <a:gd name="T88" fmla="*/ 6 w 130"/>
                <a:gd name="T89" fmla="*/ 4 h 1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30"/>
                <a:gd name="T136" fmla="*/ 0 h 156"/>
                <a:gd name="T137" fmla="*/ 130 w 130"/>
                <a:gd name="T138" fmla="*/ 156 h 15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30" h="156">
                  <a:moveTo>
                    <a:pt x="6" y="4"/>
                  </a:move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86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88" y="14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12" y="18"/>
                  </a:lnTo>
                  <a:lnTo>
                    <a:pt x="112" y="24"/>
                  </a:lnTo>
                  <a:lnTo>
                    <a:pt x="112" y="28"/>
                  </a:lnTo>
                  <a:lnTo>
                    <a:pt x="112" y="34"/>
                  </a:lnTo>
                  <a:lnTo>
                    <a:pt x="114" y="38"/>
                  </a:lnTo>
                  <a:lnTo>
                    <a:pt x="116" y="42"/>
                  </a:lnTo>
                  <a:lnTo>
                    <a:pt x="116" y="48"/>
                  </a:lnTo>
                  <a:lnTo>
                    <a:pt x="116" y="52"/>
                  </a:lnTo>
                  <a:lnTo>
                    <a:pt x="114" y="56"/>
                  </a:lnTo>
                  <a:lnTo>
                    <a:pt x="114" y="60"/>
                  </a:lnTo>
                  <a:lnTo>
                    <a:pt x="128" y="62"/>
                  </a:lnTo>
                  <a:lnTo>
                    <a:pt x="128" y="66"/>
                  </a:lnTo>
                  <a:lnTo>
                    <a:pt x="128" y="70"/>
                  </a:lnTo>
                  <a:lnTo>
                    <a:pt x="128" y="76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12" y="90"/>
                  </a:lnTo>
                  <a:lnTo>
                    <a:pt x="112" y="136"/>
                  </a:lnTo>
                  <a:lnTo>
                    <a:pt x="114" y="138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24" y="148"/>
                  </a:lnTo>
                  <a:lnTo>
                    <a:pt x="130" y="152"/>
                  </a:lnTo>
                  <a:lnTo>
                    <a:pt x="126" y="152"/>
                  </a:lnTo>
                  <a:lnTo>
                    <a:pt x="122" y="152"/>
                  </a:lnTo>
                  <a:lnTo>
                    <a:pt x="116" y="154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2" y="156"/>
                  </a:lnTo>
                  <a:lnTo>
                    <a:pt x="100" y="156"/>
                  </a:lnTo>
                  <a:lnTo>
                    <a:pt x="98" y="156"/>
                  </a:lnTo>
                  <a:lnTo>
                    <a:pt x="92" y="156"/>
                  </a:lnTo>
                  <a:lnTo>
                    <a:pt x="88" y="154"/>
                  </a:lnTo>
                  <a:lnTo>
                    <a:pt x="82" y="154"/>
                  </a:lnTo>
                  <a:lnTo>
                    <a:pt x="78" y="152"/>
                  </a:lnTo>
                  <a:lnTo>
                    <a:pt x="76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8" y="150"/>
                  </a:lnTo>
                  <a:lnTo>
                    <a:pt x="24" y="150"/>
                  </a:lnTo>
                  <a:lnTo>
                    <a:pt x="22" y="148"/>
                  </a:lnTo>
                  <a:lnTo>
                    <a:pt x="20" y="144"/>
                  </a:lnTo>
                  <a:lnTo>
                    <a:pt x="18" y="144"/>
                  </a:lnTo>
                  <a:lnTo>
                    <a:pt x="16" y="142"/>
                  </a:lnTo>
                  <a:lnTo>
                    <a:pt x="12" y="142"/>
                  </a:lnTo>
                  <a:lnTo>
                    <a:pt x="6" y="142"/>
                  </a:lnTo>
                  <a:lnTo>
                    <a:pt x="0" y="144"/>
                  </a:lnTo>
                  <a:lnTo>
                    <a:pt x="2" y="140"/>
                  </a:lnTo>
                  <a:lnTo>
                    <a:pt x="4" y="130"/>
                  </a:lnTo>
                  <a:lnTo>
                    <a:pt x="6" y="118"/>
                  </a:lnTo>
                  <a:lnTo>
                    <a:pt x="10" y="108"/>
                  </a:lnTo>
                  <a:lnTo>
                    <a:pt x="10" y="100"/>
                  </a:lnTo>
                  <a:lnTo>
                    <a:pt x="10" y="98"/>
                  </a:lnTo>
                  <a:lnTo>
                    <a:pt x="12" y="94"/>
                  </a:lnTo>
                  <a:lnTo>
                    <a:pt x="14" y="90"/>
                  </a:lnTo>
                  <a:lnTo>
                    <a:pt x="16" y="82"/>
                  </a:lnTo>
                  <a:lnTo>
                    <a:pt x="20" y="76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8" y="54"/>
                  </a:lnTo>
                  <a:lnTo>
                    <a:pt x="26" y="46"/>
                  </a:lnTo>
                  <a:lnTo>
                    <a:pt x="24" y="38"/>
                  </a:lnTo>
                  <a:lnTo>
                    <a:pt x="14" y="16"/>
                  </a:lnTo>
                  <a:lnTo>
                    <a:pt x="6" y="10"/>
                  </a:lnTo>
                  <a:lnTo>
                    <a:pt x="6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2" name="Freeform 287"/>
            <p:cNvSpPr/>
            <p:nvPr/>
          </p:nvSpPr>
          <p:spPr bwMode="gray">
            <a:xfrm>
              <a:off x="1738632" y="3159053"/>
              <a:ext cx="296575" cy="281200"/>
            </a:xfrm>
            <a:custGeom>
              <a:avLst/>
              <a:gdLst>
                <a:gd name="T0" fmla="*/ 24 w 254"/>
                <a:gd name="T1" fmla="*/ 132 h 258"/>
                <a:gd name="T2" fmla="*/ 32 w 254"/>
                <a:gd name="T3" fmla="*/ 128 h 258"/>
                <a:gd name="T4" fmla="*/ 40 w 254"/>
                <a:gd name="T5" fmla="*/ 130 h 258"/>
                <a:gd name="T6" fmla="*/ 46 w 254"/>
                <a:gd name="T7" fmla="*/ 128 h 258"/>
                <a:gd name="T8" fmla="*/ 50 w 254"/>
                <a:gd name="T9" fmla="*/ 120 h 258"/>
                <a:gd name="T10" fmla="*/ 66 w 254"/>
                <a:gd name="T11" fmla="*/ 86 h 258"/>
                <a:gd name="T12" fmla="*/ 68 w 254"/>
                <a:gd name="T13" fmla="*/ 80 h 258"/>
                <a:gd name="T14" fmla="*/ 72 w 254"/>
                <a:gd name="T15" fmla="*/ 70 h 258"/>
                <a:gd name="T16" fmla="*/ 72 w 254"/>
                <a:gd name="T17" fmla="*/ 52 h 258"/>
                <a:gd name="T18" fmla="*/ 72 w 254"/>
                <a:gd name="T19" fmla="*/ 40 h 258"/>
                <a:gd name="T20" fmla="*/ 76 w 254"/>
                <a:gd name="T21" fmla="*/ 30 h 258"/>
                <a:gd name="T22" fmla="*/ 72 w 254"/>
                <a:gd name="T23" fmla="*/ 18 h 258"/>
                <a:gd name="T24" fmla="*/ 74 w 254"/>
                <a:gd name="T25" fmla="*/ 12 h 258"/>
                <a:gd name="T26" fmla="*/ 84 w 254"/>
                <a:gd name="T27" fmla="*/ 6 h 258"/>
                <a:gd name="T28" fmla="*/ 92 w 254"/>
                <a:gd name="T29" fmla="*/ 8 h 258"/>
                <a:gd name="T30" fmla="*/ 96 w 254"/>
                <a:gd name="T31" fmla="*/ 16 h 258"/>
                <a:gd name="T32" fmla="*/ 104 w 254"/>
                <a:gd name="T33" fmla="*/ 14 h 258"/>
                <a:gd name="T34" fmla="*/ 122 w 254"/>
                <a:gd name="T35" fmla="*/ 12 h 258"/>
                <a:gd name="T36" fmla="*/ 130 w 254"/>
                <a:gd name="T37" fmla="*/ 12 h 258"/>
                <a:gd name="T38" fmla="*/ 180 w 254"/>
                <a:gd name="T39" fmla="*/ 2 h 258"/>
                <a:gd name="T40" fmla="*/ 188 w 254"/>
                <a:gd name="T41" fmla="*/ 10 h 258"/>
                <a:gd name="T42" fmla="*/ 202 w 254"/>
                <a:gd name="T43" fmla="*/ 14 h 258"/>
                <a:gd name="T44" fmla="*/ 212 w 254"/>
                <a:gd name="T45" fmla="*/ 18 h 258"/>
                <a:gd name="T46" fmla="*/ 222 w 254"/>
                <a:gd name="T47" fmla="*/ 24 h 258"/>
                <a:gd name="T48" fmla="*/ 244 w 254"/>
                <a:gd name="T49" fmla="*/ 26 h 258"/>
                <a:gd name="T50" fmla="*/ 242 w 254"/>
                <a:gd name="T51" fmla="*/ 32 h 258"/>
                <a:gd name="T52" fmla="*/ 240 w 254"/>
                <a:gd name="T53" fmla="*/ 40 h 258"/>
                <a:gd name="T54" fmla="*/ 238 w 254"/>
                <a:gd name="T55" fmla="*/ 50 h 258"/>
                <a:gd name="T56" fmla="*/ 236 w 254"/>
                <a:gd name="T57" fmla="*/ 60 h 258"/>
                <a:gd name="T58" fmla="*/ 230 w 254"/>
                <a:gd name="T59" fmla="*/ 74 h 258"/>
                <a:gd name="T60" fmla="*/ 234 w 254"/>
                <a:gd name="T61" fmla="*/ 118 h 258"/>
                <a:gd name="T62" fmla="*/ 244 w 254"/>
                <a:gd name="T63" fmla="*/ 170 h 258"/>
                <a:gd name="T64" fmla="*/ 250 w 254"/>
                <a:gd name="T65" fmla="*/ 194 h 258"/>
                <a:gd name="T66" fmla="*/ 242 w 254"/>
                <a:gd name="T67" fmla="*/ 194 h 258"/>
                <a:gd name="T68" fmla="*/ 232 w 254"/>
                <a:gd name="T69" fmla="*/ 196 h 258"/>
                <a:gd name="T70" fmla="*/ 226 w 254"/>
                <a:gd name="T71" fmla="*/ 204 h 258"/>
                <a:gd name="T72" fmla="*/ 228 w 254"/>
                <a:gd name="T73" fmla="*/ 214 h 258"/>
                <a:gd name="T74" fmla="*/ 234 w 254"/>
                <a:gd name="T75" fmla="*/ 228 h 258"/>
                <a:gd name="T76" fmla="*/ 240 w 254"/>
                <a:gd name="T77" fmla="*/ 240 h 258"/>
                <a:gd name="T78" fmla="*/ 250 w 254"/>
                <a:gd name="T79" fmla="*/ 258 h 258"/>
                <a:gd name="T80" fmla="*/ 214 w 254"/>
                <a:gd name="T81" fmla="*/ 230 h 258"/>
                <a:gd name="T82" fmla="*/ 210 w 254"/>
                <a:gd name="T83" fmla="*/ 230 h 258"/>
                <a:gd name="T84" fmla="*/ 206 w 254"/>
                <a:gd name="T85" fmla="*/ 224 h 258"/>
                <a:gd name="T86" fmla="*/ 204 w 254"/>
                <a:gd name="T87" fmla="*/ 230 h 258"/>
                <a:gd name="T88" fmla="*/ 192 w 254"/>
                <a:gd name="T89" fmla="*/ 230 h 258"/>
                <a:gd name="T90" fmla="*/ 164 w 254"/>
                <a:gd name="T91" fmla="*/ 224 h 258"/>
                <a:gd name="T92" fmla="*/ 158 w 254"/>
                <a:gd name="T93" fmla="*/ 222 h 258"/>
                <a:gd name="T94" fmla="*/ 156 w 254"/>
                <a:gd name="T95" fmla="*/ 220 h 258"/>
                <a:gd name="T96" fmla="*/ 146 w 254"/>
                <a:gd name="T97" fmla="*/ 218 h 258"/>
                <a:gd name="T98" fmla="*/ 136 w 254"/>
                <a:gd name="T99" fmla="*/ 218 h 258"/>
                <a:gd name="T100" fmla="*/ 110 w 254"/>
                <a:gd name="T101" fmla="*/ 218 h 258"/>
                <a:gd name="T102" fmla="*/ 112 w 254"/>
                <a:gd name="T103" fmla="*/ 210 h 258"/>
                <a:gd name="T104" fmla="*/ 110 w 254"/>
                <a:gd name="T105" fmla="*/ 196 h 258"/>
                <a:gd name="T106" fmla="*/ 108 w 254"/>
                <a:gd name="T107" fmla="*/ 186 h 258"/>
                <a:gd name="T108" fmla="*/ 98 w 254"/>
                <a:gd name="T109" fmla="*/ 176 h 258"/>
                <a:gd name="T110" fmla="*/ 84 w 254"/>
                <a:gd name="T111" fmla="*/ 172 h 258"/>
                <a:gd name="T112" fmla="*/ 82 w 254"/>
                <a:gd name="T113" fmla="*/ 184 h 258"/>
                <a:gd name="T114" fmla="*/ 48 w 254"/>
                <a:gd name="T115" fmla="*/ 158 h 258"/>
                <a:gd name="T116" fmla="*/ 20 w 254"/>
                <a:gd name="T117" fmla="*/ 160 h 25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54"/>
                <a:gd name="T178" fmla="*/ 0 h 258"/>
                <a:gd name="T179" fmla="*/ 254 w 254"/>
                <a:gd name="T180" fmla="*/ 258 h 25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54" h="258">
                  <a:moveTo>
                    <a:pt x="0" y="152"/>
                  </a:moveTo>
                  <a:lnTo>
                    <a:pt x="24" y="134"/>
                  </a:lnTo>
                  <a:lnTo>
                    <a:pt x="24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2" y="128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8" y="124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4" y="114"/>
                  </a:lnTo>
                  <a:lnTo>
                    <a:pt x="58" y="106"/>
                  </a:lnTo>
                  <a:lnTo>
                    <a:pt x="66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70" y="74"/>
                  </a:lnTo>
                  <a:lnTo>
                    <a:pt x="70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72" y="40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80" y="6"/>
                  </a:lnTo>
                  <a:lnTo>
                    <a:pt x="84" y="6"/>
                  </a:lnTo>
                  <a:lnTo>
                    <a:pt x="90" y="4"/>
                  </a:lnTo>
                  <a:lnTo>
                    <a:pt x="90" y="6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4"/>
                  </a:lnTo>
                  <a:lnTo>
                    <a:pt x="104" y="14"/>
                  </a:lnTo>
                  <a:lnTo>
                    <a:pt x="110" y="12"/>
                  </a:lnTo>
                  <a:lnTo>
                    <a:pt x="116" y="12"/>
                  </a:lnTo>
                  <a:lnTo>
                    <a:pt x="122" y="12"/>
                  </a:lnTo>
                  <a:lnTo>
                    <a:pt x="126" y="12"/>
                  </a:lnTo>
                  <a:lnTo>
                    <a:pt x="130" y="12"/>
                  </a:lnTo>
                  <a:lnTo>
                    <a:pt x="134" y="10"/>
                  </a:lnTo>
                  <a:lnTo>
                    <a:pt x="180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4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8"/>
                  </a:lnTo>
                  <a:lnTo>
                    <a:pt x="216" y="24"/>
                  </a:lnTo>
                  <a:lnTo>
                    <a:pt x="218" y="24"/>
                  </a:lnTo>
                  <a:lnTo>
                    <a:pt x="222" y="24"/>
                  </a:lnTo>
                  <a:lnTo>
                    <a:pt x="228" y="24"/>
                  </a:lnTo>
                  <a:lnTo>
                    <a:pt x="236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2" y="32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40"/>
                  </a:lnTo>
                  <a:lnTo>
                    <a:pt x="238" y="42"/>
                  </a:lnTo>
                  <a:lnTo>
                    <a:pt x="238" y="46"/>
                  </a:lnTo>
                  <a:lnTo>
                    <a:pt x="238" y="50"/>
                  </a:lnTo>
                  <a:lnTo>
                    <a:pt x="238" y="52"/>
                  </a:lnTo>
                  <a:lnTo>
                    <a:pt x="238" y="56"/>
                  </a:lnTo>
                  <a:lnTo>
                    <a:pt x="236" y="60"/>
                  </a:lnTo>
                  <a:lnTo>
                    <a:pt x="234" y="64"/>
                  </a:lnTo>
                  <a:lnTo>
                    <a:pt x="232" y="70"/>
                  </a:lnTo>
                  <a:lnTo>
                    <a:pt x="230" y="74"/>
                  </a:lnTo>
                  <a:lnTo>
                    <a:pt x="230" y="102"/>
                  </a:lnTo>
                  <a:lnTo>
                    <a:pt x="230" y="106"/>
                  </a:lnTo>
                  <a:lnTo>
                    <a:pt x="234" y="118"/>
                  </a:lnTo>
                  <a:lnTo>
                    <a:pt x="238" y="134"/>
                  </a:lnTo>
                  <a:lnTo>
                    <a:pt x="240" y="152"/>
                  </a:lnTo>
                  <a:lnTo>
                    <a:pt x="244" y="170"/>
                  </a:lnTo>
                  <a:lnTo>
                    <a:pt x="248" y="184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48" y="194"/>
                  </a:lnTo>
                  <a:lnTo>
                    <a:pt x="246" y="194"/>
                  </a:lnTo>
                  <a:lnTo>
                    <a:pt x="242" y="194"/>
                  </a:lnTo>
                  <a:lnTo>
                    <a:pt x="240" y="194"/>
                  </a:lnTo>
                  <a:lnTo>
                    <a:pt x="236" y="194"/>
                  </a:lnTo>
                  <a:lnTo>
                    <a:pt x="232" y="196"/>
                  </a:lnTo>
                  <a:lnTo>
                    <a:pt x="230" y="198"/>
                  </a:lnTo>
                  <a:lnTo>
                    <a:pt x="228" y="200"/>
                  </a:lnTo>
                  <a:lnTo>
                    <a:pt x="226" y="204"/>
                  </a:lnTo>
                  <a:lnTo>
                    <a:pt x="226" y="210"/>
                  </a:lnTo>
                  <a:lnTo>
                    <a:pt x="228" y="214"/>
                  </a:lnTo>
                  <a:lnTo>
                    <a:pt x="230" y="218"/>
                  </a:lnTo>
                  <a:lnTo>
                    <a:pt x="232" y="224"/>
                  </a:lnTo>
                  <a:lnTo>
                    <a:pt x="234" y="228"/>
                  </a:lnTo>
                  <a:lnTo>
                    <a:pt x="236" y="234"/>
                  </a:lnTo>
                  <a:lnTo>
                    <a:pt x="238" y="238"/>
                  </a:lnTo>
                  <a:lnTo>
                    <a:pt x="240" y="240"/>
                  </a:lnTo>
                  <a:lnTo>
                    <a:pt x="254" y="242"/>
                  </a:lnTo>
                  <a:lnTo>
                    <a:pt x="254" y="256"/>
                  </a:lnTo>
                  <a:lnTo>
                    <a:pt x="250" y="258"/>
                  </a:lnTo>
                  <a:lnTo>
                    <a:pt x="238" y="254"/>
                  </a:lnTo>
                  <a:lnTo>
                    <a:pt x="222" y="244"/>
                  </a:lnTo>
                  <a:lnTo>
                    <a:pt x="214" y="230"/>
                  </a:lnTo>
                  <a:lnTo>
                    <a:pt x="214" y="232"/>
                  </a:lnTo>
                  <a:lnTo>
                    <a:pt x="212" y="232"/>
                  </a:lnTo>
                  <a:lnTo>
                    <a:pt x="210" y="230"/>
                  </a:lnTo>
                  <a:lnTo>
                    <a:pt x="208" y="230"/>
                  </a:lnTo>
                  <a:lnTo>
                    <a:pt x="206" y="228"/>
                  </a:lnTo>
                  <a:lnTo>
                    <a:pt x="206" y="224"/>
                  </a:lnTo>
                  <a:lnTo>
                    <a:pt x="206" y="226"/>
                  </a:lnTo>
                  <a:lnTo>
                    <a:pt x="204" y="228"/>
                  </a:lnTo>
                  <a:lnTo>
                    <a:pt x="204" y="230"/>
                  </a:lnTo>
                  <a:lnTo>
                    <a:pt x="200" y="230"/>
                  </a:lnTo>
                  <a:lnTo>
                    <a:pt x="198" y="230"/>
                  </a:lnTo>
                  <a:lnTo>
                    <a:pt x="192" y="230"/>
                  </a:lnTo>
                  <a:lnTo>
                    <a:pt x="182" y="228"/>
                  </a:lnTo>
                  <a:lnTo>
                    <a:pt x="170" y="226"/>
                  </a:lnTo>
                  <a:lnTo>
                    <a:pt x="164" y="224"/>
                  </a:lnTo>
                  <a:lnTo>
                    <a:pt x="162" y="224"/>
                  </a:lnTo>
                  <a:lnTo>
                    <a:pt x="160" y="222"/>
                  </a:lnTo>
                  <a:lnTo>
                    <a:pt x="158" y="222"/>
                  </a:lnTo>
                  <a:lnTo>
                    <a:pt x="158" y="220"/>
                  </a:lnTo>
                  <a:lnTo>
                    <a:pt x="156" y="220"/>
                  </a:lnTo>
                  <a:lnTo>
                    <a:pt x="154" y="218"/>
                  </a:lnTo>
                  <a:lnTo>
                    <a:pt x="150" y="218"/>
                  </a:lnTo>
                  <a:lnTo>
                    <a:pt x="146" y="218"/>
                  </a:lnTo>
                  <a:lnTo>
                    <a:pt x="144" y="218"/>
                  </a:lnTo>
                  <a:lnTo>
                    <a:pt x="140" y="218"/>
                  </a:lnTo>
                  <a:lnTo>
                    <a:pt x="136" y="218"/>
                  </a:lnTo>
                  <a:lnTo>
                    <a:pt x="130" y="218"/>
                  </a:lnTo>
                  <a:lnTo>
                    <a:pt x="124" y="220"/>
                  </a:lnTo>
                  <a:lnTo>
                    <a:pt x="110" y="218"/>
                  </a:lnTo>
                  <a:lnTo>
                    <a:pt x="110" y="214"/>
                  </a:lnTo>
                  <a:lnTo>
                    <a:pt x="112" y="210"/>
                  </a:lnTo>
                  <a:lnTo>
                    <a:pt x="112" y="206"/>
                  </a:lnTo>
                  <a:lnTo>
                    <a:pt x="112" y="200"/>
                  </a:lnTo>
                  <a:lnTo>
                    <a:pt x="110" y="196"/>
                  </a:lnTo>
                  <a:lnTo>
                    <a:pt x="108" y="192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6"/>
                  </a:lnTo>
                  <a:lnTo>
                    <a:pt x="98" y="176"/>
                  </a:lnTo>
                  <a:lnTo>
                    <a:pt x="98" y="170"/>
                  </a:lnTo>
                  <a:lnTo>
                    <a:pt x="84" y="172"/>
                  </a:lnTo>
                  <a:lnTo>
                    <a:pt x="82" y="176"/>
                  </a:lnTo>
                  <a:lnTo>
                    <a:pt x="82" y="180"/>
                  </a:lnTo>
                  <a:lnTo>
                    <a:pt x="82" y="184"/>
                  </a:lnTo>
                  <a:lnTo>
                    <a:pt x="60" y="182"/>
                  </a:lnTo>
                  <a:lnTo>
                    <a:pt x="52" y="158"/>
                  </a:lnTo>
                  <a:lnTo>
                    <a:pt x="48" y="158"/>
                  </a:lnTo>
                  <a:lnTo>
                    <a:pt x="38" y="158"/>
                  </a:lnTo>
                  <a:lnTo>
                    <a:pt x="28" y="158"/>
                  </a:lnTo>
                  <a:lnTo>
                    <a:pt x="20" y="160"/>
                  </a:lnTo>
                  <a:lnTo>
                    <a:pt x="2" y="162"/>
                  </a:lnTo>
                  <a:lnTo>
                    <a:pt x="0" y="15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3" name="Freeform 288"/>
            <p:cNvSpPr/>
            <p:nvPr/>
          </p:nvSpPr>
          <p:spPr bwMode="gray">
            <a:xfrm>
              <a:off x="1864735" y="3368319"/>
              <a:ext cx="226518" cy="130791"/>
            </a:xfrm>
            <a:custGeom>
              <a:avLst/>
              <a:gdLst>
                <a:gd name="T0" fmla="*/ 142 w 194"/>
                <a:gd name="T1" fmla="*/ 2 h 120"/>
                <a:gd name="T2" fmla="*/ 138 w 194"/>
                <a:gd name="T3" fmla="*/ 2 h 120"/>
                <a:gd name="T4" fmla="*/ 132 w 194"/>
                <a:gd name="T5" fmla="*/ 2 h 120"/>
                <a:gd name="T6" fmla="*/ 124 w 194"/>
                <a:gd name="T7" fmla="*/ 4 h 120"/>
                <a:gd name="T8" fmla="*/ 120 w 194"/>
                <a:gd name="T9" fmla="*/ 8 h 120"/>
                <a:gd name="T10" fmla="*/ 118 w 194"/>
                <a:gd name="T11" fmla="*/ 18 h 120"/>
                <a:gd name="T12" fmla="*/ 120 w 194"/>
                <a:gd name="T13" fmla="*/ 22 h 120"/>
                <a:gd name="T14" fmla="*/ 124 w 194"/>
                <a:gd name="T15" fmla="*/ 32 h 120"/>
                <a:gd name="T16" fmla="*/ 128 w 194"/>
                <a:gd name="T17" fmla="*/ 42 h 120"/>
                <a:gd name="T18" fmla="*/ 132 w 194"/>
                <a:gd name="T19" fmla="*/ 48 h 120"/>
                <a:gd name="T20" fmla="*/ 146 w 194"/>
                <a:gd name="T21" fmla="*/ 64 h 120"/>
                <a:gd name="T22" fmla="*/ 130 w 194"/>
                <a:gd name="T23" fmla="*/ 62 h 120"/>
                <a:gd name="T24" fmla="*/ 106 w 194"/>
                <a:gd name="T25" fmla="*/ 38 h 120"/>
                <a:gd name="T26" fmla="*/ 104 w 194"/>
                <a:gd name="T27" fmla="*/ 40 h 120"/>
                <a:gd name="T28" fmla="*/ 100 w 194"/>
                <a:gd name="T29" fmla="*/ 38 h 120"/>
                <a:gd name="T30" fmla="*/ 98 w 194"/>
                <a:gd name="T31" fmla="*/ 32 h 120"/>
                <a:gd name="T32" fmla="*/ 96 w 194"/>
                <a:gd name="T33" fmla="*/ 36 h 120"/>
                <a:gd name="T34" fmla="*/ 92 w 194"/>
                <a:gd name="T35" fmla="*/ 38 h 120"/>
                <a:gd name="T36" fmla="*/ 84 w 194"/>
                <a:gd name="T37" fmla="*/ 38 h 120"/>
                <a:gd name="T38" fmla="*/ 62 w 194"/>
                <a:gd name="T39" fmla="*/ 34 h 120"/>
                <a:gd name="T40" fmla="*/ 54 w 194"/>
                <a:gd name="T41" fmla="*/ 32 h 120"/>
                <a:gd name="T42" fmla="*/ 50 w 194"/>
                <a:gd name="T43" fmla="*/ 30 h 120"/>
                <a:gd name="T44" fmla="*/ 48 w 194"/>
                <a:gd name="T45" fmla="*/ 28 h 120"/>
                <a:gd name="T46" fmla="*/ 46 w 194"/>
                <a:gd name="T47" fmla="*/ 26 h 120"/>
                <a:gd name="T48" fmla="*/ 38 w 194"/>
                <a:gd name="T49" fmla="*/ 26 h 120"/>
                <a:gd name="T50" fmla="*/ 32 w 194"/>
                <a:gd name="T51" fmla="*/ 26 h 120"/>
                <a:gd name="T52" fmla="*/ 22 w 194"/>
                <a:gd name="T53" fmla="*/ 26 h 120"/>
                <a:gd name="T54" fmla="*/ 16 w 194"/>
                <a:gd name="T55" fmla="*/ 28 h 120"/>
                <a:gd name="T56" fmla="*/ 16 w 194"/>
                <a:gd name="T57" fmla="*/ 38 h 120"/>
                <a:gd name="T58" fmla="*/ 14 w 194"/>
                <a:gd name="T59" fmla="*/ 48 h 120"/>
                <a:gd name="T60" fmla="*/ 16 w 194"/>
                <a:gd name="T61" fmla="*/ 54 h 120"/>
                <a:gd name="T62" fmla="*/ 0 w 194"/>
                <a:gd name="T63" fmla="*/ 102 h 120"/>
                <a:gd name="T64" fmla="*/ 2 w 194"/>
                <a:gd name="T65" fmla="*/ 104 h 120"/>
                <a:gd name="T66" fmla="*/ 8 w 194"/>
                <a:gd name="T67" fmla="*/ 112 h 120"/>
                <a:gd name="T68" fmla="*/ 18 w 194"/>
                <a:gd name="T69" fmla="*/ 118 h 120"/>
                <a:gd name="T70" fmla="*/ 24 w 194"/>
                <a:gd name="T71" fmla="*/ 116 h 120"/>
                <a:gd name="T72" fmla="*/ 36 w 194"/>
                <a:gd name="T73" fmla="*/ 116 h 120"/>
                <a:gd name="T74" fmla="*/ 48 w 194"/>
                <a:gd name="T75" fmla="*/ 116 h 120"/>
                <a:gd name="T76" fmla="*/ 60 w 194"/>
                <a:gd name="T77" fmla="*/ 118 h 120"/>
                <a:gd name="T78" fmla="*/ 72 w 194"/>
                <a:gd name="T79" fmla="*/ 120 h 120"/>
                <a:gd name="T80" fmla="*/ 82 w 194"/>
                <a:gd name="T81" fmla="*/ 120 h 120"/>
                <a:gd name="T82" fmla="*/ 102 w 194"/>
                <a:gd name="T83" fmla="*/ 118 h 120"/>
                <a:gd name="T84" fmla="*/ 114 w 194"/>
                <a:gd name="T85" fmla="*/ 104 h 120"/>
                <a:gd name="T86" fmla="*/ 192 w 194"/>
                <a:gd name="T87" fmla="*/ 64 h 120"/>
                <a:gd name="T88" fmla="*/ 194 w 194"/>
                <a:gd name="T89" fmla="*/ 50 h 120"/>
                <a:gd name="T90" fmla="*/ 190 w 194"/>
                <a:gd name="T91" fmla="*/ 34 h 120"/>
                <a:gd name="T92" fmla="*/ 174 w 194"/>
                <a:gd name="T93" fmla="*/ 10 h 120"/>
                <a:gd name="T94" fmla="*/ 142 w 194"/>
                <a:gd name="T95" fmla="*/ 0 h 12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94"/>
                <a:gd name="T145" fmla="*/ 0 h 120"/>
                <a:gd name="T146" fmla="*/ 194 w 194"/>
                <a:gd name="T147" fmla="*/ 120 h 12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94" h="120">
                  <a:moveTo>
                    <a:pt x="142" y="0"/>
                  </a:moveTo>
                  <a:lnTo>
                    <a:pt x="142" y="2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28" y="2"/>
                  </a:lnTo>
                  <a:lnTo>
                    <a:pt x="124" y="4"/>
                  </a:lnTo>
                  <a:lnTo>
                    <a:pt x="122" y="6"/>
                  </a:lnTo>
                  <a:lnTo>
                    <a:pt x="120" y="8"/>
                  </a:lnTo>
                  <a:lnTo>
                    <a:pt x="118" y="12"/>
                  </a:lnTo>
                  <a:lnTo>
                    <a:pt x="118" y="18"/>
                  </a:lnTo>
                  <a:lnTo>
                    <a:pt x="120" y="22"/>
                  </a:lnTo>
                  <a:lnTo>
                    <a:pt x="122" y="26"/>
                  </a:lnTo>
                  <a:lnTo>
                    <a:pt x="124" y="32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30" y="46"/>
                  </a:lnTo>
                  <a:lnTo>
                    <a:pt x="132" y="48"/>
                  </a:lnTo>
                  <a:lnTo>
                    <a:pt x="146" y="50"/>
                  </a:lnTo>
                  <a:lnTo>
                    <a:pt x="146" y="64"/>
                  </a:lnTo>
                  <a:lnTo>
                    <a:pt x="142" y="66"/>
                  </a:lnTo>
                  <a:lnTo>
                    <a:pt x="130" y="62"/>
                  </a:lnTo>
                  <a:lnTo>
                    <a:pt x="114" y="52"/>
                  </a:lnTo>
                  <a:lnTo>
                    <a:pt x="106" y="38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8" y="36"/>
                  </a:lnTo>
                  <a:lnTo>
                    <a:pt x="98" y="32"/>
                  </a:lnTo>
                  <a:lnTo>
                    <a:pt x="98" y="34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84" y="38"/>
                  </a:lnTo>
                  <a:lnTo>
                    <a:pt x="74" y="36"/>
                  </a:lnTo>
                  <a:lnTo>
                    <a:pt x="62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2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2" y="26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0" y="56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8" y="112"/>
                  </a:lnTo>
                  <a:lnTo>
                    <a:pt x="12" y="114"/>
                  </a:ln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30" y="116"/>
                  </a:lnTo>
                  <a:lnTo>
                    <a:pt x="36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4" y="116"/>
                  </a:lnTo>
                  <a:lnTo>
                    <a:pt x="60" y="118"/>
                  </a:lnTo>
                  <a:lnTo>
                    <a:pt x="66" y="118"/>
                  </a:lnTo>
                  <a:lnTo>
                    <a:pt x="72" y="120"/>
                  </a:lnTo>
                  <a:lnTo>
                    <a:pt x="78" y="120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102" y="118"/>
                  </a:lnTo>
                  <a:lnTo>
                    <a:pt x="110" y="114"/>
                  </a:lnTo>
                  <a:lnTo>
                    <a:pt x="114" y="104"/>
                  </a:lnTo>
                  <a:lnTo>
                    <a:pt x="192" y="88"/>
                  </a:lnTo>
                  <a:lnTo>
                    <a:pt x="192" y="64"/>
                  </a:lnTo>
                  <a:lnTo>
                    <a:pt x="190" y="56"/>
                  </a:lnTo>
                  <a:lnTo>
                    <a:pt x="194" y="50"/>
                  </a:lnTo>
                  <a:lnTo>
                    <a:pt x="194" y="46"/>
                  </a:lnTo>
                  <a:lnTo>
                    <a:pt x="190" y="34"/>
                  </a:lnTo>
                  <a:lnTo>
                    <a:pt x="184" y="20"/>
                  </a:lnTo>
                  <a:lnTo>
                    <a:pt x="174" y="10"/>
                  </a:lnTo>
                  <a:lnTo>
                    <a:pt x="160" y="4"/>
                  </a:lnTo>
                  <a:lnTo>
                    <a:pt x="14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4" name="Freeform 289"/>
            <p:cNvSpPr/>
            <p:nvPr/>
          </p:nvSpPr>
          <p:spPr bwMode="gray">
            <a:xfrm>
              <a:off x="1731626" y="3486031"/>
              <a:ext cx="224183" cy="180927"/>
            </a:xfrm>
            <a:custGeom>
              <a:avLst/>
              <a:gdLst>
                <a:gd name="T0" fmla="*/ 130 w 192"/>
                <a:gd name="T1" fmla="*/ 10 h 166"/>
                <a:gd name="T2" fmla="*/ 122 w 192"/>
                <a:gd name="T3" fmla="*/ 10 h 166"/>
                <a:gd name="T4" fmla="*/ 112 w 192"/>
                <a:gd name="T5" fmla="*/ 12 h 166"/>
                <a:gd name="T6" fmla="*/ 104 w 192"/>
                <a:gd name="T7" fmla="*/ 14 h 166"/>
                <a:gd name="T8" fmla="*/ 98 w 192"/>
                <a:gd name="T9" fmla="*/ 14 h 166"/>
                <a:gd name="T10" fmla="*/ 88 w 192"/>
                <a:gd name="T11" fmla="*/ 12 h 166"/>
                <a:gd name="T12" fmla="*/ 80 w 192"/>
                <a:gd name="T13" fmla="*/ 10 h 166"/>
                <a:gd name="T14" fmla="*/ 34 w 192"/>
                <a:gd name="T15" fmla="*/ 8 h 166"/>
                <a:gd name="T16" fmla="*/ 30 w 192"/>
                <a:gd name="T17" fmla="*/ 8 h 166"/>
                <a:gd name="T18" fmla="*/ 24 w 192"/>
                <a:gd name="T19" fmla="*/ 6 h 166"/>
                <a:gd name="T20" fmla="*/ 20 w 192"/>
                <a:gd name="T21" fmla="*/ 2 h 166"/>
                <a:gd name="T22" fmla="*/ 14 w 192"/>
                <a:gd name="T23" fmla="*/ 0 h 166"/>
                <a:gd name="T24" fmla="*/ 2 w 192"/>
                <a:gd name="T25" fmla="*/ 2 h 166"/>
                <a:gd name="T26" fmla="*/ 2 w 192"/>
                <a:gd name="T27" fmla="*/ 12 h 166"/>
                <a:gd name="T28" fmla="*/ 12 w 192"/>
                <a:gd name="T29" fmla="*/ 32 h 166"/>
                <a:gd name="T30" fmla="*/ 18 w 192"/>
                <a:gd name="T31" fmla="*/ 54 h 166"/>
                <a:gd name="T32" fmla="*/ 24 w 192"/>
                <a:gd name="T33" fmla="*/ 72 h 166"/>
                <a:gd name="T34" fmla="*/ 34 w 192"/>
                <a:gd name="T35" fmla="*/ 110 h 166"/>
                <a:gd name="T36" fmla="*/ 46 w 192"/>
                <a:gd name="T37" fmla="*/ 136 h 166"/>
                <a:gd name="T38" fmla="*/ 48 w 192"/>
                <a:gd name="T39" fmla="*/ 140 h 166"/>
                <a:gd name="T40" fmla="*/ 52 w 192"/>
                <a:gd name="T41" fmla="*/ 148 h 166"/>
                <a:gd name="T42" fmla="*/ 58 w 192"/>
                <a:gd name="T43" fmla="*/ 158 h 166"/>
                <a:gd name="T44" fmla="*/ 60 w 192"/>
                <a:gd name="T45" fmla="*/ 164 h 166"/>
                <a:gd name="T46" fmla="*/ 72 w 192"/>
                <a:gd name="T47" fmla="*/ 160 h 166"/>
                <a:gd name="T48" fmla="*/ 74 w 192"/>
                <a:gd name="T49" fmla="*/ 156 h 166"/>
                <a:gd name="T50" fmla="*/ 76 w 192"/>
                <a:gd name="T51" fmla="*/ 152 h 166"/>
                <a:gd name="T52" fmla="*/ 78 w 192"/>
                <a:gd name="T53" fmla="*/ 150 h 166"/>
                <a:gd name="T54" fmla="*/ 82 w 192"/>
                <a:gd name="T55" fmla="*/ 152 h 166"/>
                <a:gd name="T56" fmla="*/ 82 w 192"/>
                <a:gd name="T57" fmla="*/ 156 h 166"/>
                <a:gd name="T58" fmla="*/ 82 w 192"/>
                <a:gd name="T59" fmla="*/ 162 h 166"/>
                <a:gd name="T60" fmla="*/ 86 w 192"/>
                <a:gd name="T61" fmla="*/ 164 h 166"/>
                <a:gd name="T62" fmla="*/ 94 w 192"/>
                <a:gd name="T63" fmla="*/ 164 h 166"/>
                <a:gd name="T64" fmla="*/ 104 w 192"/>
                <a:gd name="T65" fmla="*/ 166 h 166"/>
                <a:gd name="T66" fmla="*/ 112 w 192"/>
                <a:gd name="T67" fmla="*/ 162 h 166"/>
                <a:gd name="T68" fmla="*/ 114 w 192"/>
                <a:gd name="T69" fmla="*/ 60 h 166"/>
                <a:gd name="T70" fmla="*/ 128 w 192"/>
                <a:gd name="T71" fmla="*/ 16 h 166"/>
                <a:gd name="T72" fmla="*/ 144 w 192"/>
                <a:gd name="T73" fmla="*/ 16 h 166"/>
                <a:gd name="T74" fmla="*/ 164 w 192"/>
                <a:gd name="T75" fmla="*/ 16 h 166"/>
                <a:gd name="T76" fmla="*/ 168 w 192"/>
                <a:gd name="T77" fmla="*/ 18 h 166"/>
                <a:gd name="T78" fmla="*/ 170 w 192"/>
                <a:gd name="T79" fmla="*/ 22 h 166"/>
                <a:gd name="T80" fmla="*/ 172 w 192"/>
                <a:gd name="T81" fmla="*/ 20 h 166"/>
                <a:gd name="T82" fmla="*/ 182 w 192"/>
                <a:gd name="T83" fmla="*/ 16 h 166"/>
                <a:gd name="T84" fmla="*/ 190 w 192"/>
                <a:gd name="T85" fmla="*/ 12 h 166"/>
                <a:gd name="T86" fmla="*/ 188 w 192"/>
                <a:gd name="T87" fmla="*/ 12 h 166"/>
                <a:gd name="T88" fmla="*/ 166 w 192"/>
                <a:gd name="T89" fmla="*/ 8 h 166"/>
                <a:gd name="T90" fmla="*/ 132 w 192"/>
                <a:gd name="T91" fmla="*/ 10 h 1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92"/>
                <a:gd name="T139" fmla="*/ 0 h 166"/>
                <a:gd name="T140" fmla="*/ 192 w 192"/>
                <a:gd name="T141" fmla="*/ 166 h 16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92" h="166">
                  <a:moveTo>
                    <a:pt x="132" y="10"/>
                  </a:moveTo>
                  <a:lnTo>
                    <a:pt x="130" y="10"/>
                  </a:lnTo>
                  <a:lnTo>
                    <a:pt x="128" y="10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2" y="12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4" y="14"/>
                  </a:lnTo>
                  <a:lnTo>
                    <a:pt x="88" y="12"/>
                  </a:lnTo>
                  <a:lnTo>
                    <a:pt x="84" y="12"/>
                  </a:lnTo>
                  <a:lnTo>
                    <a:pt x="80" y="10"/>
                  </a:lnTo>
                  <a:lnTo>
                    <a:pt x="7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6" y="20"/>
                  </a:lnTo>
                  <a:lnTo>
                    <a:pt x="12" y="32"/>
                  </a:lnTo>
                  <a:lnTo>
                    <a:pt x="16" y="4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4" y="72"/>
                  </a:lnTo>
                  <a:lnTo>
                    <a:pt x="28" y="90"/>
                  </a:lnTo>
                  <a:lnTo>
                    <a:pt x="34" y="110"/>
                  </a:lnTo>
                  <a:lnTo>
                    <a:pt x="42" y="12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48" y="140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58" y="158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72" y="160"/>
                  </a:lnTo>
                  <a:lnTo>
                    <a:pt x="74" y="158"/>
                  </a:lnTo>
                  <a:lnTo>
                    <a:pt x="74" y="156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8" y="150"/>
                  </a:lnTo>
                  <a:lnTo>
                    <a:pt x="80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2" y="156"/>
                  </a:lnTo>
                  <a:lnTo>
                    <a:pt x="82" y="160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98" y="166"/>
                  </a:lnTo>
                  <a:lnTo>
                    <a:pt x="104" y="166"/>
                  </a:lnTo>
                  <a:lnTo>
                    <a:pt x="108" y="164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60"/>
                  </a:lnTo>
                  <a:lnTo>
                    <a:pt x="128" y="60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44" y="16"/>
                  </a:lnTo>
                  <a:lnTo>
                    <a:pt x="156" y="14"/>
                  </a:lnTo>
                  <a:lnTo>
                    <a:pt x="164" y="16"/>
                  </a:lnTo>
                  <a:lnTo>
                    <a:pt x="168" y="18"/>
                  </a:lnTo>
                  <a:lnTo>
                    <a:pt x="168" y="20"/>
                  </a:lnTo>
                  <a:lnTo>
                    <a:pt x="170" y="22"/>
                  </a:lnTo>
                  <a:lnTo>
                    <a:pt x="172" y="20"/>
                  </a:lnTo>
                  <a:lnTo>
                    <a:pt x="176" y="18"/>
                  </a:lnTo>
                  <a:lnTo>
                    <a:pt x="182" y="16"/>
                  </a:lnTo>
                  <a:lnTo>
                    <a:pt x="186" y="14"/>
                  </a:lnTo>
                  <a:lnTo>
                    <a:pt x="190" y="12"/>
                  </a:lnTo>
                  <a:lnTo>
                    <a:pt x="192" y="12"/>
                  </a:lnTo>
                  <a:lnTo>
                    <a:pt x="188" y="12"/>
                  </a:lnTo>
                  <a:lnTo>
                    <a:pt x="178" y="10"/>
                  </a:lnTo>
                  <a:lnTo>
                    <a:pt x="166" y="8"/>
                  </a:lnTo>
                  <a:lnTo>
                    <a:pt x="156" y="8"/>
                  </a:lnTo>
                  <a:lnTo>
                    <a:pt x="132" y="1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5" name="Freeform 290"/>
            <p:cNvSpPr/>
            <p:nvPr/>
          </p:nvSpPr>
          <p:spPr bwMode="gray">
            <a:xfrm>
              <a:off x="1864735" y="3501290"/>
              <a:ext cx="140114" cy="150409"/>
            </a:xfrm>
            <a:custGeom>
              <a:avLst/>
              <a:gdLst>
                <a:gd name="T0" fmla="*/ 98 w 120"/>
                <a:gd name="T1" fmla="*/ 48 h 138"/>
                <a:gd name="T2" fmla="*/ 98 w 120"/>
                <a:gd name="T3" fmla="*/ 44 h 138"/>
                <a:gd name="T4" fmla="*/ 96 w 120"/>
                <a:gd name="T5" fmla="*/ 38 h 138"/>
                <a:gd name="T6" fmla="*/ 90 w 120"/>
                <a:gd name="T7" fmla="*/ 32 h 138"/>
                <a:gd name="T8" fmla="*/ 88 w 120"/>
                <a:gd name="T9" fmla="*/ 28 h 138"/>
                <a:gd name="T10" fmla="*/ 84 w 120"/>
                <a:gd name="T11" fmla="*/ 22 h 138"/>
                <a:gd name="T12" fmla="*/ 80 w 120"/>
                <a:gd name="T13" fmla="*/ 10 h 138"/>
                <a:gd name="T14" fmla="*/ 78 w 120"/>
                <a:gd name="T15" fmla="*/ 0 h 138"/>
                <a:gd name="T16" fmla="*/ 76 w 120"/>
                <a:gd name="T17" fmla="*/ 0 h 138"/>
                <a:gd name="T18" fmla="*/ 68 w 120"/>
                <a:gd name="T19" fmla="*/ 2 h 138"/>
                <a:gd name="T20" fmla="*/ 60 w 120"/>
                <a:gd name="T21" fmla="*/ 6 h 138"/>
                <a:gd name="T22" fmla="*/ 56 w 120"/>
                <a:gd name="T23" fmla="*/ 10 h 138"/>
                <a:gd name="T24" fmla="*/ 46 w 120"/>
                <a:gd name="T25" fmla="*/ 2 h 138"/>
                <a:gd name="T26" fmla="*/ 26 w 120"/>
                <a:gd name="T27" fmla="*/ 2 h 138"/>
                <a:gd name="T28" fmla="*/ 14 w 120"/>
                <a:gd name="T29" fmla="*/ 4 h 138"/>
                <a:gd name="T30" fmla="*/ 0 w 120"/>
                <a:gd name="T31" fmla="*/ 48 h 138"/>
                <a:gd name="T32" fmla="*/ 2 w 120"/>
                <a:gd name="T33" fmla="*/ 102 h 138"/>
                <a:gd name="T34" fmla="*/ 6 w 120"/>
                <a:gd name="T35" fmla="*/ 104 h 138"/>
                <a:gd name="T36" fmla="*/ 12 w 120"/>
                <a:gd name="T37" fmla="*/ 112 h 138"/>
                <a:gd name="T38" fmla="*/ 12 w 120"/>
                <a:gd name="T39" fmla="*/ 126 h 138"/>
                <a:gd name="T40" fmla="*/ 10 w 120"/>
                <a:gd name="T41" fmla="*/ 128 h 138"/>
                <a:gd name="T42" fmla="*/ 8 w 120"/>
                <a:gd name="T43" fmla="*/ 134 h 138"/>
                <a:gd name="T44" fmla="*/ 12 w 120"/>
                <a:gd name="T45" fmla="*/ 138 h 138"/>
                <a:gd name="T46" fmla="*/ 20 w 120"/>
                <a:gd name="T47" fmla="*/ 136 h 138"/>
                <a:gd name="T48" fmla="*/ 32 w 120"/>
                <a:gd name="T49" fmla="*/ 130 h 138"/>
                <a:gd name="T50" fmla="*/ 40 w 120"/>
                <a:gd name="T51" fmla="*/ 124 h 138"/>
                <a:gd name="T52" fmla="*/ 42 w 120"/>
                <a:gd name="T53" fmla="*/ 118 h 138"/>
                <a:gd name="T54" fmla="*/ 44 w 120"/>
                <a:gd name="T55" fmla="*/ 112 h 138"/>
                <a:gd name="T56" fmla="*/ 46 w 120"/>
                <a:gd name="T57" fmla="*/ 110 h 138"/>
                <a:gd name="T58" fmla="*/ 52 w 120"/>
                <a:gd name="T59" fmla="*/ 108 h 138"/>
                <a:gd name="T60" fmla="*/ 60 w 120"/>
                <a:gd name="T61" fmla="*/ 110 h 138"/>
                <a:gd name="T62" fmla="*/ 64 w 120"/>
                <a:gd name="T63" fmla="*/ 114 h 138"/>
                <a:gd name="T64" fmla="*/ 70 w 120"/>
                <a:gd name="T65" fmla="*/ 116 h 138"/>
                <a:gd name="T66" fmla="*/ 74 w 120"/>
                <a:gd name="T67" fmla="*/ 114 h 138"/>
                <a:gd name="T68" fmla="*/ 76 w 120"/>
                <a:gd name="T69" fmla="*/ 106 h 138"/>
                <a:gd name="T70" fmla="*/ 82 w 120"/>
                <a:gd name="T71" fmla="*/ 98 h 138"/>
                <a:gd name="T72" fmla="*/ 90 w 120"/>
                <a:gd name="T73" fmla="*/ 90 h 138"/>
                <a:gd name="T74" fmla="*/ 94 w 120"/>
                <a:gd name="T75" fmla="*/ 88 h 138"/>
                <a:gd name="T76" fmla="*/ 104 w 120"/>
                <a:gd name="T77" fmla="*/ 84 h 138"/>
                <a:gd name="T78" fmla="*/ 108 w 120"/>
                <a:gd name="T79" fmla="*/ 80 h 138"/>
                <a:gd name="T80" fmla="*/ 112 w 120"/>
                <a:gd name="T81" fmla="*/ 78 h 138"/>
                <a:gd name="T82" fmla="*/ 118 w 120"/>
                <a:gd name="T83" fmla="*/ 72 h 138"/>
                <a:gd name="T84" fmla="*/ 120 w 120"/>
                <a:gd name="T85" fmla="*/ 68 h 138"/>
                <a:gd name="T86" fmla="*/ 116 w 120"/>
                <a:gd name="T87" fmla="*/ 62 h 138"/>
                <a:gd name="T88" fmla="*/ 112 w 120"/>
                <a:gd name="T89" fmla="*/ 60 h 138"/>
                <a:gd name="T90" fmla="*/ 110 w 120"/>
                <a:gd name="T91" fmla="*/ 60 h 138"/>
                <a:gd name="T92" fmla="*/ 106 w 120"/>
                <a:gd name="T93" fmla="*/ 56 h 138"/>
                <a:gd name="T94" fmla="*/ 102 w 120"/>
                <a:gd name="T95" fmla="*/ 48 h 1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0"/>
                <a:gd name="T145" fmla="*/ 0 h 138"/>
                <a:gd name="T146" fmla="*/ 120 w 120"/>
                <a:gd name="T147" fmla="*/ 138 h 1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0" h="138">
                  <a:moveTo>
                    <a:pt x="102" y="48"/>
                  </a:moveTo>
                  <a:lnTo>
                    <a:pt x="98" y="48"/>
                  </a:lnTo>
                  <a:lnTo>
                    <a:pt x="100" y="46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96" y="38"/>
                  </a:lnTo>
                  <a:lnTo>
                    <a:pt x="92" y="34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0" y="10"/>
                  </a:lnTo>
                  <a:lnTo>
                    <a:pt x="80" y="4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2"/>
                  </a:lnTo>
                  <a:lnTo>
                    <a:pt x="14" y="4"/>
                  </a:lnTo>
                  <a:lnTo>
                    <a:pt x="14" y="46"/>
                  </a:lnTo>
                  <a:lnTo>
                    <a:pt x="0" y="4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4" y="102"/>
                  </a:lnTo>
                  <a:lnTo>
                    <a:pt x="6" y="104"/>
                  </a:lnTo>
                  <a:lnTo>
                    <a:pt x="10" y="108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2" y="126"/>
                  </a:lnTo>
                  <a:lnTo>
                    <a:pt x="10" y="128"/>
                  </a:lnTo>
                  <a:lnTo>
                    <a:pt x="8" y="130"/>
                  </a:lnTo>
                  <a:lnTo>
                    <a:pt x="8" y="134"/>
                  </a:lnTo>
                  <a:lnTo>
                    <a:pt x="10" y="136"/>
                  </a:lnTo>
                  <a:lnTo>
                    <a:pt x="12" y="138"/>
                  </a:lnTo>
                  <a:lnTo>
                    <a:pt x="16" y="138"/>
                  </a:lnTo>
                  <a:lnTo>
                    <a:pt x="20" y="136"/>
                  </a:lnTo>
                  <a:lnTo>
                    <a:pt x="26" y="134"/>
                  </a:lnTo>
                  <a:lnTo>
                    <a:pt x="32" y="130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2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4" y="112"/>
                  </a:lnTo>
                  <a:lnTo>
                    <a:pt x="46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56" y="108"/>
                  </a:lnTo>
                  <a:lnTo>
                    <a:pt x="60" y="110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70" y="116"/>
                  </a:lnTo>
                  <a:lnTo>
                    <a:pt x="74" y="116"/>
                  </a:lnTo>
                  <a:lnTo>
                    <a:pt x="74" y="114"/>
                  </a:lnTo>
                  <a:lnTo>
                    <a:pt x="74" y="112"/>
                  </a:lnTo>
                  <a:lnTo>
                    <a:pt x="76" y="106"/>
                  </a:lnTo>
                  <a:lnTo>
                    <a:pt x="80" y="102"/>
                  </a:lnTo>
                  <a:lnTo>
                    <a:pt x="82" y="98"/>
                  </a:lnTo>
                  <a:lnTo>
                    <a:pt x="86" y="94"/>
                  </a:lnTo>
                  <a:lnTo>
                    <a:pt x="90" y="90"/>
                  </a:lnTo>
                  <a:lnTo>
                    <a:pt x="94" y="88"/>
                  </a:lnTo>
                  <a:lnTo>
                    <a:pt x="98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8" y="80"/>
                  </a:lnTo>
                  <a:lnTo>
                    <a:pt x="110" y="78"/>
                  </a:lnTo>
                  <a:lnTo>
                    <a:pt x="112" y="78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20" y="70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16" y="62"/>
                  </a:lnTo>
                  <a:lnTo>
                    <a:pt x="112" y="60"/>
                  </a:lnTo>
                  <a:lnTo>
                    <a:pt x="110" y="60"/>
                  </a:lnTo>
                  <a:lnTo>
                    <a:pt x="108" y="58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4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6" name="Freeform 291"/>
            <p:cNvSpPr/>
            <p:nvPr/>
          </p:nvSpPr>
          <p:spPr bwMode="gray">
            <a:xfrm>
              <a:off x="2189333" y="3069680"/>
              <a:ext cx="135444" cy="178747"/>
            </a:xfrm>
            <a:custGeom>
              <a:avLst/>
              <a:gdLst>
                <a:gd name="T0" fmla="*/ 4 w 116"/>
                <a:gd name="T1" fmla="*/ 164 h 164"/>
                <a:gd name="T2" fmla="*/ 28 w 116"/>
                <a:gd name="T3" fmla="*/ 148 h 164"/>
                <a:gd name="T4" fmla="*/ 32 w 116"/>
                <a:gd name="T5" fmla="*/ 144 h 164"/>
                <a:gd name="T6" fmla="*/ 38 w 116"/>
                <a:gd name="T7" fmla="*/ 136 h 164"/>
                <a:gd name="T8" fmla="*/ 50 w 116"/>
                <a:gd name="T9" fmla="*/ 126 h 164"/>
                <a:gd name="T10" fmla="*/ 62 w 116"/>
                <a:gd name="T11" fmla="*/ 112 h 164"/>
                <a:gd name="T12" fmla="*/ 72 w 116"/>
                <a:gd name="T13" fmla="*/ 98 h 164"/>
                <a:gd name="T14" fmla="*/ 82 w 116"/>
                <a:gd name="T15" fmla="*/ 84 h 164"/>
                <a:gd name="T16" fmla="*/ 92 w 116"/>
                <a:gd name="T17" fmla="*/ 66 h 164"/>
                <a:gd name="T18" fmla="*/ 100 w 116"/>
                <a:gd name="T19" fmla="*/ 50 h 164"/>
                <a:gd name="T20" fmla="*/ 106 w 116"/>
                <a:gd name="T21" fmla="*/ 36 h 164"/>
                <a:gd name="T22" fmla="*/ 108 w 116"/>
                <a:gd name="T23" fmla="*/ 32 h 164"/>
                <a:gd name="T24" fmla="*/ 116 w 116"/>
                <a:gd name="T25" fmla="*/ 18 h 164"/>
                <a:gd name="T26" fmla="*/ 116 w 116"/>
                <a:gd name="T27" fmla="*/ 0 h 164"/>
                <a:gd name="T28" fmla="*/ 108 w 116"/>
                <a:gd name="T29" fmla="*/ 0 h 164"/>
                <a:gd name="T30" fmla="*/ 108 w 116"/>
                <a:gd name="T31" fmla="*/ 0 h 164"/>
                <a:gd name="T32" fmla="*/ 106 w 116"/>
                <a:gd name="T33" fmla="*/ 2 h 164"/>
                <a:gd name="T34" fmla="*/ 102 w 116"/>
                <a:gd name="T35" fmla="*/ 2 h 164"/>
                <a:gd name="T36" fmla="*/ 98 w 116"/>
                <a:gd name="T37" fmla="*/ 4 h 164"/>
                <a:gd name="T38" fmla="*/ 92 w 116"/>
                <a:gd name="T39" fmla="*/ 4 h 164"/>
                <a:gd name="T40" fmla="*/ 80 w 116"/>
                <a:gd name="T41" fmla="*/ 6 h 164"/>
                <a:gd name="T42" fmla="*/ 66 w 116"/>
                <a:gd name="T43" fmla="*/ 8 h 164"/>
                <a:gd name="T44" fmla="*/ 54 w 116"/>
                <a:gd name="T45" fmla="*/ 10 h 164"/>
                <a:gd name="T46" fmla="*/ 50 w 116"/>
                <a:gd name="T47" fmla="*/ 10 h 164"/>
                <a:gd name="T48" fmla="*/ 28 w 116"/>
                <a:gd name="T49" fmla="*/ 14 h 164"/>
                <a:gd name="T50" fmla="*/ 28 w 116"/>
                <a:gd name="T51" fmla="*/ 14 h 164"/>
                <a:gd name="T52" fmla="*/ 26 w 116"/>
                <a:gd name="T53" fmla="*/ 12 h 164"/>
                <a:gd name="T54" fmla="*/ 24 w 116"/>
                <a:gd name="T55" fmla="*/ 12 h 164"/>
                <a:gd name="T56" fmla="*/ 20 w 116"/>
                <a:gd name="T57" fmla="*/ 10 h 164"/>
                <a:gd name="T58" fmla="*/ 14 w 116"/>
                <a:gd name="T59" fmla="*/ 20 h 164"/>
                <a:gd name="T60" fmla="*/ 16 w 116"/>
                <a:gd name="T61" fmla="*/ 22 h 164"/>
                <a:gd name="T62" fmla="*/ 14 w 116"/>
                <a:gd name="T63" fmla="*/ 28 h 164"/>
                <a:gd name="T64" fmla="*/ 24 w 116"/>
                <a:gd name="T65" fmla="*/ 34 h 164"/>
                <a:gd name="T66" fmla="*/ 56 w 116"/>
                <a:gd name="T67" fmla="*/ 52 h 164"/>
                <a:gd name="T68" fmla="*/ 70 w 116"/>
                <a:gd name="T69" fmla="*/ 54 h 164"/>
                <a:gd name="T70" fmla="*/ 40 w 116"/>
                <a:gd name="T71" fmla="*/ 96 h 164"/>
                <a:gd name="T72" fmla="*/ 24 w 116"/>
                <a:gd name="T73" fmla="*/ 102 h 164"/>
                <a:gd name="T74" fmla="*/ 22 w 116"/>
                <a:gd name="T75" fmla="*/ 108 h 164"/>
                <a:gd name="T76" fmla="*/ 6 w 116"/>
                <a:gd name="T77" fmla="*/ 108 h 164"/>
                <a:gd name="T78" fmla="*/ 0 w 116"/>
                <a:gd name="T79" fmla="*/ 122 h 164"/>
                <a:gd name="T80" fmla="*/ 0 w 116"/>
                <a:gd name="T81" fmla="*/ 156 h 164"/>
                <a:gd name="T82" fmla="*/ 4 w 116"/>
                <a:gd name="T83" fmla="*/ 164 h 16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6"/>
                <a:gd name="T127" fmla="*/ 0 h 164"/>
                <a:gd name="T128" fmla="*/ 116 w 116"/>
                <a:gd name="T129" fmla="*/ 164 h 16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5" h="164">
                  <a:moveTo>
                    <a:pt x="4" y="164"/>
                  </a:moveTo>
                  <a:lnTo>
                    <a:pt x="28" y="148"/>
                  </a:lnTo>
                  <a:lnTo>
                    <a:pt x="32" y="144"/>
                  </a:lnTo>
                  <a:lnTo>
                    <a:pt x="38" y="136"/>
                  </a:lnTo>
                  <a:lnTo>
                    <a:pt x="50" y="126"/>
                  </a:lnTo>
                  <a:lnTo>
                    <a:pt x="62" y="112"/>
                  </a:lnTo>
                  <a:lnTo>
                    <a:pt x="72" y="98"/>
                  </a:lnTo>
                  <a:lnTo>
                    <a:pt x="82" y="84"/>
                  </a:lnTo>
                  <a:lnTo>
                    <a:pt x="92" y="66"/>
                  </a:lnTo>
                  <a:lnTo>
                    <a:pt x="100" y="50"/>
                  </a:lnTo>
                  <a:lnTo>
                    <a:pt x="106" y="36"/>
                  </a:lnTo>
                  <a:lnTo>
                    <a:pt x="108" y="32"/>
                  </a:lnTo>
                  <a:lnTo>
                    <a:pt x="116" y="18"/>
                  </a:lnTo>
                  <a:lnTo>
                    <a:pt x="116" y="0"/>
                  </a:lnTo>
                  <a:lnTo>
                    <a:pt x="108" y="0"/>
                  </a:lnTo>
                  <a:lnTo>
                    <a:pt x="106" y="2"/>
                  </a:lnTo>
                  <a:lnTo>
                    <a:pt x="102" y="2"/>
                  </a:lnTo>
                  <a:lnTo>
                    <a:pt x="98" y="4"/>
                  </a:lnTo>
                  <a:lnTo>
                    <a:pt x="92" y="4"/>
                  </a:lnTo>
                  <a:lnTo>
                    <a:pt x="80" y="6"/>
                  </a:lnTo>
                  <a:lnTo>
                    <a:pt x="6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0" y="1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24" y="34"/>
                  </a:lnTo>
                  <a:lnTo>
                    <a:pt x="56" y="52"/>
                  </a:lnTo>
                  <a:lnTo>
                    <a:pt x="70" y="54"/>
                  </a:lnTo>
                  <a:lnTo>
                    <a:pt x="40" y="96"/>
                  </a:lnTo>
                  <a:lnTo>
                    <a:pt x="24" y="102"/>
                  </a:lnTo>
                  <a:lnTo>
                    <a:pt x="22" y="108"/>
                  </a:lnTo>
                  <a:lnTo>
                    <a:pt x="6" y="108"/>
                  </a:lnTo>
                  <a:lnTo>
                    <a:pt x="0" y="122"/>
                  </a:lnTo>
                  <a:lnTo>
                    <a:pt x="0" y="156"/>
                  </a:lnTo>
                  <a:lnTo>
                    <a:pt x="4" y="16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7" name="Freeform 292"/>
            <p:cNvSpPr/>
            <p:nvPr/>
          </p:nvSpPr>
          <p:spPr bwMode="gray">
            <a:xfrm>
              <a:off x="2072571" y="3174312"/>
              <a:ext cx="123768" cy="135151"/>
            </a:xfrm>
            <a:custGeom>
              <a:avLst/>
              <a:gdLst>
                <a:gd name="T0" fmla="*/ 66 w 106"/>
                <a:gd name="T1" fmla="*/ 116 h 124"/>
                <a:gd name="T2" fmla="*/ 82 w 106"/>
                <a:gd name="T3" fmla="*/ 100 h 124"/>
                <a:gd name="T4" fmla="*/ 102 w 106"/>
                <a:gd name="T5" fmla="*/ 68 h 124"/>
                <a:gd name="T6" fmla="*/ 104 w 106"/>
                <a:gd name="T7" fmla="*/ 68 h 124"/>
                <a:gd name="T8" fmla="*/ 100 w 106"/>
                <a:gd name="T9" fmla="*/ 60 h 124"/>
                <a:gd name="T10" fmla="*/ 100 w 106"/>
                <a:gd name="T11" fmla="*/ 26 h 124"/>
                <a:gd name="T12" fmla="*/ 106 w 106"/>
                <a:gd name="T13" fmla="*/ 12 h 124"/>
                <a:gd name="T14" fmla="*/ 104 w 106"/>
                <a:gd name="T15" fmla="*/ 6 h 124"/>
                <a:gd name="T16" fmla="*/ 84 w 106"/>
                <a:gd name="T17" fmla="*/ 10 h 124"/>
                <a:gd name="T18" fmla="*/ 76 w 106"/>
                <a:gd name="T19" fmla="*/ 18 h 124"/>
                <a:gd name="T20" fmla="*/ 58 w 106"/>
                <a:gd name="T21" fmla="*/ 16 h 124"/>
                <a:gd name="T22" fmla="*/ 40 w 106"/>
                <a:gd name="T23" fmla="*/ 0 h 124"/>
                <a:gd name="T24" fmla="*/ 26 w 106"/>
                <a:gd name="T25" fmla="*/ 0 h 124"/>
                <a:gd name="T26" fmla="*/ 26 w 106"/>
                <a:gd name="T27" fmla="*/ 0 h 124"/>
                <a:gd name="T28" fmla="*/ 26 w 106"/>
                <a:gd name="T29" fmla="*/ 0 h 124"/>
                <a:gd name="T30" fmla="*/ 24 w 106"/>
                <a:gd name="T31" fmla="*/ 2 h 124"/>
                <a:gd name="T32" fmla="*/ 22 w 106"/>
                <a:gd name="T33" fmla="*/ 4 h 124"/>
                <a:gd name="T34" fmla="*/ 16 w 106"/>
                <a:gd name="T35" fmla="*/ 4 h 124"/>
                <a:gd name="T36" fmla="*/ 8 w 106"/>
                <a:gd name="T37" fmla="*/ 6 h 124"/>
                <a:gd name="T38" fmla="*/ 10 w 106"/>
                <a:gd name="T39" fmla="*/ 12 h 124"/>
                <a:gd name="T40" fmla="*/ 14 w 106"/>
                <a:gd name="T41" fmla="*/ 40 h 124"/>
                <a:gd name="T42" fmla="*/ 0 w 106"/>
                <a:gd name="T43" fmla="*/ 56 h 124"/>
                <a:gd name="T44" fmla="*/ 0 w 106"/>
                <a:gd name="T45" fmla="*/ 56 h 124"/>
                <a:gd name="T46" fmla="*/ 2 w 106"/>
                <a:gd name="T47" fmla="*/ 58 h 124"/>
                <a:gd name="T48" fmla="*/ 4 w 106"/>
                <a:gd name="T49" fmla="*/ 62 h 124"/>
                <a:gd name="T50" fmla="*/ 4 w 106"/>
                <a:gd name="T51" fmla="*/ 66 h 124"/>
                <a:gd name="T52" fmla="*/ 6 w 106"/>
                <a:gd name="T53" fmla="*/ 70 h 124"/>
                <a:gd name="T54" fmla="*/ 4 w 106"/>
                <a:gd name="T55" fmla="*/ 74 h 124"/>
                <a:gd name="T56" fmla="*/ 2 w 106"/>
                <a:gd name="T57" fmla="*/ 78 h 124"/>
                <a:gd name="T58" fmla="*/ 46 w 106"/>
                <a:gd name="T59" fmla="*/ 110 h 124"/>
                <a:gd name="T60" fmla="*/ 46 w 106"/>
                <a:gd name="T61" fmla="*/ 110 h 124"/>
                <a:gd name="T62" fmla="*/ 48 w 106"/>
                <a:gd name="T63" fmla="*/ 112 h 124"/>
                <a:gd name="T64" fmla="*/ 48 w 106"/>
                <a:gd name="T65" fmla="*/ 114 h 124"/>
                <a:gd name="T66" fmla="*/ 50 w 106"/>
                <a:gd name="T67" fmla="*/ 116 h 124"/>
                <a:gd name="T68" fmla="*/ 62 w 106"/>
                <a:gd name="T69" fmla="*/ 124 h 12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6"/>
                <a:gd name="T106" fmla="*/ 0 h 124"/>
                <a:gd name="T107" fmla="*/ 106 w 106"/>
                <a:gd name="T108" fmla="*/ 124 h 12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5" h="124">
                  <a:moveTo>
                    <a:pt x="66" y="116"/>
                  </a:moveTo>
                  <a:lnTo>
                    <a:pt x="82" y="100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0" y="60"/>
                  </a:lnTo>
                  <a:lnTo>
                    <a:pt x="100" y="26"/>
                  </a:lnTo>
                  <a:lnTo>
                    <a:pt x="106" y="12"/>
                  </a:lnTo>
                  <a:lnTo>
                    <a:pt x="104" y="6"/>
                  </a:lnTo>
                  <a:lnTo>
                    <a:pt x="84" y="10"/>
                  </a:lnTo>
                  <a:lnTo>
                    <a:pt x="76" y="18"/>
                  </a:lnTo>
                  <a:lnTo>
                    <a:pt x="58" y="16"/>
                  </a:lnTo>
                  <a:lnTo>
                    <a:pt x="40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4"/>
                  </a:lnTo>
                  <a:lnTo>
                    <a:pt x="8" y="6"/>
                  </a:lnTo>
                  <a:lnTo>
                    <a:pt x="10" y="12"/>
                  </a:lnTo>
                  <a:lnTo>
                    <a:pt x="14" y="40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62" y="12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8" name="Freeform 293"/>
            <p:cNvSpPr/>
            <p:nvPr/>
          </p:nvSpPr>
          <p:spPr bwMode="gray">
            <a:xfrm>
              <a:off x="2004849" y="3180852"/>
              <a:ext cx="84069" cy="82834"/>
            </a:xfrm>
            <a:custGeom>
              <a:avLst/>
              <a:gdLst>
                <a:gd name="T0" fmla="*/ 16 w 72"/>
                <a:gd name="T1" fmla="*/ 6 h 76"/>
                <a:gd name="T2" fmla="*/ 16 w 72"/>
                <a:gd name="T3" fmla="*/ 6 h 76"/>
                <a:gd name="T4" fmla="*/ 14 w 72"/>
                <a:gd name="T5" fmla="*/ 8 h 76"/>
                <a:gd name="T6" fmla="*/ 14 w 72"/>
                <a:gd name="T7" fmla="*/ 12 h 76"/>
                <a:gd name="T8" fmla="*/ 14 w 72"/>
                <a:gd name="T9" fmla="*/ 16 h 76"/>
                <a:gd name="T10" fmla="*/ 14 w 72"/>
                <a:gd name="T11" fmla="*/ 18 h 76"/>
                <a:gd name="T12" fmla="*/ 12 w 72"/>
                <a:gd name="T13" fmla="*/ 20 h 76"/>
                <a:gd name="T14" fmla="*/ 10 w 72"/>
                <a:gd name="T15" fmla="*/ 22 h 76"/>
                <a:gd name="T16" fmla="*/ 10 w 72"/>
                <a:gd name="T17" fmla="*/ 26 h 76"/>
                <a:gd name="T18" fmla="*/ 10 w 72"/>
                <a:gd name="T19" fmla="*/ 30 h 76"/>
                <a:gd name="T20" fmla="*/ 10 w 72"/>
                <a:gd name="T21" fmla="*/ 32 h 76"/>
                <a:gd name="T22" fmla="*/ 8 w 72"/>
                <a:gd name="T23" fmla="*/ 34 h 76"/>
                <a:gd name="T24" fmla="*/ 8 w 72"/>
                <a:gd name="T25" fmla="*/ 38 h 76"/>
                <a:gd name="T26" fmla="*/ 6 w 72"/>
                <a:gd name="T27" fmla="*/ 44 h 76"/>
                <a:gd name="T28" fmla="*/ 4 w 72"/>
                <a:gd name="T29" fmla="*/ 48 h 76"/>
                <a:gd name="T30" fmla="*/ 2 w 72"/>
                <a:gd name="T31" fmla="*/ 52 h 76"/>
                <a:gd name="T32" fmla="*/ 2 w 72"/>
                <a:gd name="T33" fmla="*/ 54 h 76"/>
                <a:gd name="T34" fmla="*/ 0 w 72"/>
                <a:gd name="T35" fmla="*/ 58 h 76"/>
                <a:gd name="T36" fmla="*/ 0 w 72"/>
                <a:gd name="T37" fmla="*/ 62 h 76"/>
                <a:gd name="T38" fmla="*/ 0 w 72"/>
                <a:gd name="T39" fmla="*/ 68 h 76"/>
                <a:gd name="T40" fmla="*/ 2 w 72"/>
                <a:gd name="T41" fmla="*/ 72 h 76"/>
                <a:gd name="T42" fmla="*/ 2 w 72"/>
                <a:gd name="T43" fmla="*/ 76 h 76"/>
                <a:gd name="T44" fmla="*/ 4 w 72"/>
                <a:gd name="T45" fmla="*/ 76 h 76"/>
                <a:gd name="T46" fmla="*/ 8 w 72"/>
                <a:gd name="T47" fmla="*/ 74 h 76"/>
                <a:gd name="T48" fmla="*/ 12 w 72"/>
                <a:gd name="T49" fmla="*/ 74 h 76"/>
                <a:gd name="T50" fmla="*/ 18 w 72"/>
                <a:gd name="T51" fmla="*/ 72 h 76"/>
                <a:gd name="T52" fmla="*/ 24 w 72"/>
                <a:gd name="T53" fmla="*/ 70 h 76"/>
                <a:gd name="T54" fmla="*/ 28 w 72"/>
                <a:gd name="T55" fmla="*/ 68 h 76"/>
                <a:gd name="T56" fmla="*/ 44 w 72"/>
                <a:gd name="T57" fmla="*/ 56 h 76"/>
                <a:gd name="T58" fmla="*/ 44 w 72"/>
                <a:gd name="T59" fmla="*/ 54 h 76"/>
                <a:gd name="T60" fmla="*/ 44 w 72"/>
                <a:gd name="T61" fmla="*/ 54 h 76"/>
                <a:gd name="T62" fmla="*/ 44 w 72"/>
                <a:gd name="T63" fmla="*/ 52 h 76"/>
                <a:gd name="T64" fmla="*/ 46 w 72"/>
                <a:gd name="T65" fmla="*/ 50 h 76"/>
                <a:gd name="T66" fmla="*/ 50 w 72"/>
                <a:gd name="T67" fmla="*/ 50 h 76"/>
                <a:gd name="T68" fmla="*/ 56 w 72"/>
                <a:gd name="T69" fmla="*/ 50 h 76"/>
                <a:gd name="T70" fmla="*/ 72 w 72"/>
                <a:gd name="T71" fmla="*/ 34 h 76"/>
                <a:gd name="T72" fmla="*/ 68 w 72"/>
                <a:gd name="T73" fmla="*/ 10 h 76"/>
                <a:gd name="T74" fmla="*/ 68 w 72"/>
                <a:gd name="T75" fmla="*/ 8 h 76"/>
                <a:gd name="T76" fmla="*/ 68 w 72"/>
                <a:gd name="T77" fmla="*/ 6 h 76"/>
                <a:gd name="T78" fmla="*/ 68 w 72"/>
                <a:gd name="T79" fmla="*/ 4 h 76"/>
                <a:gd name="T80" fmla="*/ 66 w 72"/>
                <a:gd name="T81" fmla="*/ 2 h 76"/>
                <a:gd name="T82" fmla="*/ 64 w 72"/>
                <a:gd name="T83" fmla="*/ 0 h 76"/>
                <a:gd name="T84" fmla="*/ 64 w 72"/>
                <a:gd name="T85" fmla="*/ 0 h 76"/>
                <a:gd name="T86" fmla="*/ 60 w 72"/>
                <a:gd name="T87" fmla="*/ 2 h 76"/>
                <a:gd name="T88" fmla="*/ 54 w 72"/>
                <a:gd name="T89" fmla="*/ 2 h 76"/>
                <a:gd name="T90" fmla="*/ 48 w 72"/>
                <a:gd name="T91" fmla="*/ 2 h 76"/>
                <a:gd name="T92" fmla="*/ 44 w 72"/>
                <a:gd name="T93" fmla="*/ 4 h 76"/>
                <a:gd name="T94" fmla="*/ 42 w 72"/>
                <a:gd name="T95" fmla="*/ 4 h 76"/>
                <a:gd name="T96" fmla="*/ 22 w 72"/>
                <a:gd name="T97" fmla="*/ 4 h 76"/>
                <a:gd name="T98" fmla="*/ 16 w 72"/>
                <a:gd name="T99" fmla="*/ 6 h 7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76"/>
                <a:gd name="T152" fmla="*/ 72 w 72"/>
                <a:gd name="T153" fmla="*/ 76 h 7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76">
                  <a:moveTo>
                    <a:pt x="16" y="6"/>
                  </a:moveTo>
                  <a:lnTo>
                    <a:pt x="16" y="6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72"/>
                  </a:lnTo>
                  <a:lnTo>
                    <a:pt x="24" y="70"/>
                  </a:lnTo>
                  <a:lnTo>
                    <a:pt x="28" y="68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72" y="34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4" y="2"/>
                  </a:lnTo>
                  <a:lnTo>
                    <a:pt x="48" y="2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22" y="4"/>
                  </a:lnTo>
                  <a:lnTo>
                    <a:pt x="16" y="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79" name="Freeform 294"/>
            <p:cNvSpPr/>
            <p:nvPr/>
          </p:nvSpPr>
          <p:spPr bwMode="gray">
            <a:xfrm>
              <a:off x="2065565" y="2986846"/>
              <a:ext cx="207836" cy="207086"/>
            </a:xfrm>
            <a:custGeom>
              <a:avLst/>
              <a:gdLst>
                <a:gd name="T0" fmla="*/ 66 w 178"/>
                <a:gd name="T1" fmla="*/ 0 h 190"/>
                <a:gd name="T2" fmla="*/ 62 w 178"/>
                <a:gd name="T3" fmla="*/ 4 h 190"/>
                <a:gd name="T4" fmla="*/ 56 w 178"/>
                <a:gd name="T5" fmla="*/ 10 h 190"/>
                <a:gd name="T6" fmla="*/ 52 w 178"/>
                <a:gd name="T7" fmla="*/ 12 h 190"/>
                <a:gd name="T8" fmla="*/ 46 w 178"/>
                <a:gd name="T9" fmla="*/ 18 h 190"/>
                <a:gd name="T10" fmla="*/ 40 w 178"/>
                <a:gd name="T11" fmla="*/ 26 h 190"/>
                <a:gd name="T12" fmla="*/ 36 w 178"/>
                <a:gd name="T13" fmla="*/ 30 h 190"/>
                <a:gd name="T14" fmla="*/ 30 w 178"/>
                <a:gd name="T15" fmla="*/ 50 h 190"/>
                <a:gd name="T16" fmla="*/ 24 w 178"/>
                <a:gd name="T17" fmla="*/ 62 h 190"/>
                <a:gd name="T18" fmla="*/ 12 w 178"/>
                <a:gd name="T19" fmla="*/ 76 h 190"/>
                <a:gd name="T20" fmla="*/ 6 w 178"/>
                <a:gd name="T21" fmla="*/ 86 h 190"/>
                <a:gd name="T22" fmla="*/ 4 w 178"/>
                <a:gd name="T23" fmla="*/ 90 h 190"/>
                <a:gd name="T24" fmla="*/ 4 w 178"/>
                <a:gd name="T25" fmla="*/ 104 h 190"/>
                <a:gd name="T26" fmla="*/ 4 w 178"/>
                <a:gd name="T27" fmla="*/ 112 h 190"/>
                <a:gd name="T28" fmla="*/ 0 w 178"/>
                <a:gd name="T29" fmla="*/ 116 h 190"/>
                <a:gd name="T30" fmla="*/ 0 w 178"/>
                <a:gd name="T31" fmla="*/ 122 h 190"/>
                <a:gd name="T32" fmla="*/ 4 w 178"/>
                <a:gd name="T33" fmla="*/ 126 h 190"/>
                <a:gd name="T34" fmla="*/ 8 w 178"/>
                <a:gd name="T35" fmla="*/ 128 h 190"/>
                <a:gd name="T36" fmla="*/ 14 w 178"/>
                <a:gd name="T37" fmla="*/ 134 h 190"/>
                <a:gd name="T38" fmla="*/ 22 w 178"/>
                <a:gd name="T39" fmla="*/ 144 h 190"/>
                <a:gd name="T40" fmla="*/ 28 w 178"/>
                <a:gd name="T41" fmla="*/ 152 h 190"/>
                <a:gd name="T42" fmla="*/ 30 w 178"/>
                <a:gd name="T43" fmla="*/ 154 h 190"/>
                <a:gd name="T44" fmla="*/ 46 w 178"/>
                <a:gd name="T45" fmla="*/ 172 h 190"/>
                <a:gd name="T46" fmla="*/ 82 w 178"/>
                <a:gd name="T47" fmla="*/ 190 h 190"/>
                <a:gd name="T48" fmla="*/ 110 w 178"/>
                <a:gd name="T49" fmla="*/ 178 h 190"/>
                <a:gd name="T50" fmla="*/ 128 w 178"/>
                <a:gd name="T51" fmla="*/ 184 h 190"/>
                <a:gd name="T52" fmla="*/ 146 w 178"/>
                <a:gd name="T53" fmla="*/ 172 h 190"/>
                <a:gd name="T54" fmla="*/ 162 w 178"/>
                <a:gd name="T55" fmla="*/ 128 h 190"/>
                <a:gd name="T56" fmla="*/ 120 w 178"/>
                <a:gd name="T57" fmla="*/ 104 h 190"/>
                <a:gd name="T58" fmla="*/ 120 w 178"/>
                <a:gd name="T59" fmla="*/ 96 h 190"/>
                <a:gd name="T60" fmla="*/ 104 w 178"/>
                <a:gd name="T61" fmla="*/ 80 h 190"/>
                <a:gd name="T62" fmla="*/ 114 w 178"/>
                <a:gd name="T63" fmla="*/ 74 h 190"/>
                <a:gd name="T64" fmla="*/ 118 w 178"/>
                <a:gd name="T65" fmla="*/ 68 h 190"/>
                <a:gd name="T66" fmla="*/ 118 w 178"/>
                <a:gd name="T67" fmla="*/ 66 h 190"/>
                <a:gd name="T68" fmla="*/ 114 w 178"/>
                <a:gd name="T69" fmla="*/ 60 h 190"/>
                <a:gd name="T70" fmla="*/ 104 w 178"/>
                <a:gd name="T71" fmla="*/ 50 h 190"/>
                <a:gd name="T72" fmla="*/ 96 w 178"/>
                <a:gd name="T73" fmla="*/ 42 h 190"/>
                <a:gd name="T74" fmla="*/ 90 w 178"/>
                <a:gd name="T75" fmla="*/ 38 h 190"/>
                <a:gd name="T76" fmla="*/ 82 w 178"/>
                <a:gd name="T77" fmla="*/ 30 h 190"/>
                <a:gd name="T78" fmla="*/ 76 w 178"/>
                <a:gd name="T79" fmla="*/ 20 h 190"/>
                <a:gd name="T80" fmla="*/ 72 w 178"/>
                <a:gd name="T81" fmla="*/ 14 h 190"/>
                <a:gd name="T82" fmla="*/ 70 w 178"/>
                <a:gd name="T83" fmla="*/ 10 h 190"/>
                <a:gd name="T84" fmla="*/ 66 w 178"/>
                <a:gd name="T85" fmla="*/ 0 h 19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78"/>
                <a:gd name="T130" fmla="*/ 0 h 190"/>
                <a:gd name="T131" fmla="*/ 178 w 178"/>
                <a:gd name="T132" fmla="*/ 190 h 19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78" h="190">
                  <a:moveTo>
                    <a:pt x="66" y="0"/>
                  </a:moveTo>
                  <a:lnTo>
                    <a:pt x="66" y="0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48" y="14"/>
                  </a:lnTo>
                  <a:lnTo>
                    <a:pt x="46" y="18"/>
                  </a:lnTo>
                  <a:lnTo>
                    <a:pt x="42" y="22"/>
                  </a:lnTo>
                  <a:lnTo>
                    <a:pt x="40" y="26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40"/>
                  </a:lnTo>
                  <a:lnTo>
                    <a:pt x="30" y="5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16" y="68"/>
                  </a:lnTo>
                  <a:lnTo>
                    <a:pt x="12" y="76"/>
                  </a:lnTo>
                  <a:lnTo>
                    <a:pt x="8" y="82"/>
                  </a:lnTo>
                  <a:lnTo>
                    <a:pt x="6" y="86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2"/>
                  </a:lnTo>
                  <a:lnTo>
                    <a:pt x="4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4" y="134"/>
                  </a:lnTo>
                  <a:lnTo>
                    <a:pt x="18" y="140"/>
                  </a:lnTo>
                  <a:lnTo>
                    <a:pt x="22" y="144"/>
                  </a:lnTo>
                  <a:lnTo>
                    <a:pt x="24" y="148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2" y="172"/>
                  </a:lnTo>
                  <a:lnTo>
                    <a:pt x="46" y="172"/>
                  </a:lnTo>
                  <a:lnTo>
                    <a:pt x="64" y="188"/>
                  </a:lnTo>
                  <a:lnTo>
                    <a:pt x="82" y="190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12" y="184"/>
                  </a:lnTo>
                  <a:lnTo>
                    <a:pt x="128" y="184"/>
                  </a:lnTo>
                  <a:lnTo>
                    <a:pt x="130" y="178"/>
                  </a:lnTo>
                  <a:lnTo>
                    <a:pt x="146" y="172"/>
                  </a:lnTo>
                  <a:lnTo>
                    <a:pt x="178" y="130"/>
                  </a:lnTo>
                  <a:lnTo>
                    <a:pt x="162" y="128"/>
                  </a:lnTo>
                  <a:lnTo>
                    <a:pt x="130" y="110"/>
                  </a:lnTo>
                  <a:lnTo>
                    <a:pt x="120" y="104"/>
                  </a:lnTo>
                  <a:lnTo>
                    <a:pt x="122" y="98"/>
                  </a:lnTo>
                  <a:lnTo>
                    <a:pt x="120" y="96"/>
                  </a:lnTo>
                  <a:lnTo>
                    <a:pt x="106" y="92"/>
                  </a:lnTo>
                  <a:lnTo>
                    <a:pt x="104" y="80"/>
                  </a:lnTo>
                  <a:lnTo>
                    <a:pt x="112" y="72"/>
                  </a:lnTo>
                  <a:lnTo>
                    <a:pt x="114" y="74"/>
                  </a:lnTo>
                  <a:lnTo>
                    <a:pt x="118" y="70"/>
                  </a:lnTo>
                  <a:lnTo>
                    <a:pt x="118" y="68"/>
                  </a:lnTo>
                  <a:lnTo>
                    <a:pt x="118" y="66"/>
                  </a:lnTo>
                  <a:lnTo>
                    <a:pt x="116" y="64"/>
                  </a:lnTo>
                  <a:lnTo>
                    <a:pt x="114" y="60"/>
                  </a:lnTo>
                  <a:lnTo>
                    <a:pt x="110" y="56"/>
                  </a:lnTo>
                  <a:lnTo>
                    <a:pt x="104" y="50"/>
                  </a:lnTo>
                  <a:lnTo>
                    <a:pt x="96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0" y="38"/>
                  </a:lnTo>
                  <a:lnTo>
                    <a:pt x="86" y="34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74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6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0" name="Freeform 295"/>
            <p:cNvSpPr/>
            <p:nvPr/>
          </p:nvSpPr>
          <p:spPr bwMode="gray">
            <a:xfrm>
              <a:off x="2007184" y="3257147"/>
              <a:ext cx="25688" cy="28338"/>
            </a:xfrm>
            <a:custGeom>
              <a:avLst/>
              <a:gdLst>
                <a:gd name="T0" fmla="*/ 0 w 22"/>
                <a:gd name="T1" fmla="*/ 6 h 26"/>
                <a:gd name="T2" fmla="*/ 18 w 22"/>
                <a:gd name="T3" fmla="*/ 0 h 26"/>
                <a:gd name="T4" fmla="*/ 20 w 22"/>
                <a:gd name="T5" fmla="*/ 0 h 26"/>
                <a:gd name="T6" fmla="*/ 20 w 22"/>
                <a:gd name="T7" fmla="*/ 2 h 26"/>
                <a:gd name="T8" fmla="*/ 22 w 22"/>
                <a:gd name="T9" fmla="*/ 4 h 26"/>
                <a:gd name="T10" fmla="*/ 22 w 22"/>
                <a:gd name="T11" fmla="*/ 6 h 26"/>
                <a:gd name="T12" fmla="*/ 22 w 22"/>
                <a:gd name="T13" fmla="*/ 6 h 26"/>
                <a:gd name="T14" fmla="*/ 22 w 22"/>
                <a:gd name="T15" fmla="*/ 8 h 26"/>
                <a:gd name="T16" fmla="*/ 22 w 22"/>
                <a:gd name="T17" fmla="*/ 12 h 26"/>
                <a:gd name="T18" fmla="*/ 22 w 22"/>
                <a:gd name="T19" fmla="*/ 16 h 26"/>
                <a:gd name="T20" fmla="*/ 22 w 22"/>
                <a:gd name="T21" fmla="*/ 20 h 26"/>
                <a:gd name="T22" fmla="*/ 18 w 22"/>
                <a:gd name="T23" fmla="*/ 22 h 26"/>
                <a:gd name="T24" fmla="*/ 18 w 22"/>
                <a:gd name="T25" fmla="*/ 22 h 26"/>
                <a:gd name="T26" fmla="*/ 16 w 22"/>
                <a:gd name="T27" fmla="*/ 22 h 26"/>
                <a:gd name="T28" fmla="*/ 12 w 22"/>
                <a:gd name="T29" fmla="*/ 24 h 26"/>
                <a:gd name="T30" fmla="*/ 12 w 22"/>
                <a:gd name="T31" fmla="*/ 26 h 26"/>
                <a:gd name="T32" fmla="*/ 12 w 22"/>
                <a:gd name="T33" fmla="*/ 26 h 26"/>
                <a:gd name="T34" fmla="*/ 10 w 22"/>
                <a:gd name="T35" fmla="*/ 26 h 26"/>
                <a:gd name="T36" fmla="*/ 8 w 22"/>
                <a:gd name="T37" fmla="*/ 26 h 26"/>
                <a:gd name="T38" fmla="*/ 2 w 22"/>
                <a:gd name="T39" fmla="*/ 24 h 26"/>
                <a:gd name="T40" fmla="*/ 2 w 22"/>
                <a:gd name="T41" fmla="*/ 24 h 26"/>
                <a:gd name="T42" fmla="*/ 2 w 22"/>
                <a:gd name="T43" fmla="*/ 22 h 26"/>
                <a:gd name="T44" fmla="*/ 0 w 22"/>
                <a:gd name="T45" fmla="*/ 18 h 26"/>
                <a:gd name="T46" fmla="*/ 0 w 22"/>
                <a:gd name="T47" fmla="*/ 14 h 26"/>
                <a:gd name="T48" fmla="*/ 0 w 22"/>
                <a:gd name="T49" fmla="*/ 10 h 26"/>
                <a:gd name="T50" fmla="*/ 0 w 22"/>
                <a:gd name="T51" fmla="*/ 6 h 2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2"/>
                <a:gd name="T79" fmla="*/ 0 h 26"/>
                <a:gd name="T80" fmla="*/ 22 w 22"/>
                <a:gd name="T81" fmla="*/ 26 h 2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2" h="26">
                  <a:moveTo>
                    <a:pt x="0" y="6"/>
                  </a:move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1" name="Freeform 296"/>
            <p:cNvSpPr/>
            <p:nvPr/>
          </p:nvSpPr>
          <p:spPr bwMode="gray">
            <a:xfrm>
              <a:off x="2009519" y="3276765"/>
              <a:ext cx="28023" cy="34878"/>
            </a:xfrm>
            <a:custGeom>
              <a:avLst/>
              <a:gdLst>
                <a:gd name="T0" fmla="*/ 18 w 24"/>
                <a:gd name="T1" fmla="*/ 0 h 32"/>
                <a:gd name="T2" fmla="*/ 18 w 24"/>
                <a:gd name="T3" fmla="*/ 2 h 32"/>
                <a:gd name="T4" fmla="*/ 16 w 24"/>
                <a:gd name="T5" fmla="*/ 2 h 32"/>
                <a:gd name="T6" fmla="*/ 12 w 24"/>
                <a:gd name="T7" fmla="*/ 6 h 32"/>
                <a:gd name="T8" fmla="*/ 12 w 24"/>
                <a:gd name="T9" fmla="*/ 6 h 32"/>
                <a:gd name="T10" fmla="*/ 12 w 24"/>
                <a:gd name="T11" fmla="*/ 6 h 32"/>
                <a:gd name="T12" fmla="*/ 10 w 24"/>
                <a:gd name="T13" fmla="*/ 6 h 32"/>
                <a:gd name="T14" fmla="*/ 10 w 24"/>
                <a:gd name="T15" fmla="*/ 8 h 32"/>
                <a:gd name="T16" fmla="*/ 8 w 24"/>
                <a:gd name="T17" fmla="*/ 8 h 32"/>
                <a:gd name="T18" fmla="*/ 6 w 24"/>
                <a:gd name="T19" fmla="*/ 8 h 32"/>
                <a:gd name="T20" fmla="*/ 2 w 24"/>
                <a:gd name="T21" fmla="*/ 6 h 32"/>
                <a:gd name="T22" fmla="*/ 0 w 24"/>
                <a:gd name="T23" fmla="*/ 6 h 32"/>
                <a:gd name="T24" fmla="*/ 8 w 24"/>
                <a:gd name="T25" fmla="*/ 32 h 32"/>
                <a:gd name="T26" fmla="*/ 8 w 24"/>
                <a:gd name="T27" fmla="*/ 32 h 32"/>
                <a:gd name="T28" fmla="*/ 10 w 24"/>
                <a:gd name="T29" fmla="*/ 30 h 32"/>
                <a:gd name="T30" fmla="*/ 14 w 24"/>
                <a:gd name="T31" fmla="*/ 28 h 32"/>
                <a:gd name="T32" fmla="*/ 16 w 24"/>
                <a:gd name="T33" fmla="*/ 24 h 32"/>
                <a:gd name="T34" fmla="*/ 20 w 24"/>
                <a:gd name="T35" fmla="*/ 20 h 32"/>
                <a:gd name="T36" fmla="*/ 22 w 24"/>
                <a:gd name="T37" fmla="*/ 16 h 32"/>
                <a:gd name="T38" fmla="*/ 24 w 24"/>
                <a:gd name="T39" fmla="*/ 12 h 32"/>
                <a:gd name="T40" fmla="*/ 24 w 24"/>
                <a:gd name="T41" fmla="*/ 10 h 32"/>
                <a:gd name="T42" fmla="*/ 22 w 24"/>
                <a:gd name="T43" fmla="*/ 8 h 32"/>
                <a:gd name="T44" fmla="*/ 20 w 24"/>
                <a:gd name="T45" fmla="*/ 6 h 32"/>
                <a:gd name="T46" fmla="*/ 20 w 24"/>
                <a:gd name="T47" fmla="*/ 4 h 32"/>
                <a:gd name="T48" fmla="*/ 18 w 24"/>
                <a:gd name="T49" fmla="*/ 0 h 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"/>
                <a:gd name="T76" fmla="*/ 0 h 32"/>
                <a:gd name="T77" fmla="*/ 24 w 24"/>
                <a:gd name="T78" fmla="*/ 32 h 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" h="32">
                  <a:moveTo>
                    <a:pt x="18" y="0"/>
                  </a:moveTo>
                  <a:lnTo>
                    <a:pt x="18" y="2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2" name="Freeform 297"/>
            <p:cNvSpPr/>
            <p:nvPr/>
          </p:nvSpPr>
          <p:spPr bwMode="gray">
            <a:xfrm>
              <a:off x="2018860" y="3254967"/>
              <a:ext cx="147120" cy="154769"/>
            </a:xfrm>
            <a:custGeom>
              <a:avLst/>
              <a:gdLst>
                <a:gd name="T0" fmla="*/ 40 w 126"/>
                <a:gd name="T1" fmla="*/ 4 h 142"/>
                <a:gd name="T2" fmla="*/ 40 w 126"/>
                <a:gd name="T3" fmla="*/ 6 h 142"/>
                <a:gd name="T4" fmla="*/ 38 w 126"/>
                <a:gd name="T5" fmla="*/ 12 h 142"/>
                <a:gd name="T6" fmla="*/ 32 w 126"/>
                <a:gd name="T7" fmla="*/ 18 h 142"/>
                <a:gd name="T8" fmla="*/ 28 w 126"/>
                <a:gd name="T9" fmla="*/ 18 h 142"/>
                <a:gd name="T10" fmla="*/ 22 w 126"/>
                <a:gd name="T11" fmla="*/ 12 h 142"/>
                <a:gd name="T12" fmla="*/ 18 w 126"/>
                <a:gd name="T13" fmla="*/ 6 h 142"/>
                <a:gd name="T14" fmla="*/ 10 w 126"/>
                <a:gd name="T15" fmla="*/ 2 h 142"/>
                <a:gd name="T16" fmla="*/ 10 w 126"/>
                <a:gd name="T17" fmla="*/ 6 h 142"/>
                <a:gd name="T18" fmla="*/ 12 w 126"/>
                <a:gd name="T19" fmla="*/ 14 h 142"/>
                <a:gd name="T20" fmla="*/ 14 w 126"/>
                <a:gd name="T21" fmla="*/ 16 h 142"/>
                <a:gd name="T22" fmla="*/ 12 w 126"/>
                <a:gd name="T23" fmla="*/ 22 h 142"/>
                <a:gd name="T24" fmla="*/ 12 w 126"/>
                <a:gd name="T25" fmla="*/ 26 h 142"/>
                <a:gd name="T26" fmla="*/ 16 w 126"/>
                <a:gd name="T27" fmla="*/ 32 h 142"/>
                <a:gd name="T28" fmla="*/ 16 w 126"/>
                <a:gd name="T29" fmla="*/ 34 h 142"/>
                <a:gd name="T30" fmla="*/ 14 w 126"/>
                <a:gd name="T31" fmla="*/ 38 h 142"/>
                <a:gd name="T32" fmla="*/ 6 w 126"/>
                <a:gd name="T33" fmla="*/ 48 h 142"/>
                <a:gd name="T34" fmla="*/ 10 w 126"/>
                <a:gd name="T35" fmla="*/ 104 h 142"/>
                <a:gd name="T36" fmla="*/ 14 w 126"/>
                <a:gd name="T37" fmla="*/ 104 h 142"/>
                <a:gd name="T38" fmla="*/ 22 w 126"/>
                <a:gd name="T39" fmla="*/ 106 h 142"/>
                <a:gd name="T40" fmla="*/ 30 w 126"/>
                <a:gd name="T41" fmla="*/ 108 h 142"/>
                <a:gd name="T42" fmla="*/ 34 w 126"/>
                <a:gd name="T43" fmla="*/ 108 h 142"/>
                <a:gd name="T44" fmla="*/ 40 w 126"/>
                <a:gd name="T45" fmla="*/ 108 h 142"/>
                <a:gd name="T46" fmla="*/ 48 w 126"/>
                <a:gd name="T47" fmla="*/ 108 h 142"/>
                <a:gd name="T48" fmla="*/ 56 w 126"/>
                <a:gd name="T49" fmla="*/ 116 h 142"/>
                <a:gd name="T50" fmla="*/ 60 w 126"/>
                <a:gd name="T51" fmla="*/ 126 h 142"/>
                <a:gd name="T52" fmla="*/ 62 w 126"/>
                <a:gd name="T53" fmla="*/ 132 h 142"/>
                <a:gd name="T54" fmla="*/ 68 w 126"/>
                <a:gd name="T55" fmla="*/ 142 h 142"/>
                <a:gd name="T56" fmla="*/ 84 w 126"/>
                <a:gd name="T57" fmla="*/ 140 h 142"/>
                <a:gd name="T58" fmla="*/ 106 w 126"/>
                <a:gd name="T59" fmla="*/ 142 h 142"/>
                <a:gd name="T60" fmla="*/ 110 w 126"/>
                <a:gd name="T61" fmla="*/ 108 h 142"/>
                <a:gd name="T62" fmla="*/ 106 w 126"/>
                <a:gd name="T63" fmla="*/ 90 h 142"/>
                <a:gd name="T64" fmla="*/ 102 w 126"/>
                <a:gd name="T65" fmla="*/ 84 h 142"/>
                <a:gd name="T66" fmla="*/ 100 w 126"/>
                <a:gd name="T67" fmla="*/ 76 h 142"/>
                <a:gd name="T68" fmla="*/ 110 w 126"/>
                <a:gd name="T69" fmla="*/ 50 h 142"/>
                <a:gd name="T70" fmla="*/ 96 w 126"/>
                <a:gd name="T71" fmla="*/ 42 h 142"/>
                <a:gd name="T72" fmla="*/ 94 w 126"/>
                <a:gd name="T73" fmla="*/ 38 h 142"/>
                <a:gd name="T74" fmla="*/ 48 w 126"/>
                <a:gd name="T75" fmla="*/ 4 h 14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6"/>
                <a:gd name="T115" fmla="*/ 0 h 142"/>
                <a:gd name="T116" fmla="*/ 126 w 126"/>
                <a:gd name="T117" fmla="*/ 142 h 14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5" h="142">
                  <a:moveTo>
                    <a:pt x="48" y="4"/>
                  </a:move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0" y="104"/>
                  </a:lnTo>
                  <a:lnTo>
                    <a:pt x="14" y="104"/>
                  </a:lnTo>
                  <a:lnTo>
                    <a:pt x="16" y="106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30" y="108"/>
                  </a:lnTo>
                  <a:lnTo>
                    <a:pt x="34" y="108"/>
                  </a:lnTo>
                  <a:lnTo>
                    <a:pt x="36" y="108"/>
                  </a:lnTo>
                  <a:lnTo>
                    <a:pt x="40" y="108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2" y="132"/>
                  </a:lnTo>
                  <a:lnTo>
                    <a:pt x="64" y="138"/>
                  </a:lnTo>
                  <a:lnTo>
                    <a:pt x="68" y="142"/>
                  </a:lnTo>
                  <a:lnTo>
                    <a:pt x="80" y="142"/>
                  </a:lnTo>
                  <a:lnTo>
                    <a:pt x="84" y="140"/>
                  </a:lnTo>
                  <a:lnTo>
                    <a:pt x="86" y="142"/>
                  </a:lnTo>
                  <a:lnTo>
                    <a:pt x="106" y="142"/>
                  </a:lnTo>
                  <a:lnTo>
                    <a:pt x="126" y="134"/>
                  </a:lnTo>
                  <a:lnTo>
                    <a:pt x="110" y="108"/>
                  </a:lnTo>
                  <a:lnTo>
                    <a:pt x="108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4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2" y="70"/>
                  </a:lnTo>
                  <a:lnTo>
                    <a:pt x="110" y="50"/>
                  </a:lnTo>
                  <a:lnTo>
                    <a:pt x="98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48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3" name="Freeform 298"/>
            <p:cNvSpPr/>
            <p:nvPr/>
          </p:nvSpPr>
          <p:spPr bwMode="gray">
            <a:xfrm>
              <a:off x="2037542" y="3401017"/>
              <a:ext cx="130773" cy="231064"/>
            </a:xfrm>
            <a:custGeom>
              <a:avLst/>
              <a:gdLst>
                <a:gd name="T0" fmla="*/ 8 w 112"/>
                <a:gd name="T1" fmla="*/ 148 h 212"/>
                <a:gd name="T2" fmla="*/ 28 w 112"/>
                <a:gd name="T3" fmla="*/ 128 h 212"/>
                <a:gd name="T4" fmla="*/ 28 w 112"/>
                <a:gd name="T5" fmla="*/ 96 h 212"/>
                <a:gd name="T6" fmla="*/ 18 w 112"/>
                <a:gd name="T7" fmla="*/ 76 h 212"/>
                <a:gd name="T8" fmla="*/ 8 w 112"/>
                <a:gd name="T9" fmla="*/ 66 h 212"/>
                <a:gd name="T10" fmla="*/ 44 w 112"/>
                <a:gd name="T11" fmla="*/ 34 h 212"/>
                <a:gd name="T12" fmla="*/ 46 w 112"/>
                <a:gd name="T13" fmla="*/ 20 h 212"/>
                <a:gd name="T14" fmla="*/ 54 w 112"/>
                <a:gd name="T15" fmla="*/ 28 h 212"/>
                <a:gd name="T16" fmla="*/ 58 w 112"/>
                <a:gd name="T17" fmla="*/ 36 h 212"/>
                <a:gd name="T18" fmla="*/ 62 w 112"/>
                <a:gd name="T19" fmla="*/ 40 h 212"/>
                <a:gd name="T20" fmla="*/ 64 w 112"/>
                <a:gd name="T21" fmla="*/ 40 h 212"/>
                <a:gd name="T22" fmla="*/ 62 w 112"/>
                <a:gd name="T23" fmla="*/ 26 h 212"/>
                <a:gd name="T24" fmla="*/ 58 w 112"/>
                <a:gd name="T25" fmla="*/ 24 h 212"/>
                <a:gd name="T26" fmla="*/ 56 w 112"/>
                <a:gd name="T27" fmla="*/ 20 h 212"/>
                <a:gd name="T28" fmla="*/ 64 w 112"/>
                <a:gd name="T29" fmla="*/ 8 h 212"/>
                <a:gd name="T30" fmla="*/ 70 w 112"/>
                <a:gd name="T31" fmla="*/ 8 h 212"/>
                <a:gd name="T32" fmla="*/ 110 w 112"/>
                <a:gd name="T33" fmla="*/ 0 h 212"/>
                <a:gd name="T34" fmla="*/ 110 w 112"/>
                <a:gd name="T35" fmla="*/ 10 h 212"/>
                <a:gd name="T36" fmla="*/ 110 w 112"/>
                <a:gd name="T37" fmla="*/ 24 h 212"/>
                <a:gd name="T38" fmla="*/ 110 w 112"/>
                <a:gd name="T39" fmla="*/ 36 h 212"/>
                <a:gd name="T40" fmla="*/ 112 w 112"/>
                <a:gd name="T41" fmla="*/ 42 h 212"/>
                <a:gd name="T42" fmla="*/ 108 w 112"/>
                <a:gd name="T43" fmla="*/ 70 h 212"/>
                <a:gd name="T44" fmla="*/ 96 w 112"/>
                <a:gd name="T45" fmla="*/ 80 h 212"/>
                <a:gd name="T46" fmla="*/ 88 w 112"/>
                <a:gd name="T47" fmla="*/ 82 h 212"/>
                <a:gd name="T48" fmla="*/ 78 w 112"/>
                <a:gd name="T49" fmla="*/ 88 h 212"/>
                <a:gd name="T50" fmla="*/ 72 w 112"/>
                <a:gd name="T51" fmla="*/ 94 h 212"/>
                <a:gd name="T52" fmla="*/ 68 w 112"/>
                <a:gd name="T53" fmla="*/ 100 h 212"/>
                <a:gd name="T54" fmla="*/ 60 w 112"/>
                <a:gd name="T55" fmla="*/ 108 h 212"/>
                <a:gd name="T56" fmla="*/ 56 w 112"/>
                <a:gd name="T57" fmla="*/ 110 h 212"/>
                <a:gd name="T58" fmla="*/ 48 w 112"/>
                <a:gd name="T59" fmla="*/ 118 h 212"/>
                <a:gd name="T60" fmla="*/ 44 w 112"/>
                <a:gd name="T61" fmla="*/ 126 h 212"/>
                <a:gd name="T62" fmla="*/ 44 w 112"/>
                <a:gd name="T63" fmla="*/ 142 h 212"/>
                <a:gd name="T64" fmla="*/ 46 w 112"/>
                <a:gd name="T65" fmla="*/ 168 h 212"/>
                <a:gd name="T66" fmla="*/ 46 w 112"/>
                <a:gd name="T67" fmla="*/ 176 h 212"/>
                <a:gd name="T68" fmla="*/ 46 w 112"/>
                <a:gd name="T69" fmla="*/ 184 h 212"/>
                <a:gd name="T70" fmla="*/ 42 w 112"/>
                <a:gd name="T71" fmla="*/ 188 h 212"/>
                <a:gd name="T72" fmla="*/ 34 w 112"/>
                <a:gd name="T73" fmla="*/ 192 h 212"/>
                <a:gd name="T74" fmla="*/ 30 w 112"/>
                <a:gd name="T75" fmla="*/ 194 h 212"/>
                <a:gd name="T76" fmla="*/ 22 w 112"/>
                <a:gd name="T77" fmla="*/ 198 h 212"/>
                <a:gd name="T78" fmla="*/ 20 w 112"/>
                <a:gd name="T79" fmla="*/ 202 h 212"/>
                <a:gd name="T80" fmla="*/ 20 w 112"/>
                <a:gd name="T81" fmla="*/ 206 h 212"/>
                <a:gd name="T82" fmla="*/ 22 w 112"/>
                <a:gd name="T83" fmla="*/ 208 h 212"/>
                <a:gd name="T84" fmla="*/ 20 w 112"/>
                <a:gd name="T85" fmla="*/ 212 h 212"/>
                <a:gd name="T86" fmla="*/ 18 w 112"/>
                <a:gd name="T87" fmla="*/ 212 h 212"/>
                <a:gd name="T88" fmla="*/ 12 w 112"/>
                <a:gd name="T89" fmla="*/ 204 h 212"/>
                <a:gd name="T90" fmla="*/ 10 w 112"/>
                <a:gd name="T91" fmla="*/ 194 h 212"/>
                <a:gd name="T92" fmla="*/ 8 w 112"/>
                <a:gd name="T93" fmla="*/ 192 h 212"/>
                <a:gd name="T94" fmla="*/ 6 w 112"/>
                <a:gd name="T95" fmla="*/ 192 h 212"/>
                <a:gd name="T96" fmla="*/ 6 w 112"/>
                <a:gd name="T97" fmla="*/ 174 h 212"/>
                <a:gd name="T98" fmla="*/ 2 w 112"/>
                <a:gd name="T99" fmla="*/ 164 h 212"/>
                <a:gd name="T100" fmla="*/ 0 w 112"/>
                <a:gd name="T101" fmla="*/ 160 h 21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2"/>
                <a:gd name="T154" fmla="*/ 0 h 212"/>
                <a:gd name="T155" fmla="*/ 112 w 112"/>
                <a:gd name="T156" fmla="*/ 212 h 21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2" h="211">
                  <a:moveTo>
                    <a:pt x="2" y="156"/>
                  </a:moveTo>
                  <a:lnTo>
                    <a:pt x="8" y="148"/>
                  </a:lnTo>
                  <a:lnTo>
                    <a:pt x="20" y="140"/>
                  </a:lnTo>
                  <a:lnTo>
                    <a:pt x="28" y="128"/>
                  </a:lnTo>
                  <a:lnTo>
                    <a:pt x="30" y="112"/>
                  </a:lnTo>
                  <a:lnTo>
                    <a:pt x="28" y="96"/>
                  </a:lnTo>
                  <a:lnTo>
                    <a:pt x="30" y="82"/>
                  </a:lnTo>
                  <a:lnTo>
                    <a:pt x="18" y="76"/>
                  </a:lnTo>
                  <a:lnTo>
                    <a:pt x="8" y="72"/>
                  </a:lnTo>
                  <a:lnTo>
                    <a:pt x="8" y="66"/>
                  </a:lnTo>
                  <a:lnTo>
                    <a:pt x="44" y="58"/>
                  </a:lnTo>
                  <a:lnTo>
                    <a:pt x="44" y="34"/>
                  </a:lnTo>
                  <a:lnTo>
                    <a:pt x="42" y="26"/>
                  </a:lnTo>
                  <a:lnTo>
                    <a:pt x="46" y="2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8"/>
                  </a:lnTo>
                  <a:lnTo>
                    <a:pt x="64" y="8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92" y="8"/>
                  </a:lnTo>
                  <a:lnTo>
                    <a:pt x="110" y="0"/>
                  </a:lnTo>
                  <a:lnTo>
                    <a:pt x="110" y="4"/>
                  </a:lnTo>
                  <a:lnTo>
                    <a:pt x="110" y="10"/>
                  </a:lnTo>
                  <a:lnTo>
                    <a:pt x="110" y="18"/>
                  </a:lnTo>
                  <a:lnTo>
                    <a:pt x="110" y="24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2" y="58"/>
                  </a:lnTo>
                  <a:lnTo>
                    <a:pt x="108" y="70"/>
                  </a:lnTo>
                  <a:lnTo>
                    <a:pt x="102" y="76"/>
                  </a:lnTo>
                  <a:lnTo>
                    <a:pt x="96" y="80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68" y="100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56" y="110"/>
                  </a:lnTo>
                  <a:lnTo>
                    <a:pt x="50" y="114"/>
                  </a:lnTo>
                  <a:lnTo>
                    <a:pt x="48" y="118"/>
                  </a:lnTo>
                  <a:lnTo>
                    <a:pt x="46" y="122"/>
                  </a:lnTo>
                  <a:lnTo>
                    <a:pt x="44" y="126"/>
                  </a:lnTo>
                  <a:lnTo>
                    <a:pt x="44" y="142"/>
                  </a:lnTo>
                  <a:lnTo>
                    <a:pt x="44" y="158"/>
                  </a:lnTo>
                  <a:lnTo>
                    <a:pt x="46" y="168"/>
                  </a:lnTo>
                  <a:lnTo>
                    <a:pt x="46" y="172"/>
                  </a:lnTo>
                  <a:lnTo>
                    <a:pt x="46" y="176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38" y="190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24" y="196"/>
                  </a:lnTo>
                  <a:lnTo>
                    <a:pt x="22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6"/>
                  </a:lnTo>
                  <a:lnTo>
                    <a:pt x="22" y="208"/>
                  </a:lnTo>
                  <a:lnTo>
                    <a:pt x="22" y="210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4" y="212"/>
                  </a:lnTo>
                  <a:lnTo>
                    <a:pt x="12" y="204"/>
                  </a:lnTo>
                  <a:lnTo>
                    <a:pt x="10" y="198"/>
                  </a:lnTo>
                  <a:lnTo>
                    <a:pt x="10" y="194"/>
                  </a:lnTo>
                  <a:lnTo>
                    <a:pt x="8" y="192"/>
                  </a:lnTo>
                  <a:lnTo>
                    <a:pt x="6" y="192"/>
                  </a:lnTo>
                  <a:lnTo>
                    <a:pt x="8" y="182"/>
                  </a:lnTo>
                  <a:lnTo>
                    <a:pt x="6" y="174"/>
                  </a:lnTo>
                  <a:lnTo>
                    <a:pt x="4" y="168"/>
                  </a:lnTo>
                  <a:lnTo>
                    <a:pt x="2" y="164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2" y="15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4" name="Freeform 299"/>
            <p:cNvSpPr/>
            <p:nvPr/>
          </p:nvSpPr>
          <p:spPr bwMode="gray">
            <a:xfrm>
              <a:off x="1801683" y="3575404"/>
              <a:ext cx="261547" cy="191827"/>
            </a:xfrm>
            <a:custGeom>
              <a:avLst/>
              <a:gdLst>
                <a:gd name="T0" fmla="*/ 170 w 224"/>
                <a:gd name="T1" fmla="*/ 6 h 176"/>
                <a:gd name="T2" fmla="*/ 162 w 224"/>
                <a:gd name="T3" fmla="*/ 10 h 176"/>
                <a:gd name="T4" fmla="*/ 152 w 224"/>
                <a:gd name="T5" fmla="*/ 18 h 176"/>
                <a:gd name="T6" fmla="*/ 144 w 224"/>
                <a:gd name="T7" fmla="*/ 22 h 176"/>
                <a:gd name="T8" fmla="*/ 134 w 224"/>
                <a:gd name="T9" fmla="*/ 34 h 176"/>
                <a:gd name="T10" fmla="*/ 128 w 224"/>
                <a:gd name="T11" fmla="*/ 46 h 176"/>
                <a:gd name="T12" fmla="*/ 122 w 224"/>
                <a:gd name="T13" fmla="*/ 46 h 176"/>
                <a:gd name="T14" fmla="*/ 114 w 224"/>
                <a:gd name="T15" fmla="*/ 40 h 176"/>
                <a:gd name="T16" fmla="*/ 102 w 224"/>
                <a:gd name="T17" fmla="*/ 42 h 176"/>
                <a:gd name="T18" fmla="*/ 98 w 224"/>
                <a:gd name="T19" fmla="*/ 46 h 176"/>
                <a:gd name="T20" fmla="*/ 94 w 224"/>
                <a:gd name="T21" fmla="*/ 54 h 176"/>
                <a:gd name="T22" fmla="*/ 80 w 224"/>
                <a:gd name="T23" fmla="*/ 66 h 176"/>
                <a:gd name="T24" fmla="*/ 66 w 224"/>
                <a:gd name="T25" fmla="*/ 68 h 176"/>
                <a:gd name="T26" fmla="*/ 64 w 224"/>
                <a:gd name="T27" fmla="*/ 62 h 176"/>
                <a:gd name="T28" fmla="*/ 68 w 224"/>
                <a:gd name="T29" fmla="*/ 56 h 176"/>
                <a:gd name="T30" fmla="*/ 64 w 224"/>
                <a:gd name="T31" fmla="*/ 38 h 176"/>
                <a:gd name="T32" fmla="*/ 56 w 224"/>
                <a:gd name="T33" fmla="*/ 32 h 176"/>
                <a:gd name="T34" fmla="*/ 54 w 224"/>
                <a:gd name="T35" fmla="*/ 78 h 176"/>
                <a:gd name="T36" fmla="*/ 50 w 224"/>
                <a:gd name="T37" fmla="*/ 82 h 176"/>
                <a:gd name="T38" fmla="*/ 28 w 224"/>
                <a:gd name="T39" fmla="*/ 82 h 176"/>
                <a:gd name="T40" fmla="*/ 24 w 224"/>
                <a:gd name="T41" fmla="*/ 80 h 176"/>
                <a:gd name="T42" fmla="*/ 22 w 224"/>
                <a:gd name="T43" fmla="*/ 70 h 176"/>
                <a:gd name="T44" fmla="*/ 18 w 224"/>
                <a:gd name="T45" fmla="*/ 68 h 176"/>
                <a:gd name="T46" fmla="*/ 0 w 224"/>
                <a:gd name="T47" fmla="*/ 82 h 176"/>
                <a:gd name="T48" fmla="*/ 20 w 224"/>
                <a:gd name="T49" fmla="*/ 160 h 176"/>
                <a:gd name="T50" fmla="*/ 38 w 224"/>
                <a:gd name="T51" fmla="*/ 172 h 176"/>
                <a:gd name="T52" fmla="*/ 70 w 224"/>
                <a:gd name="T53" fmla="*/ 172 h 176"/>
                <a:gd name="T54" fmla="*/ 100 w 224"/>
                <a:gd name="T55" fmla="*/ 164 h 176"/>
                <a:gd name="T56" fmla="*/ 128 w 224"/>
                <a:gd name="T57" fmla="*/ 160 h 176"/>
                <a:gd name="T58" fmla="*/ 146 w 224"/>
                <a:gd name="T59" fmla="*/ 150 h 176"/>
                <a:gd name="T60" fmla="*/ 154 w 224"/>
                <a:gd name="T61" fmla="*/ 142 h 176"/>
                <a:gd name="T62" fmla="*/ 166 w 224"/>
                <a:gd name="T63" fmla="*/ 126 h 176"/>
                <a:gd name="T64" fmla="*/ 186 w 224"/>
                <a:gd name="T65" fmla="*/ 104 h 176"/>
                <a:gd name="T66" fmla="*/ 190 w 224"/>
                <a:gd name="T67" fmla="*/ 96 h 176"/>
                <a:gd name="T68" fmla="*/ 198 w 224"/>
                <a:gd name="T69" fmla="*/ 88 h 176"/>
                <a:gd name="T70" fmla="*/ 202 w 224"/>
                <a:gd name="T71" fmla="*/ 84 h 176"/>
                <a:gd name="T72" fmla="*/ 212 w 224"/>
                <a:gd name="T73" fmla="*/ 76 h 176"/>
                <a:gd name="T74" fmla="*/ 216 w 224"/>
                <a:gd name="T75" fmla="*/ 70 h 176"/>
                <a:gd name="T76" fmla="*/ 222 w 224"/>
                <a:gd name="T77" fmla="*/ 58 h 176"/>
                <a:gd name="T78" fmla="*/ 216 w 224"/>
                <a:gd name="T79" fmla="*/ 52 h 176"/>
                <a:gd name="T80" fmla="*/ 214 w 224"/>
                <a:gd name="T81" fmla="*/ 44 h 176"/>
                <a:gd name="T82" fmla="*/ 210 w 224"/>
                <a:gd name="T83" fmla="*/ 32 h 176"/>
                <a:gd name="T84" fmla="*/ 210 w 224"/>
                <a:gd name="T85" fmla="*/ 26 h 176"/>
                <a:gd name="T86" fmla="*/ 208 w 224"/>
                <a:gd name="T87" fmla="*/ 8 h 176"/>
                <a:gd name="T88" fmla="*/ 176 w 224"/>
                <a:gd name="T89" fmla="*/ 0 h 17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24"/>
                <a:gd name="T136" fmla="*/ 0 h 176"/>
                <a:gd name="T137" fmla="*/ 224 w 224"/>
                <a:gd name="T138" fmla="*/ 176 h 17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24" h="176">
                  <a:moveTo>
                    <a:pt x="176" y="0"/>
                  </a:moveTo>
                  <a:lnTo>
                    <a:pt x="174" y="4"/>
                  </a:lnTo>
                  <a:lnTo>
                    <a:pt x="170" y="6"/>
                  </a:lnTo>
                  <a:lnTo>
                    <a:pt x="166" y="8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14"/>
                  </a:lnTo>
                  <a:lnTo>
                    <a:pt x="158" y="16"/>
                  </a:lnTo>
                  <a:lnTo>
                    <a:pt x="152" y="18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2"/>
                  </a:lnTo>
                  <a:lnTo>
                    <a:pt x="140" y="24"/>
                  </a:lnTo>
                  <a:lnTo>
                    <a:pt x="136" y="28"/>
                  </a:lnTo>
                  <a:lnTo>
                    <a:pt x="134" y="34"/>
                  </a:lnTo>
                  <a:lnTo>
                    <a:pt x="132" y="38"/>
                  </a:lnTo>
                  <a:lnTo>
                    <a:pt x="130" y="42"/>
                  </a:lnTo>
                  <a:lnTo>
                    <a:pt x="128" y="46"/>
                  </a:lnTo>
                  <a:lnTo>
                    <a:pt x="128" y="48"/>
                  </a:lnTo>
                  <a:lnTo>
                    <a:pt x="124" y="48"/>
                  </a:lnTo>
                  <a:lnTo>
                    <a:pt x="122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4" y="40"/>
                  </a:lnTo>
                  <a:lnTo>
                    <a:pt x="110" y="40"/>
                  </a:lnTo>
                  <a:lnTo>
                    <a:pt x="106" y="40"/>
                  </a:lnTo>
                  <a:lnTo>
                    <a:pt x="102" y="42"/>
                  </a:lnTo>
                  <a:lnTo>
                    <a:pt x="100" y="42"/>
                  </a:lnTo>
                  <a:lnTo>
                    <a:pt x="98" y="44"/>
                  </a:lnTo>
                  <a:lnTo>
                    <a:pt x="98" y="46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6"/>
                  </a:lnTo>
                  <a:lnTo>
                    <a:pt x="88" y="62"/>
                  </a:lnTo>
                  <a:lnTo>
                    <a:pt x="80" y="66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2" y="64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8" y="56"/>
                  </a:lnTo>
                  <a:lnTo>
                    <a:pt x="68" y="50"/>
                  </a:lnTo>
                  <a:lnTo>
                    <a:pt x="66" y="44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46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2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2" y="78"/>
                  </a:lnTo>
                  <a:lnTo>
                    <a:pt x="0" y="82"/>
                  </a:lnTo>
                  <a:lnTo>
                    <a:pt x="8" y="110"/>
                  </a:lnTo>
                  <a:lnTo>
                    <a:pt x="20" y="126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8" y="168"/>
                  </a:lnTo>
                  <a:lnTo>
                    <a:pt x="38" y="172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70" y="172"/>
                  </a:lnTo>
                  <a:lnTo>
                    <a:pt x="82" y="166"/>
                  </a:lnTo>
                  <a:lnTo>
                    <a:pt x="92" y="164"/>
                  </a:lnTo>
                  <a:lnTo>
                    <a:pt x="100" y="164"/>
                  </a:lnTo>
                  <a:lnTo>
                    <a:pt x="104" y="164"/>
                  </a:lnTo>
                  <a:lnTo>
                    <a:pt x="116" y="164"/>
                  </a:lnTo>
                  <a:lnTo>
                    <a:pt x="128" y="160"/>
                  </a:lnTo>
                  <a:lnTo>
                    <a:pt x="142" y="154"/>
                  </a:lnTo>
                  <a:lnTo>
                    <a:pt x="144" y="152"/>
                  </a:lnTo>
                  <a:lnTo>
                    <a:pt x="146" y="150"/>
                  </a:lnTo>
                  <a:lnTo>
                    <a:pt x="148" y="148"/>
                  </a:lnTo>
                  <a:lnTo>
                    <a:pt x="152" y="144"/>
                  </a:lnTo>
                  <a:lnTo>
                    <a:pt x="154" y="142"/>
                  </a:lnTo>
                  <a:lnTo>
                    <a:pt x="156" y="138"/>
                  </a:lnTo>
                  <a:lnTo>
                    <a:pt x="158" y="136"/>
                  </a:lnTo>
                  <a:lnTo>
                    <a:pt x="166" y="126"/>
                  </a:lnTo>
                  <a:lnTo>
                    <a:pt x="174" y="116"/>
                  </a:lnTo>
                  <a:lnTo>
                    <a:pt x="182" y="108"/>
                  </a:lnTo>
                  <a:lnTo>
                    <a:pt x="186" y="104"/>
                  </a:lnTo>
                  <a:lnTo>
                    <a:pt x="186" y="102"/>
                  </a:lnTo>
                  <a:lnTo>
                    <a:pt x="188" y="100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198" y="88"/>
                  </a:lnTo>
                  <a:lnTo>
                    <a:pt x="198" y="86"/>
                  </a:lnTo>
                  <a:lnTo>
                    <a:pt x="200" y="86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08" y="80"/>
                  </a:lnTo>
                  <a:lnTo>
                    <a:pt x="212" y="76"/>
                  </a:lnTo>
                  <a:lnTo>
                    <a:pt x="214" y="74"/>
                  </a:lnTo>
                  <a:lnTo>
                    <a:pt x="216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20" y="62"/>
                  </a:lnTo>
                  <a:lnTo>
                    <a:pt x="222" y="58"/>
                  </a:lnTo>
                  <a:lnTo>
                    <a:pt x="224" y="54"/>
                  </a:lnTo>
                  <a:lnTo>
                    <a:pt x="224" y="52"/>
                  </a:lnTo>
                  <a:lnTo>
                    <a:pt x="216" y="52"/>
                  </a:lnTo>
                  <a:lnTo>
                    <a:pt x="214" y="52"/>
                  </a:lnTo>
                  <a:lnTo>
                    <a:pt x="214" y="48"/>
                  </a:lnTo>
                  <a:lnTo>
                    <a:pt x="214" y="44"/>
                  </a:lnTo>
                  <a:lnTo>
                    <a:pt x="214" y="40"/>
                  </a:lnTo>
                  <a:lnTo>
                    <a:pt x="212" y="36"/>
                  </a:lnTo>
                  <a:lnTo>
                    <a:pt x="210" y="32"/>
                  </a:lnTo>
                  <a:lnTo>
                    <a:pt x="208" y="30"/>
                  </a:lnTo>
                  <a:lnTo>
                    <a:pt x="210" y="26"/>
                  </a:lnTo>
                  <a:lnTo>
                    <a:pt x="210" y="20"/>
                  </a:lnTo>
                  <a:lnTo>
                    <a:pt x="208" y="14"/>
                  </a:lnTo>
                  <a:lnTo>
                    <a:pt x="208" y="8"/>
                  </a:lnTo>
                  <a:lnTo>
                    <a:pt x="204" y="4"/>
                  </a:lnTo>
                  <a:lnTo>
                    <a:pt x="202" y="0"/>
                  </a:lnTo>
                  <a:lnTo>
                    <a:pt x="17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5" name="Freeform 300"/>
            <p:cNvSpPr/>
            <p:nvPr/>
          </p:nvSpPr>
          <p:spPr bwMode="gray">
            <a:xfrm>
              <a:off x="2037542" y="3608102"/>
              <a:ext cx="16347" cy="30518"/>
            </a:xfrm>
            <a:custGeom>
              <a:avLst/>
              <a:gdLst>
                <a:gd name="T0" fmla="*/ 4 w 14"/>
                <a:gd name="T1" fmla="*/ 2 h 28"/>
                <a:gd name="T2" fmla="*/ 4 w 14"/>
                <a:gd name="T3" fmla="*/ 2 h 28"/>
                <a:gd name="T4" fmla="*/ 6 w 14"/>
                <a:gd name="T5" fmla="*/ 2 h 28"/>
                <a:gd name="T6" fmla="*/ 6 w 14"/>
                <a:gd name="T7" fmla="*/ 0 h 28"/>
                <a:gd name="T8" fmla="*/ 6 w 14"/>
                <a:gd name="T9" fmla="*/ 2 h 28"/>
                <a:gd name="T10" fmla="*/ 8 w 14"/>
                <a:gd name="T11" fmla="*/ 2 h 28"/>
                <a:gd name="T12" fmla="*/ 8 w 14"/>
                <a:gd name="T13" fmla="*/ 4 h 28"/>
                <a:gd name="T14" fmla="*/ 10 w 14"/>
                <a:gd name="T15" fmla="*/ 6 h 28"/>
                <a:gd name="T16" fmla="*/ 12 w 14"/>
                <a:gd name="T17" fmla="*/ 10 h 28"/>
                <a:gd name="T18" fmla="*/ 12 w 14"/>
                <a:gd name="T19" fmla="*/ 14 h 28"/>
                <a:gd name="T20" fmla="*/ 14 w 14"/>
                <a:gd name="T21" fmla="*/ 22 h 28"/>
                <a:gd name="T22" fmla="*/ 12 w 14"/>
                <a:gd name="T23" fmla="*/ 24 h 28"/>
                <a:gd name="T24" fmla="*/ 12 w 14"/>
                <a:gd name="T25" fmla="*/ 24 h 28"/>
                <a:gd name="T26" fmla="*/ 10 w 14"/>
                <a:gd name="T27" fmla="*/ 26 h 28"/>
                <a:gd name="T28" fmla="*/ 6 w 14"/>
                <a:gd name="T29" fmla="*/ 28 h 28"/>
                <a:gd name="T30" fmla="*/ 4 w 14"/>
                <a:gd name="T31" fmla="*/ 26 h 28"/>
                <a:gd name="T32" fmla="*/ 2 w 14"/>
                <a:gd name="T33" fmla="*/ 24 h 28"/>
                <a:gd name="T34" fmla="*/ 2 w 14"/>
                <a:gd name="T35" fmla="*/ 22 h 28"/>
                <a:gd name="T36" fmla="*/ 0 w 14"/>
                <a:gd name="T37" fmla="*/ 18 h 28"/>
                <a:gd name="T38" fmla="*/ 0 w 14"/>
                <a:gd name="T39" fmla="*/ 14 h 28"/>
                <a:gd name="T40" fmla="*/ 0 w 14"/>
                <a:gd name="T41" fmla="*/ 8 h 28"/>
                <a:gd name="T42" fmla="*/ 4 w 14"/>
                <a:gd name="T43" fmla="*/ 2 h 2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4"/>
                <a:gd name="T67" fmla="*/ 0 h 28"/>
                <a:gd name="T68" fmla="*/ 14 w 14"/>
                <a:gd name="T69" fmla="*/ 28 h 2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4" h="28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6" name="Freeform 301"/>
            <p:cNvSpPr/>
            <p:nvPr/>
          </p:nvSpPr>
          <p:spPr bwMode="gray">
            <a:xfrm>
              <a:off x="1969820" y="3658239"/>
              <a:ext cx="25688" cy="28338"/>
            </a:xfrm>
            <a:custGeom>
              <a:avLst/>
              <a:gdLst>
                <a:gd name="T0" fmla="*/ 0 w 22"/>
                <a:gd name="T1" fmla="*/ 12 h 26"/>
                <a:gd name="T2" fmla="*/ 4 w 22"/>
                <a:gd name="T3" fmla="*/ 6 h 26"/>
                <a:gd name="T4" fmla="*/ 4 w 22"/>
                <a:gd name="T5" fmla="*/ 6 h 26"/>
                <a:gd name="T6" fmla="*/ 4 w 22"/>
                <a:gd name="T7" fmla="*/ 6 h 26"/>
                <a:gd name="T8" fmla="*/ 4 w 22"/>
                <a:gd name="T9" fmla="*/ 4 h 26"/>
                <a:gd name="T10" fmla="*/ 6 w 22"/>
                <a:gd name="T11" fmla="*/ 2 h 26"/>
                <a:gd name="T12" fmla="*/ 8 w 22"/>
                <a:gd name="T13" fmla="*/ 2 h 26"/>
                <a:gd name="T14" fmla="*/ 12 w 22"/>
                <a:gd name="T15" fmla="*/ 0 h 26"/>
                <a:gd name="T16" fmla="*/ 22 w 22"/>
                <a:gd name="T17" fmla="*/ 8 h 26"/>
                <a:gd name="T18" fmla="*/ 16 w 22"/>
                <a:gd name="T19" fmla="*/ 18 h 26"/>
                <a:gd name="T20" fmla="*/ 14 w 22"/>
                <a:gd name="T21" fmla="*/ 20 h 26"/>
                <a:gd name="T22" fmla="*/ 14 w 22"/>
                <a:gd name="T23" fmla="*/ 22 h 26"/>
                <a:gd name="T24" fmla="*/ 12 w 22"/>
                <a:gd name="T25" fmla="*/ 24 h 26"/>
                <a:gd name="T26" fmla="*/ 12 w 22"/>
                <a:gd name="T27" fmla="*/ 26 h 26"/>
                <a:gd name="T28" fmla="*/ 8 w 22"/>
                <a:gd name="T29" fmla="*/ 26 h 26"/>
                <a:gd name="T30" fmla="*/ 0 w 22"/>
                <a:gd name="T31" fmla="*/ 12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"/>
                <a:gd name="T49" fmla="*/ 0 h 26"/>
                <a:gd name="T50" fmla="*/ 22 w 22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" h="26">
                  <a:moveTo>
                    <a:pt x="0" y="12"/>
                  </a:moveTo>
                  <a:lnTo>
                    <a:pt x="4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2" y="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0" y="1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7" name="Freeform 302"/>
            <p:cNvSpPr/>
            <p:nvPr/>
          </p:nvSpPr>
          <p:spPr bwMode="gray">
            <a:xfrm>
              <a:off x="1955809" y="3470772"/>
              <a:ext cx="116762" cy="104633"/>
            </a:xfrm>
            <a:custGeom>
              <a:avLst/>
              <a:gdLst>
                <a:gd name="T0" fmla="*/ 18 w 100"/>
                <a:gd name="T1" fmla="*/ 26 h 96"/>
                <a:gd name="T2" fmla="*/ 34 w 100"/>
                <a:gd name="T3" fmla="*/ 16 h 96"/>
                <a:gd name="T4" fmla="*/ 36 w 100"/>
                <a:gd name="T5" fmla="*/ 10 h 96"/>
                <a:gd name="T6" fmla="*/ 78 w 100"/>
                <a:gd name="T7" fmla="*/ 8 h 96"/>
                <a:gd name="T8" fmla="*/ 100 w 100"/>
                <a:gd name="T9" fmla="*/ 18 h 96"/>
                <a:gd name="T10" fmla="*/ 100 w 100"/>
                <a:gd name="T11" fmla="*/ 48 h 96"/>
                <a:gd name="T12" fmla="*/ 90 w 100"/>
                <a:gd name="T13" fmla="*/ 76 h 96"/>
                <a:gd name="T14" fmla="*/ 72 w 100"/>
                <a:gd name="T15" fmla="*/ 92 h 96"/>
                <a:gd name="T16" fmla="*/ 42 w 100"/>
                <a:gd name="T17" fmla="*/ 96 h 96"/>
                <a:gd name="T18" fmla="*/ 40 w 100"/>
                <a:gd name="T19" fmla="*/ 94 h 96"/>
                <a:gd name="T20" fmla="*/ 34 w 100"/>
                <a:gd name="T21" fmla="*/ 88 h 96"/>
                <a:gd name="T22" fmla="*/ 32 w 100"/>
                <a:gd name="T23" fmla="*/ 88 h 96"/>
                <a:gd name="T24" fmla="*/ 28 w 100"/>
                <a:gd name="T25" fmla="*/ 86 h 96"/>
                <a:gd name="T26" fmla="*/ 26 w 100"/>
                <a:gd name="T27" fmla="*/ 80 h 96"/>
                <a:gd name="T28" fmla="*/ 20 w 100"/>
                <a:gd name="T29" fmla="*/ 74 h 96"/>
                <a:gd name="T30" fmla="*/ 20 w 100"/>
                <a:gd name="T31" fmla="*/ 74 h 96"/>
                <a:gd name="T32" fmla="*/ 18 w 100"/>
                <a:gd name="T33" fmla="*/ 68 h 96"/>
                <a:gd name="T34" fmla="*/ 12 w 100"/>
                <a:gd name="T35" fmla="*/ 58 h 96"/>
                <a:gd name="T36" fmla="*/ 4 w 100"/>
                <a:gd name="T37" fmla="*/ 46 h 96"/>
                <a:gd name="T38" fmla="*/ 0 w 100"/>
                <a:gd name="T39" fmla="*/ 28 h 96"/>
                <a:gd name="T40" fmla="*/ 2 w 100"/>
                <a:gd name="T41" fmla="*/ 38 h 96"/>
                <a:gd name="T42" fmla="*/ 6 w 100"/>
                <a:gd name="T43" fmla="*/ 50 h 96"/>
                <a:gd name="T44" fmla="*/ 10 w 100"/>
                <a:gd name="T45" fmla="*/ 56 h 96"/>
                <a:gd name="T46" fmla="*/ 12 w 100"/>
                <a:gd name="T47" fmla="*/ 58 h 96"/>
                <a:gd name="T48" fmla="*/ 16 w 100"/>
                <a:gd name="T49" fmla="*/ 64 h 96"/>
                <a:gd name="T50" fmla="*/ 20 w 100"/>
                <a:gd name="T51" fmla="*/ 72 h 96"/>
                <a:gd name="T52" fmla="*/ 20 w 100"/>
                <a:gd name="T53" fmla="*/ 74 h 96"/>
                <a:gd name="T54" fmla="*/ 26 w 100"/>
                <a:gd name="T55" fmla="*/ 80 h 96"/>
                <a:gd name="T56" fmla="*/ 28 w 100"/>
                <a:gd name="T57" fmla="*/ 86 h 96"/>
                <a:gd name="T58" fmla="*/ 32 w 100"/>
                <a:gd name="T59" fmla="*/ 88 h 96"/>
                <a:gd name="T60" fmla="*/ 34 w 100"/>
                <a:gd name="T61" fmla="*/ 88 h 96"/>
                <a:gd name="T62" fmla="*/ 40 w 100"/>
                <a:gd name="T63" fmla="*/ 94 h 96"/>
                <a:gd name="T64" fmla="*/ 42 w 100"/>
                <a:gd name="T65" fmla="*/ 96 h 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0"/>
                <a:gd name="T100" fmla="*/ 0 h 96"/>
                <a:gd name="T101" fmla="*/ 100 w 100"/>
                <a:gd name="T102" fmla="*/ 96 h 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0" h="96">
                  <a:moveTo>
                    <a:pt x="0" y="26"/>
                  </a:moveTo>
                  <a:lnTo>
                    <a:pt x="18" y="26"/>
                  </a:lnTo>
                  <a:lnTo>
                    <a:pt x="30" y="22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78" y="0"/>
                  </a:lnTo>
                  <a:lnTo>
                    <a:pt x="78" y="8"/>
                  </a:lnTo>
                  <a:lnTo>
                    <a:pt x="88" y="12"/>
                  </a:lnTo>
                  <a:lnTo>
                    <a:pt x="100" y="18"/>
                  </a:lnTo>
                  <a:lnTo>
                    <a:pt x="98" y="32"/>
                  </a:lnTo>
                  <a:lnTo>
                    <a:pt x="100" y="48"/>
                  </a:lnTo>
                  <a:lnTo>
                    <a:pt x="98" y="64"/>
                  </a:lnTo>
                  <a:lnTo>
                    <a:pt x="90" y="76"/>
                  </a:lnTo>
                  <a:lnTo>
                    <a:pt x="78" y="86"/>
                  </a:lnTo>
                  <a:lnTo>
                    <a:pt x="72" y="92"/>
                  </a:lnTo>
                  <a:lnTo>
                    <a:pt x="70" y="96"/>
                  </a:lnTo>
                  <a:lnTo>
                    <a:pt x="42" y="96"/>
                  </a:lnTo>
                  <a:lnTo>
                    <a:pt x="40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24" y="76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6" y="64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8"/>
                  </a:lnTo>
                  <a:lnTo>
                    <a:pt x="4" y="44"/>
                  </a:lnTo>
                  <a:lnTo>
                    <a:pt x="6" y="50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20" y="72"/>
                  </a:lnTo>
                  <a:lnTo>
                    <a:pt x="20" y="74"/>
                  </a:lnTo>
                  <a:lnTo>
                    <a:pt x="24" y="76"/>
                  </a:lnTo>
                  <a:lnTo>
                    <a:pt x="26" y="80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2" y="9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8" name="Freeform 303"/>
            <p:cNvSpPr/>
            <p:nvPr/>
          </p:nvSpPr>
          <p:spPr bwMode="gray">
            <a:xfrm>
              <a:off x="1376670" y="2860414"/>
              <a:ext cx="245200" cy="217985"/>
            </a:xfrm>
            <a:custGeom>
              <a:avLst/>
              <a:gdLst>
                <a:gd name="T0" fmla="*/ 74 w 210"/>
                <a:gd name="T1" fmla="*/ 0 h 200"/>
                <a:gd name="T2" fmla="*/ 74 w 210"/>
                <a:gd name="T3" fmla="*/ 0 h 200"/>
                <a:gd name="T4" fmla="*/ 72 w 210"/>
                <a:gd name="T5" fmla="*/ 2 h 200"/>
                <a:gd name="T6" fmla="*/ 78 w 210"/>
                <a:gd name="T7" fmla="*/ 114 h 200"/>
                <a:gd name="T8" fmla="*/ 80 w 210"/>
                <a:gd name="T9" fmla="*/ 120 h 200"/>
                <a:gd name="T10" fmla="*/ 82 w 210"/>
                <a:gd name="T11" fmla="*/ 128 h 200"/>
                <a:gd name="T12" fmla="*/ 24 w 210"/>
                <a:gd name="T13" fmla="*/ 130 h 200"/>
                <a:gd name="T14" fmla="*/ 22 w 210"/>
                <a:gd name="T15" fmla="*/ 132 h 200"/>
                <a:gd name="T16" fmla="*/ 18 w 210"/>
                <a:gd name="T17" fmla="*/ 134 h 200"/>
                <a:gd name="T18" fmla="*/ 16 w 210"/>
                <a:gd name="T19" fmla="*/ 132 h 200"/>
                <a:gd name="T20" fmla="*/ 14 w 210"/>
                <a:gd name="T21" fmla="*/ 132 h 200"/>
                <a:gd name="T22" fmla="*/ 12 w 210"/>
                <a:gd name="T23" fmla="*/ 136 h 200"/>
                <a:gd name="T24" fmla="*/ 12 w 210"/>
                <a:gd name="T25" fmla="*/ 140 h 200"/>
                <a:gd name="T26" fmla="*/ 10 w 210"/>
                <a:gd name="T27" fmla="*/ 144 h 200"/>
                <a:gd name="T28" fmla="*/ 8 w 210"/>
                <a:gd name="T29" fmla="*/ 146 h 200"/>
                <a:gd name="T30" fmla="*/ 6 w 210"/>
                <a:gd name="T31" fmla="*/ 150 h 200"/>
                <a:gd name="T32" fmla="*/ 2 w 210"/>
                <a:gd name="T33" fmla="*/ 154 h 200"/>
                <a:gd name="T34" fmla="*/ 0 w 210"/>
                <a:gd name="T35" fmla="*/ 156 h 200"/>
                <a:gd name="T36" fmla="*/ 0 w 210"/>
                <a:gd name="T37" fmla="*/ 164 h 200"/>
                <a:gd name="T38" fmla="*/ 2 w 210"/>
                <a:gd name="T39" fmla="*/ 172 h 200"/>
                <a:gd name="T40" fmla="*/ 2 w 210"/>
                <a:gd name="T41" fmla="*/ 174 h 200"/>
                <a:gd name="T42" fmla="*/ 4 w 210"/>
                <a:gd name="T43" fmla="*/ 176 h 200"/>
                <a:gd name="T44" fmla="*/ 10 w 210"/>
                <a:gd name="T45" fmla="*/ 178 h 200"/>
                <a:gd name="T46" fmla="*/ 14 w 210"/>
                <a:gd name="T47" fmla="*/ 180 h 200"/>
                <a:gd name="T48" fmla="*/ 22 w 210"/>
                <a:gd name="T49" fmla="*/ 182 h 200"/>
                <a:gd name="T50" fmla="*/ 24 w 210"/>
                <a:gd name="T51" fmla="*/ 182 h 200"/>
                <a:gd name="T52" fmla="*/ 30 w 210"/>
                <a:gd name="T53" fmla="*/ 182 h 200"/>
                <a:gd name="T54" fmla="*/ 30 w 210"/>
                <a:gd name="T55" fmla="*/ 176 h 200"/>
                <a:gd name="T56" fmla="*/ 32 w 210"/>
                <a:gd name="T57" fmla="*/ 176 h 200"/>
                <a:gd name="T58" fmla="*/ 38 w 210"/>
                <a:gd name="T59" fmla="*/ 174 h 200"/>
                <a:gd name="T60" fmla="*/ 44 w 210"/>
                <a:gd name="T61" fmla="*/ 178 h 200"/>
                <a:gd name="T62" fmla="*/ 44 w 210"/>
                <a:gd name="T63" fmla="*/ 182 h 200"/>
                <a:gd name="T64" fmla="*/ 48 w 210"/>
                <a:gd name="T65" fmla="*/ 190 h 200"/>
                <a:gd name="T66" fmla="*/ 56 w 210"/>
                <a:gd name="T67" fmla="*/ 198 h 200"/>
                <a:gd name="T68" fmla="*/ 60 w 210"/>
                <a:gd name="T69" fmla="*/ 200 h 200"/>
                <a:gd name="T70" fmla="*/ 70 w 210"/>
                <a:gd name="T71" fmla="*/ 198 h 200"/>
                <a:gd name="T72" fmla="*/ 74 w 210"/>
                <a:gd name="T73" fmla="*/ 196 h 200"/>
                <a:gd name="T74" fmla="*/ 78 w 210"/>
                <a:gd name="T75" fmla="*/ 192 h 200"/>
                <a:gd name="T76" fmla="*/ 84 w 210"/>
                <a:gd name="T77" fmla="*/ 196 h 200"/>
                <a:gd name="T78" fmla="*/ 86 w 210"/>
                <a:gd name="T79" fmla="*/ 196 h 200"/>
                <a:gd name="T80" fmla="*/ 90 w 210"/>
                <a:gd name="T81" fmla="*/ 196 h 200"/>
                <a:gd name="T82" fmla="*/ 92 w 210"/>
                <a:gd name="T83" fmla="*/ 194 h 200"/>
                <a:gd name="T84" fmla="*/ 94 w 210"/>
                <a:gd name="T85" fmla="*/ 186 h 200"/>
                <a:gd name="T86" fmla="*/ 98 w 210"/>
                <a:gd name="T87" fmla="*/ 176 h 200"/>
                <a:gd name="T88" fmla="*/ 102 w 210"/>
                <a:gd name="T89" fmla="*/ 170 h 200"/>
                <a:gd name="T90" fmla="*/ 106 w 210"/>
                <a:gd name="T91" fmla="*/ 166 h 200"/>
                <a:gd name="T92" fmla="*/ 114 w 210"/>
                <a:gd name="T93" fmla="*/ 164 h 200"/>
                <a:gd name="T94" fmla="*/ 130 w 210"/>
                <a:gd name="T95" fmla="*/ 162 h 200"/>
                <a:gd name="T96" fmla="*/ 148 w 210"/>
                <a:gd name="T97" fmla="*/ 156 h 200"/>
                <a:gd name="T98" fmla="*/ 154 w 210"/>
                <a:gd name="T99" fmla="*/ 150 h 200"/>
                <a:gd name="T100" fmla="*/ 162 w 210"/>
                <a:gd name="T101" fmla="*/ 150 h 200"/>
                <a:gd name="T102" fmla="*/ 176 w 210"/>
                <a:gd name="T103" fmla="*/ 148 h 200"/>
                <a:gd name="T104" fmla="*/ 180 w 210"/>
                <a:gd name="T105" fmla="*/ 148 h 200"/>
                <a:gd name="T106" fmla="*/ 186 w 210"/>
                <a:gd name="T107" fmla="*/ 142 h 200"/>
                <a:gd name="T108" fmla="*/ 196 w 210"/>
                <a:gd name="T109" fmla="*/ 132 h 200"/>
                <a:gd name="T110" fmla="*/ 202 w 210"/>
                <a:gd name="T111" fmla="*/ 120 h 200"/>
                <a:gd name="T112" fmla="*/ 208 w 210"/>
                <a:gd name="T113" fmla="*/ 92 h 200"/>
                <a:gd name="T114" fmla="*/ 202 w 210"/>
                <a:gd name="T115" fmla="*/ 74 h 200"/>
                <a:gd name="T116" fmla="*/ 170 w 210"/>
                <a:gd name="T117" fmla="*/ 58 h 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10"/>
                <a:gd name="T178" fmla="*/ 0 h 200"/>
                <a:gd name="T179" fmla="*/ 210 w 210"/>
                <a:gd name="T180" fmla="*/ 200 h 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10" h="200">
                  <a:moveTo>
                    <a:pt x="94" y="0"/>
                  </a:moveTo>
                  <a:lnTo>
                    <a:pt x="74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8" y="114"/>
                  </a:lnTo>
                  <a:lnTo>
                    <a:pt x="80" y="118"/>
                  </a:lnTo>
                  <a:lnTo>
                    <a:pt x="80" y="120"/>
                  </a:lnTo>
                  <a:lnTo>
                    <a:pt x="82" y="124"/>
                  </a:lnTo>
                  <a:lnTo>
                    <a:pt x="82" y="128"/>
                  </a:lnTo>
                  <a:lnTo>
                    <a:pt x="76" y="136"/>
                  </a:lnTo>
                  <a:lnTo>
                    <a:pt x="24" y="130"/>
                  </a:lnTo>
                  <a:lnTo>
                    <a:pt x="22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2" y="136"/>
                  </a:lnTo>
                  <a:lnTo>
                    <a:pt x="12" y="138"/>
                  </a:lnTo>
                  <a:lnTo>
                    <a:pt x="12" y="140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6" y="150"/>
                  </a:lnTo>
                  <a:lnTo>
                    <a:pt x="4" y="154"/>
                  </a:lnTo>
                  <a:lnTo>
                    <a:pt x="2" y="154"/>
                  </a:lnTo>
                  <a:lnTo>
                    <a:pt x="0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2" y="168"/>
                  </a:lnTo>
                  <a:lnTo>
                    <a:pt x="2" y="172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8"/>
                  </a:lnTo>
                  <a:lnTo>
                    <a:pt x="14" y="180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4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76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38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4" y="180"/>
                  </a:lnTo>
                  <a:lnTo>
                    <a:pt x="44" y="182"/>
                  </a:lnTo>
                  <a:lnTo>
                    <a:pt x="46" y="186"/>
                  </a:lnTo>
                  <a:lnTo>
                    <a:pt x="48" y="190"/>
                  </a:lnTo>
                  <a:lnTo>
                    <a:pt x="50" y="194"/>
                  </a:lnTo>
                  <a:lnTo>
                    <a:pt x="56" y="198"/>
                  </a:lnTo>
                  <a:lnTo>
                    <a:pt x="60" y="200"/>
                  </a:lnTo>
                  <a:lnTo>
                    <a:pt x="64" y="200"/>
                  </a:lnTo>
                  <a:lnTo>
                    <a:pt x="70" y="198"/>
                  </a:lnTo>
                  <a:lnTo>
                    <a:pt x="74" y="196"/>
                  </a:lnTo>
                  <a:lnTo>
                    <a:pt x="76" y="194"/>
                  </a:lnTo>
                  <a:lnTo>
                    <a:pt x="78" y="192"/>
                  </a:lnTo>
                  <a:lnTo>
                    <a:pt x="82" y="192"/>
                  </a:lnTo>
                  <a:lnTo>
                    <a:pt x="84" y="196"/>
                  </a:lnTo>
                  <a:lnTo>
                    <a:pt x="86" y="196"/>
                  </a:lnTo>
                  <a:lnTo>
                    <a:pt x="88" y="198"/>
                  </a:lnTo>
                  <a:lnTo>
                    <a:pt x="90" y="196"/>
                  </a:lnTo>
                  <a:lnTo>
                    <a:pt x="92" y="194"/>
                  </a:lnTo>
                  <a:lnTo>
                    <a:pt x="92" y="190"/>
                  </a:lnTo>
                  <a:lnTo>
                    <a:pt x="94" y="186"/>
                  </a:lnTo>
                  <a:lnTo>
                    <a:pt x="96" y="180"/>
                  </a:lnTo>
                  <a:lnTo>
                    <a:pt x="98" y="176"/>
                  </a:lnTo>
                  <a:lnTo>
                    <a:pt x="100" y="172"/>
                  </a:lnTo>
                  <a:lnTo>
                    <a:pt x="102" y="170"/>
                  </a:lnTo>
                  <a:lnTo>
                    <a:pt x="102" y="168"/>
                  </a:lnTo>
                  <a:lnTo>
                    <a:pt x="106" y="166"/>
                  </a:lnTo>
                  <a:lnTo>
                    <a:pt x="108" y="164"/>
                  </a:lnTo>
                  <a:lnTo>
                    <a:pt x="114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40" y="160"/>
                  </a:lnTo>
                  <a:lnTo>
                    <a:pt x="148" y="156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8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6" y="148"/>
                  </a:lnTo>
                  <a:lnTo>
                    <a:pt x="180" y="148"/>
                  </a:lnTo>
                  <a:lnTo>
                    <a:pt x="182" y="146"/>
                  </a:lnTo>
                  <a:lnTo>
                    <a:pt x="186" y="142"/>
                  </a:lnTo>
                  <a:lnTo>
                    <a:pt x="192" y="138"/>
                  </a:lnTo>
                  <a:lnTo>
                    <a:pt x="196" y="132"/>
                  </a:lnTo>
                  <a:lnTo>
                    <a:pt x="200" y="124"/>
                  </a:lnTo>
                  <a:lnTo>
                    <a:pt x="202" y="120"/>
                  </a:lnTo>
                  <a:lnTo>
                    <a:pt x="204" y="108"/>
                  </a:lnTo>
                  <a:lnTo>
                    <a:pt x="208" y="92"/>
                  </a:lnTo>
                  <a:lnTo>
                    <a:pt x="210" y="72"/>
                  </a:lnTo>
                  <a:lnTo>
                    <a:pt x="202" y="74"/>
                  </a:lnTo>
                  <a:lnTo>
                    <a:pt x="198" y="58"/>
                  </a:lnTo>
                  <a:lnTo>
                    <a:pt x="170" y="58"/>
                  </a:lnTo>
                  <a:lnTo>
                    <a:pt x="9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9" name="Freeform 304"/>
            <p:cNvSpPr/>
            <p:nvPr/>
          </p:nvSpPr>
          <p:spPr bwMode="gray">
            <a:xfrm>
              <a:off x="1946468" y="2773220"/>
              <a:ext cx="161131" cy="163489"/>
            </a:xfrm>
            <a:custGeom>
              <a:avLst/>
              <a:gdLst>
                <a:gd name="T0" fmla="*/ 0 w 138"/>
                <a:gd name="T1" fmla="*/ 150 h 150"/>
                <a:gd name="T2" fmla="*/ 0 w 138"/>
                <a:gd name="T3" fmla="*/ 0 h 150"/>
                <a:gd name="T4" fmla="*/ 2 w 138"/>
                <a:gd name="T5" fmla="*/ 0 h 150"/>
                <a:gd name="T6" fmla="*/ 6 w 138"/>
                <a:gd name="T7" fmla="*/ 2 h 150"/>
                <a:gd name="T8" fmla="*/ 12 w 138"/>
                <a:gd name="T9" fmla="*/ 2 h 150"/>
                <a:gd name="T10" fmla="*/ 18 w 138"/>
                <a:gd name="T11" fmla="*/ 2 h 150"/>
                <a:gd name="T12" fmla="*/ 22 w 138"/>
                <a:gd name="T13" fmla="*/ 2 h 150"/>
                <a:gd name="T14" fmla="*/ 26 w 138"/>
                <a:gd name="T15" fmla="*/ 4 h 150"/>
                <a:gd name="T16" fmla="*/ 28 w 138"/>
                <a:gd name="T17" fmla="*/ 4 h 150"/>
                <a:gd name="T18" fmla="*/ 30 w 138"/>
                <a:gd name="T19" fmla="*/ 6 h 150"/>
                <a:gd name="T20" fmla="*/ 34 w 138"/>
                <a:gd name="T21" fmla="*/ 8 h 150"/>
                <a:gd name="T22" fmla="*/ 38 w 138"/>
                <a:gd name="T23" fmla="*/ 10 h 150"/>
                <a:gd name="T24" fmla="*/ 44 w 138"/>
                <a:gd name="T25" fmla="*/ 10 h 150"/>
                <a:gd name="T26" fmla="*/ 68 w 138"/>
                <a:gd name="T27" fmla="*/ 4 h 150"/>
                <a:gd name="T28" fmla="*/ 68 w 138"/>
                <a:gd name="T29" fmla="*/ 4 h 150"/>
                <a:gd name="T30" fmla="*/ 70 w 138"/>
                <a:gd name="T31" fmla="*/ 4 h 150"/>
                <a:gd name="T32" fmla="*/ 72 w 138"/>
                <a:gd name="T33" fmla="*/ 2 h 150"/>
                <a:gd name="T34" fmla="*/ 76 w 138"/>
                <a:gd name="T35" fmla="*/ 2 h 150"/>
                <a:gd name="T36" fmla="*/ 80 w 138"/>
                <a:gd name="T37" fmla="*/ 4 h 150"/>
                <a:gd name="T38" fmla="*/ 86 w 138"/>
                <a:gd name="T39" fmla="*/ 6 h 150"/>
                <a:gd name="T40" fmla="*/ 86 w 138"/>
                <a:gd name="T41" fmla="*/ 6 h 150"/>
                <a:gd name="T42" fmla="*/ 86 w 138"/>
                <a:gd name="T43" fmla="*/ 10 h 150"/>
                <a:gd name="T44" fmla="*/ 86 w 138"/>
                <a:gd name="T45" fmla="*/ 14 h 150"/>
                <a:gd name="T46" fmla="*/ 88 w 138"/>
                <a:gd name="T47" fmla="*/ 20 h 150"/>
                <a:gd name="T48" fmla="*/ 92 w 138"/>
                <a:gd name="T49" fmla="*/ 26 h 150"/>
                <a:gd name="T50" fmla="*/ 92 w 138"/>
                <a:gd name="T51" fmla="*/ 30 h 150"/>
                <a:gd name="T52" fmla="*/ 98 w 138"/>
                <a:gd name="T53" fmla="*/ 40 h 150"/>
                <a:gd name="T54" fmla="*/ 106 w 138"/>
                <a:gd name="T55" fmla="*/ 56 h 150"/>
                <a:gd name="T56" fmla="*/ 114 w 138"/>
                <a:gd name="T57" fmla="*/ 74 h 150"/>
                <a:gd name="T58" fmla="*/ 122 w 138"/>
                <a:gd name="T59" fmla="*/ 92 h 150"/>
                <a:gd name="T60" fmla="*/ 130 w 138"/>
                <a:gd name="T61" fmla="*/ 108 h 150"/>
                <a:gd name="T62" fmla="*/ 136 w 138"/>
                <a:gd name="T63" fmla="*/ 122 h 150"/>
                <a:gd name="T64" fmla="*/ 138 w 138"/>
                <a:gd name="T65" fmla="*/ 128 h 150"/>
                <a:gd name="T66" fmla="*/ 138 w 138"/>
                <a:gd name="T67" fmla="*/ 130 h 150"/>
                <a:gd name="T68" fmla="*/ 136 w 138"/>
                <a:gd name="T69" fmla="*/ 132 h 150"/>
                <a:gd name="T70" fmla="*/ 132 w 138"/>
                <a:gd name="T71" fmla="*/ 138 h 150"/>
                <a:gd name="T72" fmla="*/ 126 w 138"/>
                <a:gd name="T73" fmla="*/ 142 h 150"/>
                <a:gd name="T74" fmla="*/ 120 w 138"/>
                <a:gd name="T75" fmla="*/ 146 h 150"/>
                <a:gd name="T76" fmla="*/ 110 w 138"/>
                <a:gd name="T77" fmla="*/ 150 h 150"/>
                <a:gd name="T78" fmla="*/ 0 w 138"/>
                <a:gd name="T79" fmla="*/ 150 h 15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38"/>
                <a:gd name="T121" fmla="*/ 0 h 150"/>
                <a:gd name="T122" fmla="*/ 138 w 138"/>
                <a:gd name="T123" fmla="*/ 150 h 15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38" h="150">
                  <a:moveTo>
                    <a:pt x="0" y="15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8" y="20"/>
                  </a:lnTo>
                  <a:lnTo>
                    <a:pt x="92" y="26"/>
                  </a:lnTo>
                  <a:lnTo>
                    <a:pt x="92" y="30"/>
                  </a:lnTo>
                  <a:lnTo>
                    <a:pt x="98" y="40"/>
                  </a:lnTo>
                  <a:lnTo>
                    <a:pt x="106" y="56"/>
                  </a:lnTo>
                  <a:lnTo>
                    <a:pt x="114" y="74"/>
                  </a:lnTo>
                  <a:lnTo>
                    <a:pt x="122" y="92"/>
                  </a:lnTo>
                  <a:lnTo>
                    <a:pt x="130" y="108"/>
                  </a:lnTo>
                  <a:lnTo>
                    <a:pt x="136" y="122"/>
                  </a:lnTo>
                  <a:lnTo>
                    <a:pt x="138" y="128"/>
                  </a:lnTo>
                  <a:lnTo>
                    <a:pt x="138" y="130"/>
                  </a:lnTo>
                  <a:lnTo>
                    <a:pt x="136" y="132"/>
                  </a:lnTo>
                  <a:lnTo>
                    <a:pt x="132" y="138"/>
                  </a:lnTo>
                  <a:lnTo>
                    <a:pt x="126" y="142"/>
                  </a:lnTo>
                  <a:lnTo>
                    <a:pt x="120" y="146"/>
                  </a:lnTo>
                  <a:lnTo>
                    <a:pt x="110" y="150"/>
                  </a:lnTo>
                  <a:lnTo>
                    <a:pt x="0" y="15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0" name="Freeform 305"/>
            <p:cNvSpPr/>
            <p:nvPr/>
          </p:nvSpPr>
          <p:spPr bwMode="gray">
            <a:xfrm>
              <a:off x="2046883" y="2777580"/>
              <a:ext cx="46705" cy="54496"/>
            </a:xfrm>
            <a:custGeom>
              <a:avLst/>
              <a:gdLst>
                <a:gd name="T0" fmla="*/ 0 w 40"/>
                <a:gd name="T1" fmla="*/ 0 h 50"/>
                <a:gd name="T2" fmla="*/ 0 w 40"/>
                <a:gd name="T3" fmla="*/ 8 h 50"/>
                <a:gd name="T4" fmla="*/ 0 w 40"/>
                <a:gd name="T5" fmla="*/ 10 h 50"/>
                <a:gd name="T6" fmla="*/ 2 w 40"/>
                <a:gd name="T7" fmla="*/ 12 h 50"/>
                <a:gd name="T8" fmla="*/ 2 w 40"/>
                <a:gd name="T9" fmla="*/ 16 h 50"/>
                <a:gd name="T10" fmla="*/ 4 w 40"/>
                <a:gd name="T11" fmla="*/ 20 h 50"/>
                <a:gd name="T12" fmla="*/ 6 w 40"/>
                <a:gd name="T13" fmla="*/ 24 h 50"/>
                <a:gd name="T14" fmla="*/ 8 w 40"/>
                <a:gd name="T15" fmla="*/ 28 h 50"/>
                <a:gd name="T16" fmla="*/ 10 w 40"/>
                <a:gd name="T17" fmla="*/ 30 h 50"/>
                <a:gd name="T18" fmla="*/ 14 w 40"/>
                <a:gd name="T19" fmla="*/ 34 h 50"/>
                <a:gd name="T20" fmla="*/ 16 w 40"/>
                <a:gd name="T21" fmla="*/ 38 h 50"/>
                <a:gd name="T22" fmla="*/ 22 w 40"/>
                <a:gd name="T23" fmla="*/ 42 h 50"/>
                <a:gd name="T24" fmla="*/ 26 w 40"/>
                <a:gd name="T25" fmla="*/ 44 h 50"/>
                <a:gd name="T26" fmla="*/ 30 w 40"/>
                <a:gd name="T27" fmla="*/ 48 h 50"/>
                <a:gd name="T28" fmla="*/ 32 w 40"/>
                <a:gd name="T29" fmla="*/ 50 h 50"/>
                <a:gd name="T30" fmla="*/ 32 w 40"/>
                <a:gd name="T31" fmla="*/ 50 h 50"/>
                <a:gd name="T32" fmla="*/ 34 w 40"/>
                <a:gd name="T33" fmla="*/ 50 h 50"/>
                <a:gd name="T34" fmla="*/ 36 w 40"/>
                <a:gd name="T35" fmla="*/ 48 h 50"/>
                <a:gd name="T36" fmla="*/ 38 w 40"/>
                <a:gd name="T37" fmla="*/ 44 h 50"/>
                <a:gd name="T38" fmla="*/ 40 w 40"/>
                <a:gd name="T39" fmla="*/ 32 h 50"/>
                <a:gd name="T40" fmla="*/ 38 w 40"/>
                <a:gd name="T41" fmla="*/ 28 h 50"/>
                <a:gd name="T42" fmla="*/ 32 w 40"/>
                <a:gd name="T43" fmla="*/ 18 h 50"/>
                <a:gd name="T44" fmla="*/ 26 w 40"/>
                <a:gd name="T45" fmla="*/ 8 h 50"/>
                <a:gd name="T46" fmla="*/ 22 w 40"/>
                <a:gd name="T47" fmla="*/ 0 h 50"/>
                <a:gd name="T48" fmla="*/ 22 w 40"/>
                <a:gd name="T49" fmla="*/ 0 h 50"/>
                <a:gd name="T50" fmla="*/ 18 w 40"/>
                <a:gd name="T51" fmla="*/ 0 h 50"/>
                <a:gd name="T52" fmla="*/ 12 w 40"/>
                <a:gd name="T53" fmla="*/ 0 h 50"/>
                <a:gd name="T54" fmla="*/ 8 w 40"/>
                <a:gd name="T55" fmla="*/ 0 h 50"/>
                <a:gd name="T56" fmla="*/ 2 w 40"/>
                <a:gd name="T57" fmla="*/ 0 h 50"/>
                <a:gd name="T58" fmla="*/ 0 w 40"/>
                <a:gd name="T59" fmla="*/ 0 h 5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0"/>
                <a:gd name="T91" fmla="*/ 0 h 50"/>
                <a:gd name="T92" fmla="*/ 40 w 40"/>
                <a:gd name="T93" fmla="*/ 50 h 5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0" h="5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4"/>
                  </a:lnTo>
                  <a:lnTo>
                    <a:pt x="16" y="38"/>
                  </a:lnTo>
                  <a:lnTo>
                    <a:pt x="22" y="42"/>
                  </a:lnTo>
                  <a:lnTo>
                    <a:pt x="26" y="44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2" y="18"/>
                  </a:lnTo>
                  <a:lnTo>
                    <a:pt x="26" y="8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1" name="Freeform 306"/>
            <p:cNvSpPr/>
            <p:nvPr/>
          </p:nvSpPr>
          <p:spPr bwMode="gray">
            <a:xfrm>
              <a:off x="2208015" y="3403196"/>
              <a:ext cx="100415" cy="198366"/>
            </a:xfrm>
            <a:custGeom>
              <a:avLst/>
              <a:gdLst>
                <a:gd name="T0" fmla="*/ 78 w 86"/>
                <a:gd name="T1" fmla="*/ 0 h 182"/>
                <a:gd name="T2" fmla="*/ 72 w 86"/>
                <a:gd name="T3" fmla="*/ 4 h 182"/>
                <a:gd name="T4" fmla="*/ 64 w 86"/>
                <a:gd name="T5" fmla="*/ 12 h 182"/>
                <a:gd name="T6" fmla="*/ 60 w 86"/>
                <a:gd name="T7" fmla="*/ 20 h 182"/>
                <a:gd name="T8" fmla="*/ 56 w 86"/>
                <a:gd name="T9" fmla="*/ 24 h 182"/>
                <a:gd name="T10" fmla="*/ 48 w 86"/>
                <a:gd name="T11" fmla="*/ 32 h 182"/>
                <a:gd name="T12" fmla="*/ 40 w 86"/>
                <a:gd name="T13" fmla="*/ 42 h 182"/>
                <a:gd name="T14" fmla="*/ 34 w 86"/>
                <a:gd name="T15" fmla="*/ 50 h 182"/>
                <a:gd name="T16" fmla="*/ 28 w 86"/>
                <a:gd name="T17" fmla="*/ 54 h 182"/>
                <a:gd name="T18" fmla="*/ 24 w 86"/>
                <a:gd name="T19" fmla="*/ 54 h 182"/>
                <a:gd name="T20" fmla="*/ 22 w 86"/>
                <a:gd name="T21" fmla="*/ 54 h 182"/>
                <a:gd name="T22" fmla="*/ 16 w 86"/>
                <a:gd name="T23" fmla="*/ 54 h 182"/>
                <a:gd name="T24" fmla="*/ 10 w 86"/>
                <a:gd name="T25" fmla="*/ 60 h 182"/>
                <a:gd name="T26" fmla="*/ 6 w 86"/>
                <a:gd name="T27" fmla="*/ 68 h 182"/>
                <a:gd name="T28" fmla="*/ 6 w 86"/>
                <a:gd name="T29" fmla="*/ 82 h 182"/>
                <a:gd name="T30" fmla="*/ 4 w 86"/>
                <a:gd name="T31" fmla="*/ 90 h 182"/>
                <a:gd name="T32" fmla="*/ 6 w 86"/>
                <a:gd name="T33" fmla="*/ 92 h 182"/>
                <a:gd name="T34" fmla="*/ 8 w 86"/>
                <a:gd name="T35" fmla="*/ 92 h 182"/>
                <a:gd name="T36" fmla="*/ 14 w 86"/>
                <a:gd name="T37" fmla="*/ 100 h 182"/>
                <a:gd name="T38" fmla="*/ 14 w 86"/>
                <a:gd name="T39" fmla="*/ 106 h 182"/>
                <a:gd name="T40" fmla="*/ 10 w 86"/>
                <a:gd name="T41" fmla="*/ 110 h 182"/>
                <a:gd name="T42" fmla="*/ 6 w 86"/>
                <a:gd name="T43" fmla="*/ 116 h 182"/>
                <a:gd name="T44" fmla="*/ 0 w 86"/>
                <a:gd name="T45" fmla="*/ 138 h 182"/>
                <a:gd name="T46" fmla="*/ 6 w 86"/>
                <a:gd name="T47" fmla="*/ 172 h 182"/>
                <a:gd name="T48" fmla="*/ 8 w 86"/>
                <a:gd name="T49" fmla="*/ 172 h 182"/>
                <a:gd name="T50" fmla="*/ 16 w 86"/>
                <a:gd name="T51" fmla="*/ 172 h 182"/>
                <a:gd name="T52" fmla="*/ 22 w 86"/>
                <a:gd name="T53" fmla="*/ 172 h 182"/>
                <a:gd name="T54" fmla="*/ 20 w 86"/>
                <a:gd name="T55" fmla="*/ 174 h 182"/>
                <a:gd name="T56" fmla="*/ 24 w 86"/>
                <a:gd name="T57" fmla="*/ 178 h 182"/>
                <a:gd name="T58" fmla="*/ 28 w 86"/>
                <a:gd name="T59" fmla="*/ 182 h 182"/>
                <a:gd name="T60" fmla="*/ 36 w 86"/>
                <a:gd name="T61" fmla="*/ 182 h 182"/>
                <a:gd name="T62" fmla="*/ 44 w 86"/>
                <a:gd name="T63" fmla="*/ 178 h 182"/>
                <a:gd name="T64" fmla="*/ 50 w 86"/>
                <a:gd name="T65" fmla="*/ 164 h 182"/>
                <a:gd name="T66" fmla="*/ 58 w 86"/>
                <a:gd name="T67" fmla="*/ 134 h 182"/>
                <a:gd name="T68" fmla="*/ 58 w 86"/>
                <a:gd name="T69" fmla="*/ 126 h 182"/>
                <a:gd name="T70" fmla="*/ 60 w 86"/>
                <a:gd name="T71" fmla="*/ 120 h 182"/>
                <a:gd name="T72" fmla="*/ 66 w 86"/>
                <a:gd name="T73" fmla="*/ 108 h 182"/>
                <a:gd name="T74" fmla="*/ 72 w 86"/>
                <a:gd name="T75" fmla="*/ 82 h 182"/>
                <a:gd name="T76" fmla="*/ 78 w 86"/>
                <a:gd name="T77" fmla="*/ 54 h 182"/>
                <a:gd name="T78" fmla="*/ 78 w 86"/>
                <a:gd name="T79" fmla="*/ 50 h 182"/>
                <a:gd name="T80" fmla="*/ 82 w 86"/>
                <a:gd name="T81" fmla="*/ 40 h 182"/>
                <a:gd name="T82" fmla="*/ 84 w 86"/>
                <a:gd name="T83" fmla="*/ 28 h 182"/>
                <a:gd name="T84" fmla="*/ 84 w 86"/>
                <a:gd name="T85" fmla="*/ 20 h 182"/>
                <a:gd name="T86" fmla="*/ 86 w 86"/>
                <a:gd name="T87" fmla="*/ 12 h 182"/>
                <a:gd name="T88" fmla="*/ 86 w 86"/>
                <a:gd name="T89" fmla="*/ 4 h 182"/>
                <a:gd name="T90" fmla="*/ 78 w 86"/>
                <a:gd name="T91" fmla="*/ 0 h 18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6"/>
                <a:gd name="T139" fmla="*/ 0 h 182"/>
                <a:gd name="T140" fmla="*/ 86 w 86"/>
                <a:gd name="T141" fmla="*/ 182 h 18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6" h="182">
                  <a:moveTo>
                    <a:pt x="78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4" y="1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2" y="28"/>
                  </a:lnTo>
                  <a:lnTo>
                    <a:pt x="48" y="32"/>
                  </a:lnTo>
                  <a:lnTo>
                    <a:pt x="44" y="36"/>
                  </a:lnTo>
                  <a:lnTo>
                    <a:pt x="40" y="42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0" y="60"/>
                  </a:lnTo>
                  <a:lnTo>
                    <a:pt x="8" y="64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6" y="82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4" y="106"/>
                  </a:lnTo>
                  <a:lnTo>
                    <a:pt x="12" y="108"/>
                  </a:lnTo>
                  <a:lnTo>
                    <a:pt x="10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54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12" y="172"/>
                  </a:lnTo>
                  <a:lnTo>
                    <a:pt x="16" y="172"/>
                  </a:lnTo>
                  <a:lnTo>
                    <a:pt x="20" y="172"/>
                  </a:lnTo>
                  <a:lnTo>
                    <a:pt x="22" y="172"/>
                  </a:lnTo>
                  <a:lnTo>
                    <a:pt x="20" y="174"/>
                  </a:lnTo>
                  <a:lnTo>
                    <a:pt x="22" y="176"/>
                  </a:lnTo>
                  <a:lnTo>
                    <a:pt x="24" y="178"/>
                  </a:lnTo>
                  <a:lnTo>
                    <a:pt x="26" y="180"/>
                  </a:lnTo>
                  <a:lnTo>
                    <a:pt x="28" y="182"/>
                  </a:lnTo>
                  <a:lnTo>
                    <a:pt x="32" y="182"/>
                  </a:lnTo>
                  <a:lnTo>
                    <a:pt x="36" y="182"/>
                  </a:lnTo>
                  <a:lnTo>
                    <a:pt x="40" y="182"/>
                  </a:lnTo>
                  <a:lnTo>
                    <a:pt x="44" y="178"/>
                  </a:lnTo>
                  <a:lnTo>
                    <a:pt x="46" y="172"/>
                  </a:lnTo>
                  <a:lnTo>
                    <a:pt x="50" y="164"/>
                  </a:lnTo>
                  <a:lnTo>
                    <a:pt x="56" y="146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58" y="126"/>
                  </a:lnTo>
                  <a:lnTo>
                    <a:pt x="58" y="124"/>
                  </a:lnTo>
                  <a:lnTo>
                    <a:pt x="60" y="120"/>
                  </a:lnTo>
                  <a:lnTo>
                    <a:pt x="62" y="114"/>
                  </a:lnTo>
                  <a:lnTo>
                    <a:pt x="66" y="108"/>
                  </a:lnTo>
                  <a:lnTo>
                    <a:pt x="70" y="98"/>
                  </a:lnTo>
                  <a:lnTo>
                    <a:pt x="72" y="82"/>
                  </a:lnTo>
                  <a:lnTo>
                    <a:pt x="76" y="66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44"/>
                  </a:lnTo>
                  <a:lnTo>
                    <a:pt x="82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8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2" name="Freeform 307"/>
            <p:cNvSpPr/>
            <p:nvPr/>
          </p:nvSpPr>
          <p:spPr bwMode="gray">
            <a:xfrm>
              <a:off x="3707238" y="3904561"/>
              <a:ext cx="67722" cy="61036"/>
            </a:xfrm>
            <a:custGeom>
              <a:avLst/>
              <a:gdLst>
                <a:gd name="T0" fmla="*/ 10 w 58"/>
                <a:gd name="T1" fmla="*/ 2 h 56"/>
                <a:gd name="T2" fmla="*/ 10 w 58"/>
                <a:gd name="T3" fmla="*/ 2 h 56"/>
                <a:gd name="T4" fmla="*/ 8 w 58"/>
                <a:gd name="T5" fmla="*/ 2 h 56"/>
                <a:gd name="T6" fmla="*/ 6 w 58"/>
                <a:gd name="T7" fmla="*/ 2 h 56"/>
                <a:gd name="T8" fmla="*/ 4 w 58"/>
                <a:gd name="T9" fmla="*/ 4 h 56"/>
                <a:gd name="T10" fmla="*/ 2 w 58"/>
                <a:gd name="T11" fmla="*/ 6 h 56"/>
                <a:gd name="T12" fmla="*/ 0 w 58"/>
                <a:gd name="T13" fmla="*/ 8 h 56"/>
                <a:gd name="T14" fmla="*/ 0 w 58"/>
                <a:gd name="T15" fmla="*/ 14 h 56"/>
                <a:gd name="T16" fmla="*/ 6 w 58"/>
                <a:gd name="T17" fmla="*/ 30 h 56"/>
                <a:gd name="T18" fmla="*/ 6 w 58"/>
                <a:gd name="T19" fmla="*/ 30 h 56"/>
                <a:gd name="T20" fmla="*/ 8 w 58"/>
                <a:gd name="T21" fmla="*/ 32 h 56"/>
                <a:gd name="T22" fmla="*/ 10 w 58"/>
                <a:gd name="T23" fmla="*/ 36 h 56"/>
                <a:gd name="T24" fmla="*/ 14 w 58"/>
                <a:gd name="T25" fmla="*/ 40 h 56"/>
                <a:gd name="T26" fmla="*/ 14 w 58"/>
                <a:gd name="T27" fmla="*/ 44 h 56"/>
                <a:gd name="T28" fmla="*/ 18 w 58"/>
                <a:gd name="T29" fmla="*/ 46 h 56"/>
                <a:gd name="T30" fmla="*/ 22 w 58"/>
                <a:gd name="T31" fmla="*/ 50 h 56"/>
                <a:gd name="T32" fmla="*/ 26 w 58"/>
                <a:gd name="T33" fmla="*/ 52 h 56"/>
                <a:gd name="T34" fmla="*/ 32 w 58"/>
                <a:gd name="T35" fmla="*/ 54 h 56"/>
                <a:gd name="T36" fmla="*/ 36 w 58"/>
                <a:gd name="T37" fmla="*/ 56 h 56"/>
                <a:gd name="T38" fmla="*/ 40 w 58"/>
                <a:gd name="T39" fmla="*/ 54 h 56"/>
                <a:gd name="T40" fmla="*/ 42 w 58"/>
                <a:gd name="T41" fmla="*/ 52 h 56"/>
                <a:gd name="T42" fmla="*/ 46 w 58"/>
                <a:gd name="T43" fmla="*/ 50 h 56"/>
                <a:gd name="T44" fmla="*/ 50 w 58"/>
                <a:gd name="T45" fmla="*/ 44 h 56"/>
                <a:gd name="T46" fmla="*/ 54 w 58"/>
                <a:gd name="T47" fmla="*/ 40 h 56"/>
                <a:gd name="T48" fmla="*/ 56 w 58"/>
                <a:gd name="T49" fmla="*/ 34 h 56"/>
                <a:gd name="T50" fmla="*/ 58 w 58"/>
                <a:gd name="T51" fmla="*/ 30 h 56"/>
                <a:gd name="T52" fmla="*/ 56 w 58"/>
                <a:gd name="T53" fmla="*/ 24 h 56"/>
                <a:gd name="T54" fmla="*/ 56 w 58"/>
                <a:gd name="T55" fmla="*/ 18 h 56"/>
                <a:gd name="T56" fmla="*/ 56 w 58"/>
                <a:gd name="T57" fmla="*/ 12 h 56"/>
                <a:gd name="T58" fmla="*/ 56 w 58"/>
                <a:gd name="T59" fmla="*/ 8 h 56"/>
                <a:gd name="T60" fmla="*/ 56 w 58"/>
                <a:gd name="T61" fmla="*/ 6 h 56"/>
                <a:gd name="T62" fmla="*/ 54 w 58"/>
                <a:gd name="T63" fmla="*/ 6 h 56"/>
                <a:gd name="T64" fmla="*/ 52 w 58"/>
                <a:gd name="T65" fmla="*/ 4 h 56"/>
                <a:gd name="T66" fmla="*/ 50 w 58"/>
                <a:gd name="T67" fmla="*/ 2 h 56"/>
                <a:gd name="T68" fmla="*/ 46 w 58"/>
                <a:gd name="T69" fmla="*/ 0 h 56"/>
                <a:gd name="T70" fmla="*/ 42 w 58"/>
                <a:gd name="T71" fmla="*/ 0 h 56"/>
                <a:gd name="T72" fmla="*/ 40 w 58"/>
                <a:gd name="T73" fmla="*/ 0 h 56"/>
                <a:gd name="T74" fmla="*/ 38 w 58"/>
                <a:gd name="T75" fmla="*/ 2 h 56"/>
                <a:gd name="T76" fmla="*/ 36 w 58"/>
                <a:gd name="T77" fmla="*/ 4 h 56"/>
                <a:gd name="T78" fmla="*/ 34 w 58"/>
                <a:gd name="T79" fmla="*/ 8 h 56"/>
                <a:gd name="T80" fmla="*/ 32 w 58"/>
                <a:gd name="T81" fmla="*/ 10 h 56"/>
                <a:gd name="T82" fmla="*/ 32 w 58"/>
                <a:gd name="T83" fmla="*/ 10 h 56"/>
                <a:gd name="T84" fmla="*/ 16 w 58"/>
                <a:gd name="T85" fmla="*/ 2 h 56"/>
                <a:gd name="T86" fmla="*/ 10 w 58"/>
                <a:gd name="T87" fmla="*/ 2 h 5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8"/>
                <a:gd name="T133" fmla="*/ 0 h 56"/>
                <a:gd name="T134" fmla="*/ 58 w 58"/>
                <a:gd name="T135" fmla="*/ 56 h 5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7" h="56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32" y="54"/>
                  </a:lnTo>
                  <a:lnTo>
                    <a:pt x="36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6" y="50"/>
                  </a:lnTo>
                  <a:lnTo>
                    <a:pt x="50" y="44"/>
                  </a:lnTo>
                  <a:lnTo>
                    <a:pt x="54" y="40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56" y="24"/>
                  </a:lnTo>
                  <a:lnTo>
                    <a:pt x="56" y="18"/>
                  </a:lnTo>
                  <a:lnTo>
                    <a:pt x="56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16" y="2"/>
                  </a:lnTo>
                  <a:lnTo>
                    <a:pt x="10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3" name="Freeform 308"/>
            <p:cNvSpPr/>
            <p:nvPr/>
          </p:nvSpPr>
          <p:spPr bwMode="gray">
            <a:xfrm>
              <a:off x="3770290" y="3263686"/>
              <a:ext cx="81733" cy="58856"/>
            </a:xfrm>
            <a:custGeom>
              <a:avLst/>
              <a:gdLst>
                <a:gd name="T0" fmla="*/ 2 w 70"/>
                <a:gd name="T1" fmla="*/ 44 h 54"/>
                <a:gd name="T2" fmla="*/ 34 w 70"/>
                <a:gd name="T3" fmla="*/ 28 h 54"/>
                <a:gd name="T4" fmla="*/ 34 w 70"/>
                <a:gd name="T5" fmla="*/ 28 h 54"/>
                <a:gd name="T6" fmla="*/ 38 w 70"/>
                <a:gd name="T7" fmla="*/ 26 h 54"/>
                <a:gd name="T8" fmla="*/ 40 w 70"/>
                <a:gd name="T9" fmla="*/ 22 h 54"/>
                <a:gd name="T10" fmla="*/ 44 w 70"/>
                <a:gd name="T11" fmla="*/ 18 h 54"/>
                <a:gd name="T12" fmla="*/ 48 w 70"/>
                <a:gd name="T13" fmla="*/ 14 h 54"/>
                <a:gd name="T14" fmla="*/ 52 w 70"/>
                <a:gd name="T15" fmla="*/ 10 h 54"/>
                <a:gd name="T16" fmla="*/ 54 w 70"/>
                <a:gd name="T17" fmla="*/ 4 h 54"/>
                <a:gd name="T18" fmla="*/ 54 w 70"/>
                <a:gd name="T19" fmla="*/ 0 h 54"/>
                <a:gd name="T20" fmla="*/ 64 w 70"/>
                <a:gd name="T21" fmla="*/ 0 h 54"/>
                <a:gd name="T22" fmla="*/ 70 w 70"/>
                <a:gd name="T23" fmla="*/ 8 h 54"/>
                <a:gd name="T24" fmla="*/ 68 w 70"/>
                <a:gd name="T25" fmla="*/ 12 h 54"/>
                <a:gd name="T26" fmla="*/ 64 w 70"/>
                <a:gd name="T27" fmla="*/ 22 h 54"/>
                <a:gd name="T28" fmla="*/ 56 w 70"/>
                <a:gd name="T29" fmla="*/ 32 h 54"/>
                <a:gd name="T30" fmla="*/ 46 w 70"/>
                <a:gd name="T31" fmla="*/ 42 h 54"/>
                <a:gd name="T32" fmla="*/ 28 w 70"/>
                <a:gd name="T33" fmla="*/ 50 h 54"/>
                <a:gd name="T34" fmla="*/ 16 w 70"/>
                <a:gd name="T35" fmla="*/ 54 h 54"/>
                <a:gd name="T36" fmla="*/ 10 w 70"/>
                <a:gd name="T37" fmla="*/ 54 h 54"/>
                <a:gd name="T38" fmla="*/ 10 w 70"/>
                <a:gd name="T39" fmla="*/ 54 h 54"/>
                <a:gd name="T40" fmla="*/ 8 w 70"/>
                <a:gd name="T41" fmla="*/ 54 h 54"/>
                <a:gd name="T42" fmla="*/ 6 w 70"/>
                <a:gd name="T43" fmla="*/ 54 h 54"/>
                <a:gd name="T44" fmla="*/ 4 w 70"/>
                <a:gd name="T45" fmla="*/ 52 h 54"/>
                <a:gd name="T46" fmla="*/ 2 w 70"/>
                <a:gd name="T47" fmla="*/ 52 h 54"/>
                <a:gd name="T48" fmla="*/ 0 w 70"/>
                <a:gd name="T49" fmla="*/ 50 h 54"/>
                <a:gd name="T50" fmla="*/ 0 w 70"/>
                <a:gd name="T51" fmla="*/ 48 h 54"/>
                <a:gd name="T52" fmla="*/ 2 w 70"/>
                <a:gd name="T53" fmla="*/ 44 h 5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0"/>
                <a:gd name="T82" fmla="*/ 0 h 54"/>
                <a:gd name="T83" fmla="*/ 70 w 70"/>
                <a:gd name="T84" fmla="*/ 54 h 5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0" h="54">
                  <a:moveTo>
                    <a:pt x="2" y="44"/>
                  </a:moveTo>
                  <a:lnTo>
                    <a:pt x="34" y="28"/>
                  </a:lnTo>
                  <a:lnTo>
                    <a:pt x="38" y="26"/>
                  </a:lnTo>
                  <a:lnTo>
                    <a:pt x="40" y="22"/>
                  </a:lnTo>
                  <a:lnTo>
                    <a:pt x="44" y="18"/>
                  </a:lnTo>
                  <a:lnTo>
                    <a:pt x="48" y="14"/>
                  </a:lnTo>
                  <a:lnTo>
                    <a:pt x="52" y="10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22"/>
                  </a:lnTo>
                  <a:lnTo>
                    <a:pt x="56" y="32"/>
                  </a:lnTo>
                  <a:lnTo>
                    <a:pt x="46" y="42"/>
                  </a:lnTo>
                  <a:lnTo>
                    <a:pt x="28" y="50"/>
                  </a:lnTo>
                  <a:lnTo>
                    <a:pt x="16" y="54"/>
                  </a:lnTo>
                  <a:lnTo>
                    <a:pt x="10" y="54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4" name="Freeform 309"/>
            <p:cNvSpPr/>
            <p:nvPr/>
          </p:nvSpPr>
          <p:spPr bwMode="gray">
            <a:xfrm>
              <a:off x="4034172" y="3882763"/>
              <a:ext cx="86404" cy="119892"/>
            </a:xfrm>
            <a:custGeom>
              <a:avLst/>
              <a:gdLst>
                <a:gd name="T0" fmla="*/ 8 w 74"/>
                <a:gd name="T1" fmla="*/ 0 h 110"/>
                <a:gd name="T2" fmla="*/ 4 w 74"/>
                <a:gd name="T3" fmla="*/ 2 h 110"/>
                <a:gd name="T4" fmla="*/ 2 w 74"/>
                <a:gd name="T5" fmla="*/ 4 h 110"/>
                <a:gd name="T6" fmla="*/ 2 w 74"/>
                <a:gd name="T7" fmla="*/ 12 h 110"/>
                <a:gd name="T8" fmla="*/ 8 w 74"/>
                <a:gd name="T9" fmla="*/ 20 h 110"/>
                <a:gd name="T10" fmla="*/ 14 w 74"/>
                <a:gd name="T11" fmla="*/ 30 h 110"/>
                <a:gd name="T12" fmla="*/ 20 w 74"/>
                <a:gd name="T13" fmla="*/ 38 h 110"/>
                <a:gd name="T14" fmla="*/ 22 w 74"/>
                <a:gd name="T15" fmla="*/ 40 h 110"/>
                <a:gd name="T16" fmla="*/ 22 w 74"/>
                <a:gd name="T17" fmla="*/ 54 h 110"/>
                <a:gd name="T18" fmla="*/ 18 w 74"/>
                <a:gd name="T19" fmla="*/ 74 h 110"/>
                <a:gd name="T20" fmla="*/ 18 w 74"/>
                <a:gd name="T21" fmla="*/ 78 h 110"/>
                <a:gd name="T22" fmla="*/ 22 w 74"/>
                <a:gd name="T23" fmla="*/ 84 h 110"/>
                <a:gd name="T24" fmla="*/ 28 w 74"/>
                <a:gd name="T25" fmla="*/ 92 h 110"/>
                <a:gd name="T26" fmla="*/ 32 w 74"/>
                <a:gd name="T27" fmla="*/ 102 h 110"/>
                <a:gd name="T28" fmla="*/ 36 w 74"/>
                <a:gd name="T29" fmla="*/ 110 h 110"/>
                <a:gd name="T30" fmla="*/ 38 w 74"/>
                <a:gd name="T31" fmla="*/ 110 h 110"/>
                <a:gd name="T32" fmla="*/ 40 w 74"/>
                <a:gd name="T33" fmla="*/ 102 h 110"/>
                <a:gd name="T34" fmla="*/ 46 w 74"/>
                <a:gd name="T35" fmla="*/ 90 h 110"/>
                <a:gd name="T36" fmla="*/ 54 w 74"/>
                <a:gd name="T37" fmla="*/ 82 h 110"/>
                <a:gd name="T38" fmla="*/ 60 w 74"/>
                <a:gd name="T39" fmla="*/ 78 h 110"/>
                <a:gd name="T40" fmla="*/ 66 w 74"/>
                <a:gd name="T41" fmla="*/ 68 h 110"/>
                <a:gd name="T42" fmla="*/ 70 w 74"/>
                <a:gd name="T43" fmla="*/ 58 h 110"/>
                <a:gd name="T44" fmla="*/ 72 w 74"/>
                <a:gd name="T45" fmla="*/ 50 h 110"/>
                <a:gd name="T46" fmla="*/ 72 w 74"/>
                <a:gd name="T47" fmla="*/ 50 h 110"/>
                <a:gd name="T48" fmla="*/ 64 w 74"/>
                <a:gd name="T49" fmla="*/ 52 h 110"/>
                <a:gd name="T50" fmla="*/ 54 w 74"/>
                <a:gd name="T51" fmla="*/ 52 h 110"/>
                <a:gd name="T52" fmla="*/ 46 w 74"/>
                <a:gd name="T53" fmla="*/ 48 h 110"/>
                <a:gd name="T54" fmla="*/ 38 w 74"/>
                <a:gd name="T55" fmla="*/ 40 h 110"/>
                <a:gd name="T56" fmla="*/ 34 w 74"/>
                <a:gd name="T57" fmla="*/ 32 h 110"/>
                <a:gd name="T58" fmla="*/ 32 w 74"/>
                <a:gd name="T59" fmla="*/ 28 h 110"/>
                <a:gd name="T60" fmla="*/ 18 w 74"/>
                <a:gd name="T61" fmla="*/ 10 h 110"/>
                <a:gd name="T62" fmla="*/ 18 w 74"/>
                <a:gd name="T63" fmla="*/ 6 h 110"/>
                <a:gd name="T64" fmla="*/ 12 w 74"/>
                <a:gd name="T65" fmla="*/ 2 h 11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4"/>
                <a:gd name="T100" fmla="*/ 0 h 110"/>
                <a:gd name="T101" fmla="*/ 74 w 74"/>
                <a:gd name="T102" fmla="*/ 110 h 11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4" h="110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4" y="30"/>
                  </a:lnTo>
                  <a:lnTo>
                    <a:pt x="16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20" y="64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6"/>
                  </a:lnTo>
                  <a:lnTo>
                    <a:pt x="32" y="102"/>
                  </a:lnTo>
                  <a:lnTo>
                    <a:pt x="34" y="106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38" y="106"/>
                  </a:lnTo>
                  <a:lnTo>
                    <a:pt x="40" y="102"/>
                  </a:lnTo>
                  <a:lnTo>
                    <a:pt x="44" y="96"/>
                  </a:lnTo>
                  <a:lnTo>
                    <a:pt x="46" y="90"/>
                  </a:lnTo>
                  <a:lnTo>
                    <a:pt x="50" y="86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60" y="78"/>
                  </a:lnTo>
                  <a:lnTo>
                    <a:pt x="64" y="74"/>
                  </a:lnTo>
                  <a:lnTo>
                    <a:pt x="66" y="68"/>
                  </a:lnTo>
                  <a:lnTo>
                    <a:pt x="68" y="64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68" y="50"/>
                  </a:lnTo>
                  <a:lnTo>
                    <a:pt x="64" y="52"/>
                  </a:lnTo>
                  <a:lnTo>
                    <a:pt x="58" y="52"/>
                  </a:lnTo>
                  <a:lnTo>
                    <a:pt x="54" y="52"/>
                  </a:lnTo>
                  <a:lnTo>
                    <a:pt x="48" y="50"/>
                  </a:lnTo>
                  <a:lnTo>
                    <a:pt x="46" y="48"/>
                  </a:lnTo>
                  <a:lnTo>
                    <a:pt x="42" y="44"/>
                  </a:lnTo>
                  <a:lnTo>
                    <a:pt x="38" y="40"/>
                  </a:lnTo>
                  <a:lnTo>
                    <a:pt x="36" y="36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5" name="Freeform 310"/>
            <p:cNvSpPr/>
            <p:nvPr/>
          </p:nvSpPr>
          <p:spPr bwMode="gray">
            <a:xfrm>
              <a:off x="3952438" y="3996115"/>
              <a:ext cx="107421" cy="113352"/>
            </a:xfrm>
            <a:custGeom>
              <a:avLst/>
              <a:gdLst>
                <a:gd name="T0" fmla="*/ 4 w 92"/>
                <a:gd name="T1" fmla="*/ 80 h 104"/>
                <a:gd name="T2" fmla="*/ 4 w 92"/>
                <a:gd name="T3" fmla="*/ 80 h 104"/>
                <a:gd name="T4" fmla="*/ 2 w 92"/>
                <a:gd name="T5" fmla="*/ 82 h 104"/>
                <a:gd name="T6" fmla="*/ 0 w 92"/>
                <a:gd name="T7" fmla="*/ 84 h 104"/>
                <a:gd name="T8" fmla="*/ 0 w 92"/>
                <a:gd name="T9" fmla="*/ 88 h 104"/>
                <a:gd name="T10" fmla="*/ 0 w 92"/>
                <a:gd name="T11" fmla="*/ 90 h 104"/>
                <a:gd name="T12" fmla="*/ 0 w 92"/>
                <a:gd name="T13" fmla="*/ 94 h 104"/>
                <a:gd name="T14" fmla="*/ 4 w 92"/>
                <a:gd name="T15" fmla="*/ 96 h 104"/>
                <a:gd name="T16" fmla="*/ 10 w 92"/>
                <a:gd name="T17" fmla="*/ 98 h 104"/>
                <a:gd name="T18" fmla="*/ 16 w 92"/>
                <a:gd name="T19" fmla="*/ 100 h 104"/>
                <a:gd name="T20" fmla="*/ 22 w 92"/>
                <a:gd name="T21" fmla="*/ 102 h 104"/>
                <a:gd name="T22" fmla="*/ 28 w 92"/>
                <a:gd name="T23" fmla="*/ 104 h 104"/>
                <a:gd name="T24" fmla="*/ 34 w 92"/>
                <a:gd name="T25" fmla="*/ 104 h 104"/>
                <a:gd name="T26" fmla="*/ 36 w 92"/>
                <a:gd name="T27" fmla="*/ 104 h 104"/>
                <a:gd name="T28" fmla="*/ 40 w 92"/>
                <a:gd name="T29" fmla="*/ 102 h 104"/>
                <a:gd name="T30" fmla="*/ 44 w 92"/>
                <a:gd name="T31" fmla="*/ 98 h 104"/>
                <a:gd name="T32" fmla="*/ 48 w 92"/>
                <a:gd name="T33" fmla="*/ 94 h 104"/>
                <a:gd name="T34" fmla="*/ 50 w 92"/>
                <a:gd name="T35" fmla="*/ 90 h 104"/>
                <a:gd name="T36" fmla="*/ 52 w 92"/>
                <a:gd name="T37" fmla="*/ 86 h 104"/>
                <a:gd name="T38" fmla="*/ 52 w 92"/>
                <a:gd name="T39" fmla="*/ 82 h 104"/>
                <a:gd name="T40" fmla="*/ 52 w 92"/>
                <a:gd name="T41" fmla="*/ 78 h 104"/>
                <a:gd name="T42" fmla="*/ 50 w 92"/>
                <a:gd name="T43" fmla="*/ 74 h 104"/>
                <a:gd name="T44" fmla="*/ 52 w 92"/>
                <a:gd name="T45" fmla="*/ 70 h 104"/>
                <a:gd name="T46" fmla="*/ 54 w 92"/>
                <a:gd name="T47" fmla="*/ 66 h 104"/>
                <a:gd name="T48" fmla="*/ 58 w 92"/>
                <a:gd name="T49" fmla="*/ 64 h 104"/>
                <a:gd name="T50" fmla="*/ 62 w 92"/>
                <a:gd name="T51" fmla="*/ 60 h 104"/>
                <a:gd name="T52" fmla="*/ 66 w 92"/>
                <a:gd name="T53" fmla="*/ 54 h 104"/>
                <a:gd name="T54" fmla="*/ 70 w 92"/>
                <a:gd name="T55" fmla="*/ 50 h 104"/>
                <a:gd name="T56" fmla="*/ 72 w 92"/>
                <a:gd name="T57" fmla="*/ 46 h 104"/>
                <a:gd name="T58" fmla="*/ 74 w 92"/>
                <a:gd name="T59" fmla="*/ 44 h 104"/>
                <a:gd name="T60" fmla="*/ 74 w 92"/>
                <a:gd name="T61" fmla="*/ 42 h 104"/>
                <a:gd name="T62" fmla="*/ 80 w 92"/>
                <a:gd name="T63" fmla="*/ 30 h 104"/>
                <a:gd name="T64" fmla="*/ 82 w 92"/>
                <a:gd name="T65" fmla="*/ 28 h 104"/>
                <a:gd name="T66" fmla="*/ 84 w 92"/>
                <a:gd name="T67" fmla="*/ 26 h 104"/>
                <a:gd name="T68" fmla="*/ 86 w 92"/>
                <a:gd name="T69" fmla="*/ 24 h 104"/>
                <a:gd name="T70" fmla="*/ 88 w 92"/>
                <a:gd name="T71" fmla="*/ 20 h 104"/>
                <a:gd name="T72" fmla="*/ 90 w 92"/>
                <a:gd name="T73" fmla="*/ 16 h 104"/>
                <a:gd name="T74" fmla="*/ 92 w 92"/>
                <a:gd name="T75" fmla="*/ 12 h 104"/>
                <a:gd name="T76" fmla="*/ 92 w 92"/>
                <a:gd name="T77" fmla="*/ 8 h 104"/>
                <a:gd name="T78" fmla="*/ 90 w 92"/>
                <a:gd name="T79" fmla="*/ 6 h 104"/>
                <a:gd name="T80" fmla="*/ 86 w 92"/>
                <a:gd name="T81" fmla="*/ 4 h 104"/>
                <a:gd name="T82" fmla="*/ 82 w 92"/>
                <a:gd name="T83" fmla="*/ 2 h 104"/>
                <a:gd name="T84" fmla="*/ 78 w 92"/>
                <a:gd name="T85" fmla="*/ 0 h 104"/>
                <a:gd name="T86" fmla="*/ 74 w 92"/>
                <a:gd name="T87" fmla="*/ 0 h 104"/>
                <a:gd name="T88" fmla="*/ 70 w 92"/>
                <a:gd name="T89" fmla="*/ 0 h 104"/>
                <a:gd name="T90" fmla="*/ 68 w 92"/>
                <a:gd name="T91" fmla="*/ 2 h 104"/>
                <a:gd name="T92" fmla="*/ 66 w 92"/>
                <a:gd name="T93" fmla="*/ 4 h 104"/>
                <a:gd name="T94" fmla="*/ 64 w 92"/>
                <a:gd name="T95" fmla="*/ 8 h 104"/>
                <a:gd name="T96" fmla="*/ 62 w 92"/>
                <a:gd name="T97" fmla="*/ 10 h 104"/>
                <a:gd name="T98" fmla="*/ 60 w 92"/>
                <a:gd name="T99" fmla="*/ 12 h 104"/>
                <a:gd name="T100" fmla="*/ 60 w 92"/>
                <a:gd name="T101" fmla="*/ 12 h 104"/>
                <a:gd name="T102" fmla="*/ 58 w 92"/>
                <a:gd name="T103" fmla="*/ 26 h 104"/>
                <a:gd name="T104" fmla="*/ 42 w 92"/>
                <a:gd name="T105" fmla="*/ 36 h 104"/>
                <a:gd name="T106" fmla="*/ 32 w 92"/>
                <a:gd name="T107" fmla="*/ 44 h 104"/>
                <a:gd name="T108" fmla="*/ 20 w 92"/>
                <a:gd name="T109" fmla="*/ 62 h 104"/>
                <a:gd name="T110" fmla="*/ 14 w 92"/>
                <a:gd name="T111" fmla="*/ 72 h 104"/>
                <a:gd name="T112" fmla="*/ 14 w 92"/>
                <a:gd name="T113" fmla="*/ 72 h 104"/>
                <a:gd name="T114" fmla="*/ 12 w 92"/>
                <a:gd name="T115" fmla="*/ 72 h 104"/>
                <a:gd name="T116" fmla="*/ 8 w 92"/>
                <a:gd name="T117" fmla="*/ 72 h 104"/>
                <a:gd name="T118" fmla="*/ 6 w 92"/>
                <a:gd name="T119" fmla="*/ 76 h 104"/>
                <a:gd name="T120" fmla="*/ 4 w 92"/>
                <a:gd name="T121" fmla="*/ 80 h 10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2"/>
                <a:gd name="T184" fmla="*/ 0 h 104"/>
                <a:gd name="T185" fmla="*/ 92 w 92"/>
                <a:gd name="T186" fmla="*/ 104 h 10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2" h="104">
                  <a:moveTo>
                    <a:pt x="4" y="80"/>
                  </a:moveTo>
                  <a:lnTo>
                    <a:pt x="4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4" y="96"/>
                  </a:lnTo>
                  <a:lnTo>
                    <a:pt x="10" y="98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2" y="78"/>
                  </a:lnTo>
                  <a:lnTo>
                    <a:pt x="50" y="74"/>
                  </a:lnTo>
                  <a:lnTo>
                    <a:pt x="52" y="70"/>
                  </a:lnTo>
                  <a:lnTo>
                    <a:pt x="54" y="66"/>
                  </a:lnTo>
                  <a:lnTo>
                    <a:pt x="58" y="64"/>
                  </a:lnTo>
                  <a:lnTo>
                    <a:pt x="62" y="60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2" y="46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8" y="20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86" y="4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4" y="8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58" y="26"/>
                  </a:lnTo>
                  <a:lnTo>
                    <a:pt x="42" y="36"/>
                  </a:lnTo>
                  <a:lnTo>
                    <a:pt x="32" y="44"/>
                  </a:lnTo>
                  <a:lnTo>
                    <a:pt x="20" y="62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8" y="72"/>
                  </a:lnTo>
                  <a:lnTo>
                    <a:pt x="6" y="76"/>
                  </a:lnTo>
                  <a:lnTo>
                    <a:pt x="4" y="8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6" name="Freeform 311"/>
            <p:cNvSpPr/>
            <p:nvPr/>
          </p:nvSpPr>
          <p:spPr bwMode="gray">
            <a:xfrm>
              <a:off x="3340606" y="2969407"/>
              <a:ext cx="42034" cy="104633"/>
            </a:xfrm>
            <a:custGeom>
              <a:avLst/>
              <a:gdLst>
                <a:gd name="T0" fmla="*/ 20 w 36"/>
                <a:gd name="T1" fmla="*/ 0 h 96"/>
                <a:gd name="T2" fmla="*/ 20 w 36"/>
                <a:gd name="T3" fmla="*/ 0 h 96"/>
                <a:gd name="T4" fmla="*/ 16 w 36"/>
                <a:gd name="T5" fmla="*/ 0 h 96"/>
                <a:gd name="T6" fmla="*/ 12 w 36"/>
                <a:gd name="T7" fmla="*/ 0 h 96"/>
                <a:gd name="T8" fmla="*/ 8 w 36"/>
                <a:gd name="T9" fmla="*/ 2 h 96"/>
                <a:gd name="T10" fmla="*/ 4 w 36"/>
                <a:gd name="T11" fmla="*/ 4 h 96"/>
                <a:gd name="T12" fmla="*/ 2 w 36"/>
                <a:gd name="T13" fmla="*/ 8 h 96"/>
                <a:gd name="T14" fmla="*/ 2 w 36"/>
                <a:gd name="T15" fmla="*/ 12 h 96"/>
                <a:gd name="T16" fmla="*/ 0 w 36"/>
                <a:gd name="T17" fmla="*/ 26 h 96"/>
                <a:gd name="T18" fmla="*/ 0 w 36"/>
                <a:gd name="T19" fmla="*/ 40 h 96"/>
                <a:gd name="T20" fmla="*/ 2 w 36"/>
                <a:gd name="T21" fmla="*/ 48 h 96"/>
                <a:gd name="T22" fmla="*/ 2 w 36"/>
                <a:gd name="T23" fmla="*/ 52 h 96"/>
                <a:gd name="T24" fmla="*/ 4 w 36"/>
                <a:gd name="T25" fmla="*/ 54 h 96"/>
                <a:gd name="T26" fmla="*/ 4 w 36"/>
                <a:gd name="T27" fmla="*/ 54 h 96"/>
                <a:gd name="T28" fmla="*/ 4 w 36"/>
                <a:gd name="T29" fmla="*/ 54 h 96"/>
                <a:gd name="T30" fmla="*/ 4 w 36"/>
                <a:gd name="T31" fmla="*/ 56 h 96"/>
                <a:gd name="T32" fmla="*/ 2 w 36"/>
                <a:gd name="T33" fmla="*/ 58 h 96"/>
                <a:gd name="T34" fmla="*/ 2 w 36"/>
                <a:gd name="T35" fmla="*/ 60 h 96"/>
                <a:gd name="T36" fmla="*/ 0 w 36"/>
                <a:gd name="T37" fmla="*/ 64 h 96"/>
                <a:gd name="T38" fmla="*/ 0 w 36"/>
                <a:gd name="T39" fmla="*/ 66 h 96"/>
                <a:gd name="T40" fmla="*/ 2 w 36"/>
                <a:gd name="T41" fmla="*/ 70 h 96"/>
                <a:gd name="T42" fmla="*/ 4 w 36"/>
                <a:gd name="T43" fmla="*/ 76 h 96"/>
                <a:gd name="T44" fmla="*/ 6 w 36"/>
                <a:gd name="T45" fmla="*/ 82 h 96"/>
                <a:gd name="T46" fmla="*/ 10 w 36"/>
                <a:gd name="T47" fmla="*/ 88 h 96"/>
                <a:gd name="T48" fmla="*/ 12 w 36"/>
                <a:gd name="T49" fmla="*/ 92 h 96"/>
                <a:gd name="T50" fmla="*/ 14 w 36"/>
                <a:gd name="T51" fmla="*/ 94 h 96"/>
                <a:gd name="T52" fmla="*/ 16 w 36"/>
                <a:gd name="T53" fmla="*/ 96 h 96"/>
                <a:gd name="T54" fmla="*/ 18 w 36"/>
                <a:gd name="T55" fmla="*/ 94 h 96"/>
                <a:gd name="T56" fmla="*/ 22 w 36"/>
                <a:gd name="T57" fmla="*/ 90 h 96"/>
                <a:gd name="T58" fmla="*/ 24 w 36"/>
                <a:gd name="T59" fmla="*/ 88 h 96"/>
                <a:gd name="T60" fmla="*/ 24 w 36"/>
                <a:gd name="T61" fmla="*/ 84 h 96"/>
                <a:gd name="T62" fmla="*/ 24 w 36"/>
                <a:gd name="T63" fmla="*/ 78 h 96"/>
                <a:gd name="T64" fmla="*/ 24 w 36"/>
                <a:gd name="T65" fmla="*/ 72 h 96"/>
                <a:gd name="T66" fmla="*/ 24 w 36"/>
                <a:gd name="T67" fmla="*/ 66 h 96"/>
                <a:gd name="T68" fmla="*/ 24 w 36"/>
                <a:gd name="T69" fmla="*/ 60 h 96"/>
                <a:gd name="T70" fmla="*/ 24 w 36"/>
                <a:gd name="T71" fmla="*/ 56 h 96"/>
                <a:gd name="T72" fmla="*/ 24 w 36"/>
                <a:gd name="T73" fmla="*/ 56 h 96"/>
                <a:gd name="T74" fmla="*/ 30 w 36"/>
                <a:gd name="T75" fmla="*/ 42 h 96"/>
                <a:gd name="T76" fmla="*/ 30 w 36"/>
                <a:gd name="T77" fmla="*/ 40 h 96"/>
                <a:gd name="T78" fmla="*/ 30 w 36"/>
                <a:gd name="T79" fmla="*/ 36 h 96"/>
                <a:gd name="T80" fmla="*/ 30 w 36"/>
                <a:gd name="T81" fmla="*/ 32 h 96"/>
                <a:gd name="T82" fmla="*/ 30 w 36"/>
                <a:gd name="T83" fmla="*/ 28 h 96"/>
                <a:gd name="T84" fmla="*/ 32 w 36"/>
                <a:gd name="T85" fmla="*/ 24 h 96"/>
                <a:gd name="T86" fmla="*/ 32 w 36"/>
                <a:gd name="T87" fmla="*/ 24 h 96"/>
                <a:gd name="T88" fmla="*/ 34 w 36"/>
                <a:gd name="T89" fmla="*/ 22 h 96"/>
                <a:gd name="T90" fmla="*/ 34 w 36"/>
                <a:gd name="T91" fmla="*/ 20 h 96"/>
                <a:gd name="T92" fmla="*/ 34 w 36"/>
                <a:gd name="T93" fmla="*/ 16 h 96"/>
                <a:gd name="T94" fmla="*/ 34 w 36"/>
                <a:gd name="T95" fmla="*/ 10 h 96"/>
                <a:gd name="T96" fmla="*/ 34 w 36"/>
                <a:gd name="T97" fmla="*/ 6 h 96"/>
                <a:gd name="T98" fmla="*/ 34 w 36"/>
                <a:gd name="T99" fmla="*/ 2 h 96"/>
                <a:gd name="T100" fmla="*/ 36 w 36"/>
                <a:gd name="T101" fmla="*/ 0 h 96"/>
                <a:gd name="T102" fmla="*/ 34 w 36"/>
                <a:gd name="T103" fmla="*/ 0 h 96"/>
                <a:gd name="T104" fmla="*/ 32 w 36"/>
                <a:gd name="T105" fmla="*/ 0 h 96"/>
                <a:gd name="T106" fmla="*/ 28 w 36"/>
                <a:gd name="T107" fmla="*/ 2 h 96"/>
                <a:gd name="T108" fmla="*/ 24 w 36"/>
                <a:gd name="T109" fmla="*/ 2 h 96"/>
                <a:gd name="T110" fmla="*/ 20 w 36"/>
                <a:gd name="T111" fmla="*/ 0 h 9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36"/>
                <a:gd name="T169" fmla="*/ 0 h 96"/>
                <a:gd name="T170" fmla="*/ 36 w 36"/>
                <a:gd name="T171" fmla="*/ 96 h 9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36" h="96">
                  <a:moveTo>
                    <a:pt x="20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6" y="82"/>
                  </a:lnTo>
                  <a:lnTo>
                    <a:pt x="10" y="88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8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6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4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7" name="Freeform 312"/>
            <p:cNvSpPr/>
            <p:nvPr/>
          </p:nvSpPr>
          <p:spPr bwMode="gray">
            <a:xfrm>
              <a:off x="3303242" y="3078399"/>
              <a:ext cx="37364" cy="37057"/>
            </a:xfrm>
            <a:custGeom>
              <a:avLst/>
              <a:gdLst>
                <a:gd name="T0" fmla="*/ 2 w 32"/>
                <a:gd name="T1" fmla="*/ 28 h 34"/>
                <a:gd name="T2" fmla="*/ 2 w 32"/>
                <a:gd name="T3" fmla="*/ 28 h 34"/>
                <a:gd name="T4" fmla="*/ 0 w 32"/>
                <a:gd name="T5" fmla="*/ 30 h 34"/>
                <a:gd name="T6" fmla="*/ 0 w 32"/>
                <a:gd name="T7" fmla="*/ 30 h 34"/>
                <a:gd name="T8" fmla="*/ 2 w 32"/>
                <a:gd name="T9" fmla="*/ 32 h 34"/>
                <a:gd name="T10" fmla="*/ 4 w 32"/>
                <a:gd name="T11" fmla="*/ 34 h 34"/>
                <a:gd name="T12" fmla="*/ 6 w 32"/>
                <a:gd name="T13" fmla="*/ 32 h 34"/>
                <a:gd name="T14" fmla="*/ 10 w 32"/>
                <a:gd name="T15" fmla="*/ 32 h 34"/>
                <a:gd name="T16" fmla="*/ 12 w 32"/>
                <a:gd name="T17" fmla="*/ 30 h 34"/>
                <a:gd name="T18" fmla="*/ 16 w 32"/>
                <a:gd name="T19" fmla="*/ 26 h 34"/>
                <a:gd name="T20" fmla="*/ 20 w 32"/>
                <a:gd name="T21" fmla="*/ 24 h 34"/>
                <a:gd name="T22" fmla="*/ 22 w 32"/>
                <a:gd name="T23" fmla="*/ 22 h 34"/>
                <a:gd name="T24" fmla="*/ 22 w 32"/>
                <a:gd name="T25" fmla="*/ 22 h 34"/>
                <a:gd name="T26" fmla="*/ 22 w 32"/>
                <a:gd name="T27" fmla="*/ 22 h 34"/>
                <a:gd name="T28" fmla="*/ 24 w 32"/>
                <a:gd name="T29" fmla="*/ 20 h 34"/>
                <a:gd name="T30" fmla="*/ 26 w 32"/>
                <a:gd name="T31" fmla="*/ 16 h 34"/>
                <a:gd name="T32" fmla="*/ 28 w 32"/>
                <a:gd name="T33" fmla="*/ 12 h 34"/>
                <a:gd name="T34" fmla="*/ 30 w 32"/>
                <a:gd name="T35" fmla="*/ 10 h 34"/>
                <a:gd name="T36" fmla="*/ 32 w 32"/>
                <a:gd name="T37" fmla="*/ 6 h 34"/>
                <a:gd name="T38" fmla="*/ 32 w 32"/>
                <a:gd name="T39" fmla="*/ 4 h 34"/>
                <a:gd name="T40" fmla="*/ 32 w 32"/>
                <a:gd name="T41" fmla="*/ 4 h 34"/>
                <a:gd name="T42" fmla="*/ 32 w 32"/>
                <a:gd name="T43" fmla="*/ 2 h 34"/>
                <a:gd name="T44" fmla="*/ 30 w 32"/>
                <a:gd name="T45" fmla="*/ 0 h 34"/>
                <a:gd name="T46" fmla="*/ 28 w 32"/>
                <a:gd name="T47" fmla="*/ 0 h 34"/>
                <a:gd name="T48" fmla="*/ 26 w 32"/>
                <a:gd name="T49" fmla="*/ 0 h 34"/>
                <a:gd name="T50" fmla="*/ 22 w 32"/>
                <a:gd name="T51" fmla="*/ 2 h 34"/>
                <a:gd name="T52" fmla="*/ 20 w 32"/>
                <a:gd name="T53" fmla="*/ 6 h 34"/>
                <a:gd name="T54" fmla="*/ 16 w 32"/>
                <a:gd name="T55" fmla="*/ 10 h 34"/>
                <a:gd name="T56" fmla="*/ 12 w 32"/>
                <a:gd name="T57" fmla="*/ 14 h 34"/>
                <a:gd name="T58" fmla="*/ 8 w 32"/>
                <a:gd name="T59" fmla="*/ 20 h 34"/>
                <a:gd name="T60" fmla="*/ 4 w 32"/>
                <a:gd name="T61" fmla="*/ 24 h 34"/>
                <a:gd name="T62" fmla="*/ 2 w 32"/>
                <a:gd name="T63" fmla="*/ 26 h 34"/>
                <a:gd name="T64" fmla="*/ 2 w 32"/>
                <a:gd name="T65" fmla="*/ 28 h 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2"/>
                <a:gd name="T100" fmla="*/ 0 h 34"/>
                <a:gd name="T101" fmla="*/ 32 w 32"/>
                <a:gd name="T102" fmla="*/ 34 h 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2" h="34">
                  <a:moveTo>
                    <a:pt x="2" y="28"/>
                  </a:moveTo>
                  <a:lnTo>
                    <a:pt x="2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2" y="2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8" name="Freeform 313"/>
            <p:cNvSpPr/>
            <p:nvPr/>
          </p:nvSpPr>
          <p:spPr bwMode="gray">
            <a:xfrm>
              <a:off x="3373299" y="3104557"/>
              <a:ext cx="70057" cy="50136"/>
            </a:xfrm>
            <a:custGeom>
              <a:avLst/>
              <a:gdLst>
                <a:gd name="T0" fmla="*/ 42 w 60"/>
                <a:gd name="T1" fmla="*/ 2 h 46"/>
                <a:gd name="T2" fmla="*/ 30 w 60"/>
                <a:gd name="T3" fmla="*/ 8 h 46"/>
                <a:gd name="T4" fmla="*/ 20 w 60"/>
                <a:gd name="T5" fmla="*/ 10 h 46"/>
                <a:gd name="T6" fmla="*/ 6 w 60"/>
                <a:gd name="T7" fmla="*/ 16 h 46"/>
                <a:gd name="T8" fmla="*/ 6 w 60"/>
                <a:gd name="T9" fmla="*/ 18 h 46"/>
                <a:gd name="T10" fmla="*/ 4 w 60"/>
                <a:gd name="T11" fmla="*/ 20 h 46"/>
                <a:gd name="T12" fmla="*/ 2 w 60"/>
                <a:gd name="T13" fmla="*/ 22 h 46"/>
                <a:gd name="T14" fmla="*/ 2 w 60"/>
                <a:gd name="T15" fmla="*/ 26 h 46"/>
                <a:gd name="T16" fmla="*/ 0 w 60"/>
                <a:gd name="T17" fmla="*/ 30 h 46"/>
                <a:gd name="T18" fmla="*/ 0 w 60"/>
                <a:gd name="T19" fmla="*/ 32 h 46"/>
                <a:gd name="T20" fmla="*/ 0 w 60"/>
                <a:gd name="T21" fmla="*/ 34 h 46"/>
                <a:gd name="T22" fmla="*/ 2 w 60"/>
                <a:gd name="T23" fmla="*/ 36 h 46"/>
                <a:gd name="T24" fmla="*/ 8 w 60"/>
                <a:gd name="T25" fmla="*/ 34 h 46"/>
                <a:gd name="T26" fmla="*/ 12 w 60"/>
                <a:gd name="T27" fmla="*/ 34 h 46"/>
                <a:gd name="T28" fmla="*/ 16 w 60"/>
                <a:gd name="T29" fmla="*/ 32 h 46"/>
                <a:gd name="T30" fmla="*/ 20 w 60"/>
                <a:gd name="T31" fmla="*/ 32 h 46"/>
                <a:gd name="T32" fmla="*/ 20 w 60"/>
                <a:gd name="T33" fmla="*/ 32 h 46"/>
                <a:gd name="T34" fmla="*/ 20 w 60"/>
                <a:gd name="T35" fmla="*/ 32 h 46"/>
                <a:gd name="T36" fmla="*/ 20 w 60"/>
                <a:gd name="T37" fmla="*/ 34 h 46"/>
                <a:gd name="T38" fmla="*/ 20 w 60"/>
                <a:gd name="T39" fmla="*/ 38 h 46"/>
                <a:gd name="T40" fmla="*/ 22 w 60"/>
                <a:gd name="T41" fmla="*/ 40 h 46"/>
                <a:gd name="T42" fmla="*/ 24 w 60"/>
                <a:gd name="T43" fmla="*/ 42 h 46"/>
                <a:gd name="T44" fmla="*/ 26 w 60"/>
                <a:gd name="T45" fmla="*/ 44 h 46"/>
                <a:gd name="T46" fmla="*/ 30 w 60"/>
                <a:gd name="T47" fmla="*/ 44 h 46"/>
                <a:gd name="T48" fmla="*/ 32 w 60"/>
                <a:gd name="T49" fmla="*/ 46 h 46"/>
                <a:gd name="T50" fmla="*/ 36 w 60"/>
                <a:gd name="T51" fmla="*/ 46 h 46"/>
                <a:gd name="T52" fmla="*/ 40 w 60"/>
                <a:gd name="T53" fmla="*/ 46 h 46"/>
                <a:gd name="T54" fmla="*/ 42 w 60"/>
                <a:gd name="T55" fmla="*/ 46 h 46"/>
                <a:gd name="T56" fmla="*/ 44 w 60"/>
                <a:gd name="T57" fmla="*/ 42 h 46"/>
                <a:gd name="T58" fmla="*/ 44 w 60"/>
                <a:gd name="T59" fmla="*/ 38 h 46"/>
                <a:gd name="T60" fmla="*/ 44 w 60"/>
                <a:gd name="T61" fmla="*/ 34 h 46"/>
                <a:gd name="T62" fmla="*/ 42 w 60"/>
                <a:gd name="T63" fmla="*/ 32 h 46"/>
                <a:gd name="T64" fmla="*/ 42 w 60"/>
                <a:gd name="T65" fmla="*/ 30 h 46"/>
                <a:gd name="T66" fmla="*/ 44 w 60"/>
                <a:gd name="T67" fmla="*/ 28 h 46"/>
                <a:gd name="T68" fmla="*/ 46 w 60"/>
                <a:gd name="T69" fmla="*/ 28 h 46"/>
                <a:gd name="T70" fmla="*/ 48 w 60"/>
                <a:gd name="T71" fmla="*/ 30 h 46"/>
                <a:gd name="T72" fmla="*/ 50 w 60"/>
                <a:gd name="T73" fmla="*/ 32 h 46"/>
                <a:gd name="T74" fmla="*/ 52 w 60"/>
                <a:gd name="T75" fmla="*/ 34 h 46"/>
                <a:gd name="T76" fmla="*/ 54 w 60"/>
                <a:gd name="T77" fmla="*/ 36 h 46"/>
                <a:gd name="T78" fmla="*/ 56 w 60"/>
                <a:gd name="T79" fmla="*/ 34 h 46"/>
                <a:gd name="T80" fmla="*/ 58 w 60"/>
                <a:gd name="T81" fmla="*/ 30 h 46"/>
                <a:gd name="T82" fmla="*/ 60 w 60"/>
                <a:gd name="T83" fmla="*/ 24 h 46"/>
                <a:gd name="T84" fmla="*/ 60 w 60"/>
                <a:gd name="T85" fmla="*/ 20 h 46"/>
                <a:gd name="T86" fmla="*/ 60 w 60"/>
                <a:gd name="T87" fmla="*/ 16 h 46"/>
                <a:gd name="T88" fmla="*/ 58 w 60"/>
                <a:gd name="T89" fmla="*/ 12 h 46"/>
                <a:gd name="T90" fmla="*/ 56 w 60"/>
                <a:gd name="T91" fmla="*/ 8 h 46"/>
                <a:gd name="T92" fmla="*/ 52 w 60"/>
                <a:gd name="T93" fmla="*/ 4 h 46"/>
                <a:gd name="T94" fmla="*/ 48 w 60"/>
                <a:gd name="T95" fmla="*/ 2 h 46"/>
                <a:gd name="T96" fmla="*/ 46 w 60"/>
                <a:gd name="T97" fmla="*/ 0 h 46"/>
                <a:gd name="T98" fmla="*/ 42 w 60"/>
                <a:gd name="T99" fmla="*/ 2 h 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0"/>
                <a:gd name="T151" fmla="*/ 0 h 46"/>
                <a:gd name="T152" fmla="*/ 60 w 60"/>
                <a:gd name="T153" fmla="*/ 46 h 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0" h="46">
                  <a:moveTo>
                    <a:pt x="42" y="2"/>
                  </a:moveTo>
                  <a:lnTo>
                    <a:pt x="30" y="8"/>
                  </a:lnTo>
                  <a:lnTo>
                    <a:pt x="20" y="1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50" y="32"/>
                  </a:lnTo>
                  <a:lnTo>
                    <a:pt x="52" y="34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2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9" name="Freeform 314"/>
            <p:cNvSpPr/>
            <p:nvPr/>
          </p:nvSpPr>
          <p:spPr bwMode="gray">
            <a:xfrm>
              <a:off x="3207497" y="3135075"/>
              <a:ext cx="126103" cy="104633"/>
            </a:xfrm>
            <a:custGeom>
              <a:avLst/>
              <a:gdLst>
                <a:gd name="T0" fmla="*/ 70 w 108"/>
                <a:gd name="T1" fmla="*/ 46 h 96"/>
                <a:gd name="T2" fmla="*/ 90 w 108"/>
                <a:gd name="T3" fmla="*/ 46 h 96"/>
                <a:gd name="T4" fmla="*/ 100 w 108"/>
                <a:gd name="T5" fmla="*/ 44 h 96"/>
                <a:gd name="T6" fmla="*/ 86 w 108"/>
                <a:gd name="T7" fmla="*/ 38 h 96"/>
                <a:gd name="T8" fmla="*/ 108 w 108"/>
                <a:gd name="T9" fmla="*/ 30 h 96"/>
                <a:gd name="T10" fmla="*/ 108 w 108"/>
                <a:gd name="T11" fmla="*/ 26 h 96"/>
                <a:gd name="T12" fmla="*/ 104 w 108"/>
                <a:gd name="T13" fmla="*/ 22 h 96"/>
                <a:gd name="T14" fmla="*/ 98 w 108"/>
                <a:gd name="T15" fmla="*/ 16 h 96"/>
                <a:gd name="T16" fmla="*/ 92 w 108"/>
                <a:gd name="T17" fmla="*/ 10 h 96"/>
                <a:gd name="T18" fmla="*/ 90 w 108"/>
                <a:gd name="T19" fmla="*/ 6 h 96"/>
                <a:gd name="T20" fmla="*/ 88 w 108"/>
                <a:gd name="T21" fmla="*/ 4 h 96"/>
                <a:gd name="T22" fmla="*/ 84 w 108"/>
                <a:gd name="T23" fmla="*/ 0 h 96"/>
                <a:gd name="T24" fmla="*/ 78 w 108"/>
                <a:gd name="T25" fmla="*/ 2 h 96"/>
                <a:gd name="T26" fmla="*/ 72 w 108"/>
                <a:gd name="T27" fmla="*/ 4 h 96"/>
                <a:gd name="T28" fmla="*/ 66 w 108"/>
                <a:gd name="T29" fmla="*/ 10 h 96"/>
                <a:gd name="T30" fmla="*/ 58 w 108"/>
                <a:gd name="T31" fmla="*/ 14 h 96"/>
                <a:gd name="T32" fmla="*/ 48 w 108"/>
                <a:gd name="T33" fmla="*/ 38 h 96"/>
                <a:gd name="T34" fmla="*/ 42 w 108"/>
                <a:gd name="T35" fmla="*/ 40 h 96"/>
                <a:gd name="T36" fmla="*/ 36 w 108"/>
                <a:gd name="T37" fmla="*/ 46 h 96"/>
                <a:gd name="T38" fmla="*/ 30 w 108"/>
                <a:gd name="T39" fmla="*/ 48 h 96"/>
                <a:gd name="T40" fmla="*/ 24 w 108"/>
                <a:gd name="T41" fmla="*/ 54 h 96"/>
                <a:gd name="T42" fmla="*/ 18 w 108"/>
                <a:gd name="T43" fmla="*/ 60 h 96"/>
                <a:gd name="T44" fmla="*/ 16 w 108"/>
                <a:gd name="T45" fmla="*/ 64 h 96"/>
                <a:gd name="T46" fmla="*/ 0 w 108"/>
                <a:gd name="T47" fmla="*/ 88 h 96"/>
                <a:gd name="T48" fmla="*/ 2 w 108"/>
                <a:gd name="T49" fmla="*/ 90 h 96"/>
                <a:gd name="T50" fmla="*/ 10 w 108"/>
                <a:gd name="T51" fmla="*/ 94 h 96"/>
                <a:gd name="T52" fmla="*/ 16 w 108"/>
                <a:gd name="T53" fmla="*/ 96 h 96"/>
                <a:gd name="T54" fmla="*/ 22 w 108"/>
                <a:gd name="T55" fmla="*/ 90 h 96"/>
                <a:gd name="T56" fmla="*/ 24 w 108"/>
                <a:gd name="T57" fmla="*/ 86 h 96"/>
                <a:gd name="T58" fmla="*/ 28 w 108"/>
                <a:gd name="T59" fmla="*/ 82 h 96"/>
                <a:gd name="T60" fmla="*/ 32 w 108"/>
                <a:gd name="T61" fmla="*/ 80 h 96"/>
                <a:gd name="T62" fmla="*/ 46 w 108"/>
                <a:gd name="T63" fmla="*/ 74 h 96"/>
                <a:gd name="T64" fmla="*/ 62 w 108"/>
                <a:gd name="T65" fmla="*/ 56 h 9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8"/>
                <a:gd name="T100" fmla="*/ 0 h 96"/>
                <a:gd name="T101" fmla="*/ 108 w 108"/>
                <a:gd name="T102" fmla="*/ 96 h 9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8" h="96">
                  <a:moveTo>
                    <a:pt x="62" y="56"/>
                  </a:moveTo>
                  <a:lnTo>
                    <a:pt x="70" y="46"/>
                  </a:lnTo>
                  <a:lnTo>
                    <a:pt x="84" y="46"/>
                  </a:lnTo>
                  <a:lnTo>
                    <a:pt x="90" y="46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2" y="42"/>
                  </a:lnTo>
                  <a:lnTo>
                    <a:pt x="86" y="38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2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2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4" y="4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66" y="10"/>
                  </a:lnTo>
                  <a:lnTo>
                    <a:pt x="62" y="12"/>
                  </a:lnTo>
                  <a:lnTo>
                    <a:pt x="58" y="14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38" y="44"/>
                  </a:lnTo>
                  <a:lnTo>
                    <a:pt x="36" y="46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8" y="84"/>
                  </a:lnTo>
                  <a:lnTo>
                    <a:pt x="0" y="88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10" y="94"/>
                  </a:lnTo>
                  <a:lnTo>
                    <a:pt x="14" y="96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0"/>
                  </a:lnTo>
                  <a:lnTo>
                    <a:pt x="38" y="78"/>
                  </a:lnTo>
                  <a:lnTo>
                    <a:pt x="46" y="74"/>
                  </a:lnTo>
                  <a:lnTo>
                    <a:pt x="54" y="70"/>
                  </a:lnTo>
                  <a:lnTo>
                    <a:pt x="62" y="5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0" name="Freeform 315"/>
            <p:cNvSpPr/>
            <p:nvPr/>
          </p:nvSpPr>
          <p:spPr bwMode="gray">
            <a:xfrm>
              <a:off x="3184145" y="3180852"/>
              <a:ext cx="140114" cy="119892"/>
            </a:xfrm>
            <a:custGeom>
              <a:avLst/>
              <a:gdLst>
                <a:gd name="T0" fmla="*/ 102 w 120"/>
                <a:gd name="T1" fmla="*/ 32 h 110"/>
                <a:gd name="T2" fmla="*/ 104 w 120"/>
                <a:gd name="T3" fmla="*/ 34 h 110"/>
                <a:gd name="T4" fmla="*/ 112 w 120"/>
                <a:gd name="T5" fmla="*/ 36 h 110"/>
                <a:gd name="T6" fmla="*/ 120 w 120"/>
                <a:gd name="T7" fmla="*/ 42 h 110"/>
                <a:gd name="T8" fmla="*/ 116 w 120"/>
                <a:gd name="T9" fmla="*/ 46 h 110"/>
                <a:gd name="T10" fmla="*/ 114 w 120"/>
                <a:gd name="T11" fmla="*/ 48 h 110"/>
                <a:gd name="T12" fmla="*/ 106 w 120"/>
                <a:gd name="T13" fmla="*/ 50 h 110"/>
                <a:gd name="T14" fmla="*/ 102 w 120"/>
                <a:gd name="T15" fmla="*/ 54 h 110"/>
                <a:gd name="T16" fmla="*/ 100 w 120"/>
                <a:gd name="T17" fmla="*/ 56 h 110"/>
                <a:gd name="T18" fmla="*/ 94 w 120"/>
                <a:gd name="T19" fmla="*/ 70 h 110"/>
                <a:gd name="T20" fmla="*/ 88 w 120"/>
                <a:gd name="T21" fmla="*/ 76 h 110"/>
                <a:gd name="T22" fmla="*/ 86 w 120"/>
                <a:gd name="T23" fmla="*/ 80 h 110"/>
                <a:gd name="T24" fmla="*/ 84 w 120"/>
                <a:gd name="T25" fmla="*/ 84 h 110"/>
                <a:gd name="T26" fmla="*/ 82 w 120"/>
                <a:gd name="T27" fmla="*/ 94 h 110"/>
                <a:gd name="T28" fmla="*/ 78 w 120"/>
                <a:gd name="T29" fmla="*/ 102 h 110"/>
                <a:gd name="T30" fmla="*/ 74 w 120"/>
                <a:gd name="T31" fmla="*/ 106 h 110"/>
                <a:gd name="T32" fmla="*/ 66 w 120"/>
                <a:gd name="T33" fmla="*/ 108 h 110"/>
                <a:gd name="T34" fmla="*/ 60 w 120"/>
                <a:gd name="T35" fmla="*/ 100 h 110"/>
                <a:gd name="T36" fmla="*/ 50 w 120"/>
                <a:gd name="T37" fmla="*/ 98 h 110"/>
                <a:gd name="T38" fmla="*/ 46 w 120"/>
                <a:gd name="T39" fmla="*/ 96 h 110"/>
                <a:gd name="T40" fmla="*/ 40 w 120"/>
                <a:gd name="T41" fmla="*/ 96 h 110"/>
                <a:gd name="T42" fmla="*/ 34 w 120"/>
                <a:gd name="T43" fmla="*/ 96 h 110"/>
                <a:gd name="T44" fmla="*/ 26 w 120"/>
                <a:gd name="T45" fmla="*/ 94 h 110"/>
                <a:gd name="T46" fmla="*/ 22 w 120"/>
                <a:gd name="T47" fmla="*/ 90 h 110"/>
                <a:gd name="T48" fmla="*/ 16 w 120"/>
                <a:gd name="T49" fmla="*/ 86 h 110"/>
                <a:gd name="T50" fmla="*/ 6 w 120"/>
                <a:gd name="T51" fmla="*/ 82 h 110"/>
                <a:gd name="T52" fmla="*/ 0 w 120"/>
                <a:gd name="T53" fmla="*/ 78 h 110"/>
                <a:gd name="T54" fmla="*/ 0 w 120"/>
                <a:gd name="T55" fmla="*/ 74 h 110"/>
                <a:gd name="T56" fmla="*/ 4 w 120"/>
                <a:gd name="T57" fmla="*/ 72 h 110"/>
                <a:gd name="T58" fmla="*/ 2 w 120"/>
                <a:gd name="T59" fmla="*/ 60 h 110"/>
                <a:gd name="T60" fmla="*/ 2 w 120"/>
                <a:gd name="T61" fmla="*/ 52 h 110"/>
                <a:gd name="T62" fmla="*/ 6 w 120"/>
                <a:gd name="T63" fmla="*/ 44 h 110"/>
                <a:gd name="T64" fmla="*/ 8 w 120"/>
                <a:gd name="T65" fmla="*/ 42 h 110"/>
                <a:gd name="T66" fmla="*/ 20 w 120"/>
                <a:gd name="T67" fmla="*/ 46 h 110"/>
                <a:gd name="T68" fmla="*/ 22 w 120"/>
                <a:gd name="T69" fmla="*/ 48 h 110"/>
                <a:gd name="T70" fmla="*/ 28 w 120"/>
                <a:gd name="T71" fmla="*/ 52 h 110"/>
                <a:gd name="T72" fmla="*/ 36 w 120"/>
                <a:gd name="T73" fmla="*/ 52 h 110"/>
                <a:gd name="T74" fmla="*/ 44 w 120"/>
                <a:gd name="T75" fmla="*/ 44 h 110"/>
                <a:gd name="T76" fmla="*/ 48 w 120"/>
                <a:gd name="T77" fmla="*/ 42 h 110"/>
                <a:gd name="T78" fmla="*/ 56 w 120"/>
                <a:gd name="T79" fmla="*/ 38 h 110"/>
                <a:gd name="T80" fmla="*/ 62 w 120"/>
                <a:gd name="T81" fmla="*/ 34 h 110"/>
                <a:gd name="T82" fmla="*/ 70 w 120"/>
                <a:gd name="T83" fmla="*/ 30 h 110"/>
                <a:gd name="T84" fmla="*/ 74 w 120"/>
                <a:gd name="T85" fmla="*/ 28 h 110"/>
                <a:gd name="T86" fmla="*/ 90 w 120"/>
                <a:gd name="T87" fmla="*/ 4 h 110"/>
                <a:gd name="T88" fmla="*/ 94 w 120"/>
                <a:gd name="T89" fmla="*/ 4 h 110"/>
                <a:gd name="T90" fmla="*/ 106 w 120"/>
                <a:gd name="T91" fmla="*/ 4 h 110"/>
                <a:gd name="T92" fmla="*/ 116 w 120"/>
                <a:gd name="T93" fmla="*/ 2 h 110"/>
                <a:gd name="T94" fmla="*/ 120 w 120"/>
                <a:gd name="T95" fmla="*/ 2 h 110"/>
                <a:gd name="T96" fmla="*/ 116 w 120"/>
                <a:gd name="T97" fmla="*/ 6 h 110"/>
                <a:gd name="T98" fmla="*/ 108 w 120"/>
                <a:gd name="T99" fmla="*/ 12 h 110"/>
                <a:gd name="T100" fmla="*/ 102 w 120"/>
                <a:gd name="T101" fmla="*/ 28 h 11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20"/>
                <a:gd name="T154" fmla="*/ 0 h 110"/>
                <a:gd name="T155" fmla="*/ 120 w 120"/>
                <a:gd name="T156" fmla="*/ 110 h 11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20" h="110">
                  <a:moveTo>
                    <a:pt x="102" y="28"/>
                  </a:moveTo>
                  <a:lnTo>
                    <a:pt x="102" y="32"/>
                  </a:lnTo>
                  <a:lnTo>
                    <a:pt x="102" y="34"/>
                  </a:lnTo>
                  <a:lnTo>
                    <a:pt x="104" y="34"/>
                  </a:lnTo>
                  <a:lnTo>
                    <a:pt x="106" y="34"/>
                  </a:lnTo>
                  <a:lnTo>
                    <a:pt x="112" y="36"/>
                  </a:lnTo>
                  <a:lnTo>
                    <a:pt x="116" y="38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4" y="48"/>
                  </a:lnTo>
                  <a:lnTo>
                    <a:pt x="108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2" y="90"/>
                  </a:lnTo>
                  <a:lnTo>
                    <a:pt x="82" y="94"/>
                  </a:lnTo>
                  <a:lnTo>
                    <a:pt x="80" y="98"/>
                  </a:lnTo>
                  <a:lnTo>
                    <a:pt x="78" y="102"/>
                  </a:lnTo>
                  <a:lnTo>
                    <a:pt x="76" y="104"/>
                  </a:lnTo>
                  <a:lnTo>
                    <a:pt x="74" y="106"/>
                  </a:lnTo>
                  <a:lnTo>
                    <a:pt x="70" y="108"/>
                  </a:lnTo>
                  <a:lnTo>
                    <a:pt x="66" y="108"/>
                  </a:lnTo>
                  <a:lnTo>
                    <a:pt x="64" y="110"/>
                  </a:lnTo>
                  <a:lnTo>
                    <a:pt x="60" y="10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42" y="96"/>
                  </a:lnTo>
                  <a:lnTo>
                    <a:pt x="40" y="96"/>
                  </a:lnTo>
                  <a:lnTo>
                    <a:pt x="38" y="96"/>
                  </a:lnTo>
                  <a:lnTo>
                    <a:pt x="34" y="96"/>
                  </a:lnTo>
                  <a:lnTo>
                    <a:pt x="30" y="96"/>
                  </a:lnTo>
                  <a:lnTo>
                    <a:pt x="26" y="94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2" y="52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28" y="42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4" y="44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4" y="28"/>
                  </a:lnTo>
                  <a:lnTo>
                    <a:pt x="82" y="14"/>
                  </a:lnTo>
                  <a:lnTo>
                    <a:pt x="90" y="4"/>
                  </a:lnTo>
                  <a:lnTo>
                    <a:pt x="94" y="4"/>
                  </a:lnTo>
                  <a:lnTo>
                    <a:pt x="100" y="4"/>
                  </a:lnTo>
                  <a:lnTo>
                    <a:pt x="106" y="4"/>
                  </a:lnTo>
                  <a:lnTo>
                    <a:pt x="112" y="4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2" y="8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2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1" name="Freeform 316"/>
            <p:cNvSpPr/>
            <p:nvPr/>
          </p:nvSpPr>
          <p:spPr bwMode="gray">
            <a:xfrm>
              <a:off x="3655863" y="3272406"/>
              <a:ext cx="149455" cy="117712"/>
            </a:xfrm>
            <a:custGeom>
              <a:avLst/>
              <a:gdLst>
                <a:gd name="T0" fmla="*/ 78 w 128"/>
                <a:gd name="T1" fmla="*/ 40 h 108"/>
                <a:gd name="T2" fmla="*/ 78 w 128"/>
                <a:gd name="T3" fmla="*/ 38 h 108"/>
                <a:gd name="T4" fmla="*/ 76 w 128"/>
                <a:gd name="T5" fmla="*/ 36 h 108"/>
                <a:gd name="T6" fmla="*/ 72 w 128"/>
                <a:gd name="T7" fmla="*/ 36 h 108"/>
                <a:gd name="T8" fmla="*/ 70 w 128"/>
                <a:gd name="T9" fmla="*/ 34 h 108"/>
                <a:gd name="T10" fmla="*/ 68 w 128"/>
                <a:gd name="T11" fmla="*/ 32 h 108"/>
                <a:gd name="T12" fmla="*/ 62 w 128"/>
                <a:gd name="T13" fmla="*/ 28 h 108"/>
                <a:gd name="T14" fmla="*/ 58 w 128"/>
                <a:gd name="T15" fmla="*/ 24 h 108"/>
                <a:gd name="T16" fmla="*/ 52 w 128"/>
                <a:gd name="T17" fmla="*/ 20 h 108"/>
                <a:gd name="T18" fmla="*/ 46 w 128"/>
                <a:gd name="T19" fmla="*/ 16 h 108"/>
                <a:gd name="T20" fmla="*/ 42 w 128"/>
                <a:gd name="T21" fmla="*/ 12 h 108"/>
                <a:gd name="T22" fmla="*/ 40 w 128"/>
                <a:gd name="T23" fmla="*/ 10 h 108"/>
                <a:gd name="T24" fmla="*/ 38 w 128"/>
                <a:gd name="T25" fmla="*/ 10 h 108"/>
                <a:gd name="T26" fmla="*/ 34 w 128"/>
                <a:gd name="T27" fmla="*/ 10 h 108"/>
                <a:gd name="T28" fmla="*/ 26 w 128"/>
                <a:gd name="T29" fmla="*/ 8 h 108"/>
                <a:gd name="T30" fmla="*/ 14 w 128"/>
                <a:gd name="T31" fmla="*/ 4 h 108"/>
                <a:gd name="T32" fmla="*/ 4 w 128"/>
                <a:gd name="T33" fmla="*/ 0 h 108"/>
                <a:gd name="T34" fmla="*/ 0 w 128"/>
                <a:gd name="T35" fmla="*/ 80 h 108"/>
                <a:gd name="T36" fmla="*/ 12 w 128"/>
                <a:gd name="T37" fmla="*/ 86 h 108"/>
                <a:gd name="T38" fmla="*/ 28 w 128"/>
                <a:gd name="T39" fmla="*/ 80 h 108"/>
                <a:gd name="T40" fmla="*/ 28 w 128"/>
                <a:gd name="T41" fmla="*/ 78 h 108"/>
                <a:gd name="T42" fmla="*/ 28 w 128"/>
                <a:gd name="T43" fmla="*/ 76 h 108"/>
                <a:gd name="T44" fmla="*/ 30 w 128"/>
                <a:gd name="T45" fmla="*/ 74 h 108"/>
                <a:gd name="T46" fmla="*/ 34 w 128"/>
                <a:gd name="T47" fmla="*/ 72 h 108"/>
                <a:gd name="T48" fmla="*/ 38 w 128"/>
                <a:gd name="T49" fmla="*/ 68 h 108"/>
                <a:gd name="T50" fmla="*/ 42 w 128"/>
                <a:gd name="T51" fmla="*/ 68 h 108"/>
                <a:gd name="T52" fmla="*/ 46 w 128"/>
                <a:gd name="T53" fmla="*/ 66 h 108"/>
                <a:gd name="T54" fmla="*/ 52 w 128"/>
                <a:gd name="T55" fmla="*/ 68 h 108"/>
                <a:gd name="T56" fmla="*/ 76 w 128"/>
                <a:gd name="T57" fmla="*/ 82 h 108"/>
                <a:gd name="T58" fmla="*/ 86 w 128"/>
                <a:gd name="T59" fmla="*/ 94 h 108"/>
                <a:gd name="T60" fmla="*/ 104 w 128"/>
                <a:gd name="T61" fmla="*/ 102 h 108"/>
                <a:gd name="T62" fmla="*/ 126 w 128"/>
                <a:gd name="T63" fmla="*/ 108 h 108"/>
                <a:gd name="T64" fmla="*/ 128 w 128"/>
                <a:gd name="T65" fmla="*/ 108 h 108"/>
                <a:gd name="T66" fmla="*/ 128 w 128"/>
                <a:gd name="T67" fmla="*/ 106 h 108"/>
                <a:gd name="T68" fmla="*/ 128 w 128"/>
                <a:gd name="T69" fmla="*/ 104 h 108"/>
                <a:gd name="T70" fmla="*/ 128 w 128"/>
                <a:gd name="T71" fmla="*/ 100 h 108"/>
                <a:gd name="T72" fmla="*/ 126 w 128"/>
                <a:gd name="T73" fmla="*/ 98 h 108"/>
                <a:gd name="T74" fmla="*/ 124 w 128"/>
                <a:gd name="T75" fmla="*/ 94 h 108"/>
                <a:gd name="T76" fmla="*/ 120 w 128"/>
                <a:gd name="T77" fmla="*/ 92 h 108"/>
                <a:gd name="T78" fmla="*/ 116 w 128"/>
                <a:gd name="T79" fmla="*/ 88 h 108"/>
                <a:gd name="T80" fmla="*/ 110 w 128"/>
                <a:gd name="T81" fmla="*/ 84 h 108"/>
                <a:gd name="T82" fmla="*/ 106 w 128"/>
                <a:gd name="T83" fmla="*/ 80 h 108"/>
                <a:gd name="T84" fmla="*/ 102 w 128"/>
                <a:gd name="T85" fmla="*/ 76 h 108"/>
                <a:gd name="T86" fmla="*/ 98 w 128"/>
                <a:gd name="T87" fmla="*/ 72 h 108"/>
                <a:gd name="T88" fmla="*/ 96 w 128"/>
                <a:gd name="T89" fmla="*/ 70 h 108"/>
                <a:gd name="T90" fmla="*/ 96 w 128"/>
                <a:gd name="T91" fmla="*/ 70 h 108"/>
                <a:gd name="T92" fmla="*/ 80 w 128"/>
                <a:gd name="T93" fmla="*/ 60 h 108"/>
                <a:gd name="T94" fmla="*/ 96 w 128"/>
                <a:gd name="T95" fmla="*/ 54 h 108"/>
                <a:gd name="T96" fmla="*/ 92 w 128"/>
                <a:gd name="T97" fmla="*/ 46 h 108"/>
                <a:gd name="T98" fmla="*/ 90 w 128"/>
                <a:gd name="T99" fmla="*/ 46 h 108"/>
                <a:gd name="T100" fmla="*/ 88 w 128"/>
                <a:gd name="T101" fmla="*/ 44 h 108"/>
                <a:gd name="T102" fmla="*/ 84 w 128"/>
                <a:gd name="T103" fmla="*/ 44 h 108"/>
                <a:gd name="T104" fmla="*/ 80 w 128"/>
                <a:gd name="T105" fmla="*/ 42 h 108"/>
                <a:gd name="T106" fmla="*/ 78 w 128"/>
                <a:gd name="T107" fmla="*/ 42 h 108"/>
                <a:gd name="T108" fmla="*/ 78 w 128"/>
                <a:gd name="T109" fmla="*/ 40 h 1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8"/>
                <a:gd name="T166" fmla="*/ 0 h 108"/>
                <a:gd name="T167" fmla="*/ 128 w 128"/>
                <a:gd name="T168" fmla="*/ 108 h 1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8" h="108">
                  <a:moveTo>
                    <a:pt x="78" y="40"/>
                  </a:moveTo>
                  <a:lnTo>
                    <a:pt x="78" y="38"/>
                  </a:lnTo>
                  <a:lnTo>
                    <a:pt x="76" y="36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2" y="28"/>
                  </a:lnTo>
                  <a:lnTo>
                    <a:pt x="58" y="24"/>
                  </a:lnTo>
                  <a:lnTo>
                    <a:pt x="52" y="20"/>
                  </a:lnTo>
                  <a:lnTo>
                    <a:pt x="46" y="16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26" y="8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52" y="68"/>
                  </a:lnTo>
                  <a:lnTo>
                    <a:pt x="76" y="82"/>
                  </a:lnTo>
                  <a:lnTo>
                    <a:pt x="86" y="94"/>
                  </a:lnTo>
                  <a:lnTo>
                    <a:pt x="104" y="102"/>
                  </a:lnTo>
                  <a:lnTo>
                    <a:pt x="126" y="108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6" y="98"/>
                  </a:lnTo>
                  <a:lnTo>
                    <a:pt x="124" y="94"/>
                  </a:lnTo>
                  <a:lnTo>
                    <a:pt x="120" y="92"/>
                  </a:lnTo>
                  <a:lnTo>
                    <a:pt x="116" y="88"/>
                  </a:lnTo>
                  <a:lnTo>
                    <a:pt x="110" y="84"/>
                  </a:lnTo>
                  <a:lnTo>
                    <a:pt x="106" y="80"/>
                  </a:lnTo>
                  <a:lnTo>
                    <a:pt x="102" y="76"/>
                  </a:lnTo>
                  <a:lnTo>
                    <a:pt x="98" y="72"/>
                  </a:lnTo>
                  <a:lnTo>
                    <a:pt x="96" y="70"/>
                  </a:lnTo>
                  <a:lnTo>
                    <a:pt x="80" y="60"/>
                  </a:lnTo>
                  <a:lnTo>
                    <a:pt x="96" y="54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2" name="Freeform 317"/>
            <p:cNvSpPr/>
            <p:nvPr/>
          </p:nvSpPr>
          <p:spPr bwMode="gray">
            <a:xfrm>
              <a:off x="3515749" y="3241888"/>
              <a:ext cx="142450" cy="117712"/>
            </a:xfrm>
            <a:custGeom>
              <a:avLst/>
              <a:gdLst>
                <a:gd name="T0" fmla="*/ 122 w 122"/>
                <a:gd name="T1" fmla="*/ 28 h 108"/>
                <a:gd name="T2" fmla="*/ 114 w 122"/>
                <a:gd name="T3" fmla="*/ 24 h 108"/>
                <a:gd name="T4" fmla="*/ 102 w 122"/>
                <a:gd name="T5" fmla="*/ 18 h 108"/>
                <a:gd name="T6" fmla="*/ 92 w 122"/>
                <a:gd name="T7" fmla="*/ 14 h 108"/>
                <a:gd name="T8" fmla="*/ 80 w 122"/>
                <a:gd name="T9" fmla="*/ 14 h 108"/>
                <a:gd name="T10" fmla="*/ 72 w 122"/>
                <a:gd name="T11" fmla="*/ 20 h 108"/>
                <a:gd name="T12" fmla="*/ 72 w 122"/>
                <a:gd name="T13" fmla="*/ 20 h 108"/>
                <a:gd name="T14" fmla="*/ 72 w 122"/>
                <a:gd name="T15" fmla="*/ 24 h 108"/>
                <a:gd name="T16" fmla="*/ 72 w 122"/>
                <a:gd name="T17" fmla="*/ 28 h 108"/>
                <a:gd name="T18" fmla="*/ 70 w 122"/>
                <a:gd name="T19" fmla="*/ 32 h 108"/>
                <a:gd name="T20" fmla="*/ 70 w 122"/>
                <a:gd name="T21" fmla="*/ 36 h 108"/>
                <a:gd name="T22" fmla="*/ 66 w 122"/>
                <a:gd name="T23" fmla="*/ 40 h 108"/>
                <a:gd name="T24" fmla="*/ 64 w 122"/>
                <a:gd name="T25" fmla="*/ 42 h 108"/>
                <a:gd name="T26" fmla="*/ 58 w 122"/>
                <a:gd name="T27" fmla="*/ 42 h 108"/>
                <a:gd name="T28" fmla="*/ 52 w 122"/>
                <a:gd name="T29" fmla="*/ 42 h 108"/>
                <a:gd name="T30" fmla="*/ 48 w 122"/>
                <a:gd name="T31" fmla="*/ 40 h 108"/>
                <a:gd name="T32" fmla="*/ 42 w 122"/>
                <a:gd name="T33" fmla="*/ 38 h 108"/>
                <a:gd name="T34" fmla="*/ 40 w 122"/>
                <a:gd name="T35" fmla="*/ 32 h 108"/>
                <a:gd name="T36" fmla="*/ 38 w 122"/>
                <a:gd name="T37" fmla="*/ 28 h 108"/>
                <a:gd name="T38" fmla="*/ 34 w 122"/>
                <a:gd name="T39" fmla="*/ 22 h 108"/>
                <a:gd name="T40" fmla="*/ 34 w 122"/>
                <a:gd name="T41" fmla="*/ 18 h 108"/>
                <a:gd name="T42" fmla="*/ 32 w 122"/>
                <a:gd name="T43" fmla="*/ 14 h 108"/>
                <a:gd name="T44" fmla="*/ 32 w 122"/>
                <a:gd name="T45" fmla="*/ 12 h 108"/>
                <a:gd name="T46" fmla="*/ 30 w 122"/>
                <a:gd name="T47" fmla="*/ 12 h 108"/>
                <a:gd name="T48" fmla="*/ 28 w 122"/>
                <a:gd name="T49" fmla="*/ 10 h 108"/>
                <a:gd name="T50" fmla="*/ 26 w 122"/>
                <a:gd name="T51" fmla="*/ 6 h 108"/>
                <a:gd name="T52" fmla="*/ 22 w 122"/>
                <a:gd name="T53" fmla="*/ 4 h 108"/>
                <a:gd name="T54" fmla="*/ 18 w 122"/>
                <a:gd name="T55" fmla="*/ 2 h 108"/>
                <a:gd name="T56" fmla="*/ 12 w 122"/>
                <a:gd name="T57" fmla="*/ 0 h 108"/>
                <a:gd name="T58" fmla="*/ 8 w 122"/>
                <a:gd name="T59" fmla="*/ 2 h 108"/>
                <a:gd name="T60" fmla="*/ 2 w 122"/>
                <a:gd name="T61" fmla="*/ 4 h 108"/>
                <a:gd name="T62" fmla="*/ 2 w 122"/>
                <a:gd name="T63" fmla="*/ 6 h 108"/>
                <a:gd name="T64" fmla="*/ 0 w 122"/>
                <a:gd name="T65" fmla="*/ 8 h 108"/>
                <a:gd name="T66" fmla="*/ 0 w 122"/>
                <a:gd name="T67" fmla="*/ 10 h 108"/>
                <a:gd name="T68" fmla="*/ 2 w 122"/>
                <a:gd name="T69" fmla="*/ 14 h 108"/>
                <a:gd name="T70" fmla="*/ 6 w 122"/>
                <a:gd name="T71" fmla="*/ 18 h 108"/>
                <a:gd name="T72" fmla="*/ 10 w 122"/>
                <a:gd name="T73" fmla="*/ 26 h 108"/>
                <a:gd name="T74" fmla="*/ 12 w 122"/>
                <a:gd name="T75" fmla="*/ 32 h 108"/>
                <a:gd name="T76" fmla="*/ 14 w 122"/>
                <a:gd name="T77" fmla="*/ 38 h 108"/>
                <a:gd name="T78" fmla="*/ 14 w 122"/>
                <a:gd name="T79" fmla="*/ 42 h 108"/>
                <a:gd name="T80" fmla="*/ 16 w 122"/>
                <a:gd name="T81" fmla="*/ 46 h 108"/>
                <a:gd name="T82" fmla="*/ 18 w 122"/>
                <a:gd name="T83" fmla="*/ 48 h 108"/>
                <a:gd name="T84" fmla="*/ 20 w 122"/>
                <a:gd name="T85" fmla="*/ 50 h 108"/>
                <a:gd name="T86" fmla="*/ 24 w 122"/>
                <a:gd name="T87" fmla="*/ 50 h 108"/>
                <a:gd name="T88" fmla="*/ 28 w 122"/>
                <a:gd name="T89" fmla="*/ 48 h 108"/>
                <a:gd name="T90" fmla="*/ 34 w 122"/>
                <a:gd name="T91" fmla="*/ 48 h 108"/>
                <a:gd name="T92" fmla="*/ 38 w 122"/>
                <a:gd name="T93" fmla="*/ 50 h 108"/>
                <a:gd name="T94" fmla="*/ 42 w 122"/>
                <a:gd name="T95" fmla="*/ 52 h 108"/>
                <a:gd name="T96" fmla="*/ 46 w 122"/>
                <a:gd name="T97" fmla="*/ 54 h 108"/>
                <a:gd name="T98" fmla="*/ 50 w 122"/>
                <a:gd name="T99" fmla="*/ 54 h 108"/>
                <a:gd name="T100" fmla="*/ 56 w 122"/>
                <a:gd name="T101" fmla="*/ 56 h 108"/>
                <a:gd name="T102" fmla="*/ 62 w 122"/>
                <a:gd name="T103" fmla="*/ 56 h 108"/>
                <a:gd name="T104" fmla="*/ 68 w 122"/>
                <a:gd name="T105" fmla="*/ 58 h 108"/>
                <a:gd name="T106" fmla="*/ 70 w 122"/>
                <a:gd name="T107" fmla="*/ 58 h 108"/>
                <a:gd name="T108" fmla="*/ 72 w 122"/>
                <a:gd name="T109" fmla="*/ 58 h 108"/>
                <a:gd name="T110" fmla="*/ 88 w 122"/>
                <a:gd name="T111" fmla="*/ 72 h 108"/>
                <a:gd name="T112" fmla="*/ 98 w 122"/>
                <a:gd name="T113" fmla="*/ 90 h 108"/>
                <a:gd name="T114" fmla="*/ 114 w 122"/>
                <a:gd name="T115" fmla="*/ 104 h 108"/>
                <a:gd name="T116" fmla="*/ 118 w 122"/>
                <a:gd name="T117" fmla="*/ 108 h 108"/>
                <a:gd name="T118" fmla="*/ 122 w 122"/>
                <a:gd name="T119" fmla="*/ 28 h 10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22"/>
                <a:gd name="T181" fmla="*/ 0 h 108"/>
                <a:gd name="T182" fmla="*/ 122 w 122"/>
                <a:gd name="T183" fmla="*/ 108 h 10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22" h="108">
                  <a:moveTo>
                    <a:pt x="122" y="28"/>
                  </a:moveTo>
                  <a:lnTo>
                    <a:pt x="114" y="24"/>
                  </a:lnTo>
                  <a:lnTo>
                    <a:pt x="102" y="18"/>
                  </a:lnTo>
                  <a:lnTo>
                    <a:pt x="92" y="14"/>
                  </a:lnTo>
                  <a:lnTo>
                    <a:pt x="80" y="14"/>
                  </a:lnTo>
                  <a:lnTo>
                    <a:pt x="72" y="20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70" y="32"/>
                  </a:lnTo>
                  <a:lnTo>
                    <a:pt x="70" y="36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58" y="42"/>
                  </a:lnTo>
                  <a:lnTo>
                    <a:pt x="52" y="42"/>
                  </a:lnTo>
                  <a:lnTo>
                    <a:pt x="48" y="40"/>
                  </a:lnTo>
                  <a:lnTo>
                    <a:pt x="42" y="38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4" y="42"/>
                  </a:lnTo>
                  <a:lnTo>
                    <a:pt x="16" y="46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34" y="48"/>
                  </a:lnTo>
                  <a:lnTo>
                    <a:pt x="38" y="50"/>
                  </a:lnTo>
                  <a:lnTo>
                    <a:pt x="42" y="52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88" y="72"/>
                  </a:lnTo>
                  <a:lnTo>
                    <a:pt x="98" y="90"/>
                  </a:lnTo>
                  <a:lnTo>
                    <a:pt x="114" y="104"/>
                  </a:lnTo>
                  <a:lnTo>
                    <a:pt x="118" y="108"/>
                  </a:lnTo>
                  <a:lnTo>
                    <a:pt x="122" y="2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3" name="Freeform 318"/>
            <p:cNvSpPr/>
            <p:nvPr/>
          </p:nvSpPr>
          <p:spPr bwMode="gray">
            <a:xfrm>
              <a:off x="3249531" y="3435894"/>
              <a:ext cx="593151" cy="444689"/>
            </a:xfrm>
            <a:custGeom>
              <a:avLst/>
              <a:gdLst>
                <a:gd name="T0" fmla="*/ 98 w 508"/>
                <a:gd name="T1" fmla="*/ 124 h 408"/>
                <a:gd name="T2" fmla="*/ 110 w 508"/>
                <a:gd name="T3" fmla="*/ 100 h 408"/>
                <a:gd name="T4" fmla="*/ 128 w 508"/>
                <a:gd name="T5" fmla="*/ 86 h 408"/>
                <a:gd name="T6" fmla="*/ 134 w 508"/>
                <a:gd name="T7" fmla="*/ 70 h 408"/>
                <a:gd name="T8" fmla="*/ 170 w 508"/>
                <a:gd name="T9" fmla="*/ 48 h 408"/>
                <a:gd name="T10" fmla="*/ 190 w 508"/>
                <a:gd name="T11" fmla="*/ 60 h 408"/>
                <a:gd name="T12" fmla="*/ 202 w 508"/>
                <a:gd name="T13" fmla="*/ 56 h 408"/>
                <a:gd name="T14" fmla="*/ 196 w 508"/>
                <a:gd name="T15" fmla="*/ 44 h 408"/>
                <a:gd name="T16" fmla="*/ 204 w 508"/>
                <a:gd name="T17" fmla="*/ 28 h 408"/>
                <a:gd name="T18" fmla="*/ 230 w 508"/>
                <a:gd name="T19" fmla="*/ 18 h 408"/>
                <a:gd name="T20" fmla="*/ 222 w 508"/>
                <a:gd name="T21" fmla="*/ 8 h 408"/>
                <a:gd name="T22" fmla="*/ 238 w 508"/>
                <a:gd name="T23" fmla="*/ 0 h 408"/>
                <a:gd name="T24" fmla="*/ 246 w 508"/>
                <a:gd name="T25" fmla="*/ 8 h 408"/>
                <a:gd name="T26" fmla="*/ 252 w 508"/>
                <a:gd name="T27" fmla="*/ 12 h 408"/>
                <a:gd name="T28" fmla="*/ 256 w 508"/>
                <a:gd name="T29" fmla="*/ 4 h 408"/>
                <a:gd name="T30" fmla="*/ 268 w 508"/>
                <a:gd name="T31" fmla="*/ 20 h 408"/>
                <a:gd name="T32" fmla="*/ 298 w 508"/>
                <a:gd name="T33" fmla="*/ 18 h 408"/>
                <a:gd name="T34" fmla="*/ 300 w 508"/>
                <a:gd name="T35" fmla="*/ 32 h 408"/>
                <a:gd name="T36" fmla="*/ 286 w 508"/>
                <a:gd name="T37" fmla="*/ 52 h 408"/>
                <a:gd name="T38" fmla="*/ 326 w 508"/>
                <a:gd name="T39" fmla="*/ 82 h 408"/>
                <a:gd name="T40" fmla="*/ 344 w 508"/>
                <a:gd name="T41" fmla="*/ 78 h 408"/>
                <a:gd name="T42" fmla="*/ 358 w 508"/>
                <a:gd name="T43" fmla="*/ 10 h 408"/>
                <a:gd name="T44" fmla="*/ 364 w 508"/>
                <a:gd name="T45" fmla="*/ 0 h 408"/>
                <a:gd name="T46" fmla="*/ 378 w 508"/>
                <a:gd name="T47" fmla="*/ 20 h 408"/>
                <a:gd name="T48" fmla="*/ 376 w 508"/>
                <a:gd name="T49" fmla="*/ 36 h 408"/>
                <a:gd name="T50" fmla="*/ 390 w 508"/>
                <a:gd name="T51" fmla="*/ 42 h 408"/>
                <a:gd name="T52" fmla="*/ 404 w 508"/>
                <a:gd name="T53" fmla="*/ 66 h 408"/>
                <a:gd name="T54" fmla="*/ 412 w 508"/>
                <a:gd name="T55" fmla="*/ 80 h 408"/>
                <a:gd name="T56" fmla="*/ 424 w 508"/>
                <a:gd name="T57" fmla="*/ 100 h 408"/>
                <a:gd name="T58" fmla="*/ 454 w 508"/>
                <a:gd name="T59" fmla="*/ 136 h 408"/>
                <a:gd name="T60" fmla="*/ 506 w 508"/>
                <a:gd name="T61" fmla="*/ 210 h 408"/>
                <a:gd name="T62" fmla="*/ 508 w 508"/>
                <a:gd name="T63" fmla="*/ 272 h 408"/>
                <a:gd name="T64" fmla="*/ 488 w 508"/>
                <a:gd name="T65" fmla="*/ 294 h 408"/>
                <a:gd name="T66" fmla="*/ 472 w 508"/>
                <a:gd name="T67" fmla="*/ 332 h 408"/>
                <a:gd name="T68" fmla="*/ 460 w 508"/>
                <a:gd name="T69" fmla="*/ 352 h 408"/>
                <a:gd name="T70" fmla="*/ 460 w 508"/>
                <a:gd name="T71" fmla="*/ 384 h 408"/>
                <a:gd name="T72" fmla="*/ 414 w 508"/>
                <a:gd name="T73" fmla="*/ 408 h 408"/>
                <a:gd name="T74" fmla="*/ 394 w 508"/>
                <a:gd name="T75" fmla="*/ 392 h 408"/>
                <a:gd name="T76" fmla="*/ 376 w 508"/>
                <a:gd name="T77" fmla="*/ 396 h 408"/>
                <a:gd name="T78" fmla="*/ 344 w 508"/>
                <a:gd name="T79" fmla="*/ 388 h 408"/>
                <a:gd name="T80" fmla="*/ 274 w 508"/>
                <a:gd name="T81" fmla="*/ 318 h 408"/>
                <a:gd name="T82" fmla="*/ 214 w 508"/>
                <a:gd name="T83" fmla="*/ 294 h 408"/>
                <a:gd name="T84" fmla="*/ 134 w 508"/>
                <a:gd name="T85" fmla="*/ 326 h 408"/>
                <a:gd name="T86" fmla="*/ 120 w 508"/>
                <a:gd name="T87" fmla="*/ 340 h 408"/>
                <a:gd name="T88" fmla="*/ 80 w 508"/>
                <a:gd name="T89" fmla="*/ 338 h 408"/>
                <a:gd name="T90" fmla="*/ 64 w 508"/>
                <a:gd name="T91" fmla="*/ 352 h 408"/>
                <a:gd name="T92" fmla="*/ 36 w 508"/>
                <a:gd name="T93" fmla="*/ 350 h 408"/>
                <a:gd name="T94" fmla="*/ 30 w 508"/>
                <a:gd name="T95" fmla="*/ 340 h 408"/>
                <a:gd name="T96" fmla="*/ 20 w 508"/>
                <a:gd name="T97" fmla="*/ 342 h 408"/>
                <a:gd name="T98" fmla="*/ 26 w 508"/>
                <a:gd name="T99" fmla="*/ 326 h 408"/>
                <a:gd name="T100" fmla="*/ 24 w 508"/>
                <a:gd name="T101" fmla="*/ 284 h 408"/>
                <a:gd name="T102" fmla="*/ 4 w 508"/>
                <a:gd name="T103" fmla="*/ 228 h 408"/>
                <a:gd name="T104" fmla="*/ 4 w 508"/>
                <a:gd name="T105" fmla="*/ 194 h 408"/>
                <a:gd name="T106" fmla="*/ 12 w 508"/>
                <a:gd name="T107" fmla="*/ 154 h 408"/>
                <a:gd name="T108" fmla="*/ 30 w 508"/>
                <a:gd name="T109" fmla="*/ 138 h 40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08"/>
                <a:gd name="T166" fmla="*/ 0 h 408"/>
                <a:gd name="T167" fmla="*/ 508 w 508"/>
                <a:gd name="T168" fmla="*/ 408 h 40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08" h="408">
                  <a:moveTo>
                    <a:pt x="30" y="138"/>
                  </a:moveTo>
                  <a:lnTo>
                    <a:pt x="60" y="136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8" y="108"/>
                  </a:lnTo>
                  <a:lnTo>
                    <a:pt x="110" y="104"/>
                  </a:lnTo>
                  <a:lnTo>
                    <a:pt x="110" y="100"/>
                  </a:lnTo>
                  <a:lnTo>
                    <a:pt x="110" y="96"/>
                  </a:lnTo>
                  <a:lnTo>
                    <a:pt x="112" y="92"/>
                  </a:lnTo>
                  <a:lnTo>
                    <a:pt x="114" y="88"/>
                  </a:lnTo>
                  <a:lnTo>
                    <a:pt x="118" y="86"/>
                  </a:lnTo>
                  <a:lnTo>
                    <a:pt x="122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30" y="72"/>
                  </a:lnTo>
                  <a:lnTo>
                    <a:pt x="134" y="70"/>
                  </a:lnTo>
                  <a:lnTo>
                    <a:pt x="136" y="70"/>
                  </a:lnTo>
                  <a:lnTo>
                    <a:pt x="140" y="66"/>
                  </a:lnTo>
                  <a:lnTo>
                    <a:pt x="146" y="56"/>
                  </a:lnTo>
                  <a:lnTo>
                    <a:pt x="156" y="48"/>
                  </a:lnTo>
                  <a:lnTo>
                    <a:pt x="170" y="48"/>
                  </a:lnTo>
                  <a:lnTo>
                    <a:pt x="172" y="50"/>
                  </a:lnTo>
                  <a:lnTo>
                    <a:pt x="176" y="52"/>
                  </a:lnTo>
                  <a:lnTo>
                    <a:pt x="180" y="54"/>
                  </a:lnTo>
                  <a:lnTo>
                    <a:pt x="182" y="56"/>
                  </a:lnTo>
                  <a:lnTo>
                    <a:pt x="186" y="58"/>
                  </a:lnTo>
                  <a:lnTo>
                    <a:pt x="190" y="60"/>
                  </a:lnTo>
                  <a:lnTo>
                    <a:pt x="194" y="60"/>
                  </a:lnTo>
                  <a:lnTo>
                    <a:pt x="196" y="60"/>
                  </a:lnTo>
                  <a:lnTo>
                    <a:pt x="198" y="6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2" y="54"/>
                  </a:lnTo>
                  <a:lnTo>
                    <a:pt x="202" y="52"/>
                  </a:lnTo>
                  <a:lnTo>
                    <a:pt x="200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8" y="42"/>
                  </a:lnTo>
                  <a:lnTo>
                    <a:pt x="202" y="40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4" y="28"/>
                  </a:lnTo>
                  <a:lnTo>
                    <a:pt x="206" y="24"/>
                  </a:lnTo>
                  <a:lnTo>
                    <a:pt x="208" y="22"/>
                  </a:lnTo>
                  <a:lnTo>
                    <a:pt x="212" y="20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30" y="18"/>
                  </a:lnTo>
                  <a:lnTo>
                    <a:pt x="232" y="16"/>
                  </a:lnTo>
                  <a:lnTo>
                    <a:pt x="232" y="14"/>
                  </a:lnTo>
                  <a:lnTo>
                    <a:pt x="232" y="10"/>
                  </a:lnTo>
                  <a:lnTo>
                    <a:pt x="222" y="10"/>
                  </a:lnTo>
                  <a:lnTo>
                    <a:pt x="222" y="8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2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6" y="2"/>
                  </a:lnTo>
                  <a:lnTo>
                    <a:pt x="248" y="2"/>
                  </a:lnTo>
                  <a:lnTo>
                    <a:pt x="246" y="6"/>
                  </a:lnTo>
                  <a:lnTo>
                    <a:pt x="246" y="8"/>
                  </a:lnTo>
                  <a:lnTo>
                    <a:pt x="244" y="8"/>
                  </a:lnTo>
                  <a:lnTo>
                    <a:pt x="244" y="10"/>
                  </a:lnTo>
                  <a:lnTo>
                    <a:pt x="246" y="10"/>
                  </a:lnTo>
                  <a:lnTo>
                    <a:pt x="248" y="12"/>
                  </a:lnTo>
                  <a:lnTo>
                    <a:pt x="252" y="12"/>
                  </a:lnTo>
                  <a:lnTo>
                    <a:pt x="254" y="10"/>
                  </a:lnTo>
                  <a:lnTo>
                    <a:pt x="254" y="8"/>
                  </a:lnTo>
                  <a:lnTo>
                    <a:pt x="254" y="6"/>
                  </a:lnTo>
                  <a:lnTo>
                    <a:pt x="254" y="4"/>
                  </a:lnTo>
                  <a:lnTo>
                    <a:pt x="256" y="4"/>
                  </a:lnTo>
                  <a:lnTo>
                    <a:pt x="258" y="4"/>
                  </a:lnTo>
                  <a:lnTo>
                    <a:pt x="262" y="6"/>
                  </a:lnTo>
                  <a:lnTo>
                    <a:pt x="264" y="12"/>
                  </a:lnTo>
                  <a:lnTo>
                    <a:pt x="266" y="16"/>
                  </a:lnTo>
                  <a:lnTo>
                    <a:pt x="268" y="18"/>
                  </a:lnTo>
                  <a:lnTo>
                    <a:pt x="268" y="20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90" y="14"/>
                  </a:lnTo>
                  <a:lnTo>
                    <a:pt x="294" y="16"/>
                  </a:lnTo>
                  <a:lnTo>
                    <a:pt x="298" y="18"/>
                  </a:lnTo>
                  <a:lnTo>
                    <a:pt x="300" y="20"/>
                  </a:lnTo>
                  <a:lnTo>
                    <a:pt x="302" y="24"/>
                  </a:lnTo>
                  <a:lnTo>
                    <a:pt x="304" y="28"/>
                  </a:lnTo>
                  <a:lnTo>
                    <a:pt x="302" y="30"/>
                  </a:lnTo>
                  <a:lnTo>
                    <a:pt x="302" y="32"/>
                  </a:lnTo>
                  <a:lnTo>
                    <a:pt x="300" y="32"/>
                  </a:lnTo>
                  <a:lnTo>
                    <a:pt x="298" y="34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0" y="44"/>
                  </a:lnTo>
                  <a:lnTo>
                    <a:pt x="288" y="48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90" y="56"/>
                  </a:lnTo>
                  <a:lnTo>
                    <a:pt x="298" y="62"/>
                  </a:lnTo>
                  <a:lnTo>
                    <a:pt x="308" y="70"/>
                  </a:lnTo>
                  <a:lnTo>
                    <a:pt x="318" y="76"/>
                  </a:lnTo>
                  <a:lnTo>
                    <a:pt x="326" y="82"/>
                  </a:lnTo>
                  <a:lnTo>
                    <a:pt x="330" y="82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4"/>
                  </a:lnTo>
                  <a:lnTo>
                    <a:pt x="340" y="82"/>
                  </a:lnTo>
                  <a:lnTo>
                    <a:pt x="344" y="78"/>
                  </a:lnTo>
                  <a:lnTo>
                    <a:pt x="348" y="70"/>
                  </a:lnTo>
                  <a:lnTo>
                    <a:pt x="352" y="58"/>
                  </a:lnTo>
                  <a:lnTo>
                    <a:pt x="354" y="48"/>
                  </a:lnTo>
                  <a:lnTo>
                    <a:pt x="356" y="42"/>
                  </a:lnTo>
                  <a:lnTo>
                    <a:pt x="358" y="12"/>
                  </a:lnTo>
                  <a:lnTo>
                    <a:pt x="358" y="10"/>
                  </a:lnTo>
                  <a:lnTo>
                    <a:pt x="358" y="6"/>
                  </a:lnTo>
                  <a:lnTo>
                    <a:pt x="358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6"/>
                  </a:lnTo>
                  <a:lnTo>
                    <a:pt x="376" y="12"/>
                  </a:lnTo>
                  <a:lnTo>
                    <a:pt x="378" y="16"/>
                  </a:lnTo>
                  <a:lnTo>
                    <a:pt x="378" y="20"/>
                  </a:lnTo>
                  <a:lnTo>
                    <a:pt x="378" y="22"/>
                  </a:lnTo>
                  <a:lnTo>
                    <a:pt x="378" y="24"/>
                  </a:lnTo>
                  <a:lnTo>
                    <a:pt x="376" y="24"/>
                  </a:lnTo>
                  <a:lnTo>
                    <a:pt x="376" y="28"/>
                  </a:lnTo>
                  <a:lnTo>
                    <a:pt x="376" y="32"/>
                  </a:lnTo>
                  <a:lnTo>
                    <a:pt x="376" y="36"/>
                  </a:lnTo>
                  <a:lnTo>
                    <a:pt x="378" y="40"/>
                  </a:lnTo>
                  <a:lnTo>
                    <a:pt x="378" y="42"/>
                  </a:lnTo>
                  <a:lnTo>
                    <a:pt x="382" y="42"/>
                  </a:lnTo>
                  <a:lnTo>
                    <a:pt x="384" y="42"/>
                  </a:lnTo>
                  <a:lnTo>
                    <a:pt x="388" y="42"/>
                  </a:lnTo>
                  <a:lnTo>
                    <a:pt x="390" y="42"/>
                  </a:lnTo>
                  <a:lnTo>
                    <a:pt x="392" y="44"/>
                  </a:lnTo>
                  <a:lnTo>
                    <a:pt x="394" y="46"/>
                  </a:lnTo>
                  <a:lnTo>
                    <a:pt x="396" y="50"/>
                  </a:lnTo>
                  <a:lnTo>
                    <a:pt x="398" y="56"/>
                  </a:lnTo>
                  <a:lnTo>
                    <a:pt x="402" y="62"/>
                  </a:lnTo>
                  <a:lnTo>
                    <a:pt x="404" y="66"/>
                  </a:lnTo>
                  <a:lnTo>
                    <a:pt x="408" y="68"/>
                  </a:lnTo>
                  <a:lnTo>
                    <a:pt x="408" y="70"/>
                  </a:lnTo>
                  <a:lnTo>
                    <a:pt x="410" y="72"/>
                  </a:lnTo>
                  <a:lnTo>
                    <a:pt x="410" y="76"/>
                  </a:lnTo>
                  <a:lnTo>
                    <a:pt x="412" y="80"/>
                  </a:lnTo>
                  <a:lnTo>
                    <a:pt x="414" y="84"/>
                  </a:lnTo>
                  <a:lnTo>
                    <a:pt x="416" y="88"/>
                  </a:lnTo>
                  <a:lnTo>
                    <a:pt x="416" y="92"/>
                  </a:lnTo>
                  <a:lnTo>
                    <a:pt x="418" y="94"/>
                  </a:lnTo>
                  <a:lnTo>
                    <a:pt x="420" y="98"/>
                  </a:lnTo>
                  <a:lnTo>
                    <a:pt x="424" y="100"/>
                  </a:lnTo>
                  <a:lnTo>
                    <a:pt x="426" y="104"/>
                  </a:lnTo>
                  <a:lnTo>
                    <a:pt x="430" y="108"/>
                  </a:lnTo>
                  <a:lnTo>
                    <a:pt x="434" y="112"/>
                  </a:lnTo>
                  <a:lnTo>
                    <a:pt x="436" y="114"/>
                  </a:lnTo>
                  <a:lnTo>
                    <a:pt x="454" y="136"/>
                  </a:lnTo>
                  <a:lnTo>
                    <a:pt x="454" y="144"/>
                  </a:lnTo>
                  <a:lnTo>
                    <a:pt x="488" y="170"/>
                  </a:lnTo>
                  <a:lnTo>
                    <a:pt x="490" y="174"/>
                  </a:lnTo>
                  <a:lnTo>
                    <a:pt x="496" y="182"/>
                  </a:lnTo>
                  <a:lnTo>
                    <a:pt x="502" y="194"/>
                  </a:lnTo>
                  <a:lnTo>
                    <a:pt x="506" y="210"/>
                  </a:lnTo>
                  <a:lnTo>
                    <a:pt x="506" y="224"/>
                  </a:lnTo>
                  <a:lnTo>
                    <a:pt x="508" y="240"/>
                  </a:lnTo>
                  <a:lnTo>
                    <a:pt x="508" y="256"/>
                  </a:lnTo>
                  <a:lnTo>
                    <a:pt x="508" y="268"/>
                  </a:lnTo>
                  <a:lnTo>
                    <a:pt x="508" y="272"/>
                  </a:lnTo>
                  <a:lnTo>
                    <a:pt x="508" y="276"/>
                  </a:lnTo>
                  <a:lnTo>
                    <a:pt x="504" y="280"/>
                  </a:lnTo>
                  <a:lnTo>
                    <a:pt x="502" y="284"/>
                  </a:lnTo>
                  <a:lnTo>
                    <a:pt x="498" y="288"/>
                  </a:lnTo>
                  <a:lnTo>
                    <a:pt x="494" y="292"/>
                  </a:lnTo>
                  <a:lnTo>
                    <a:pt x="488" y="294"/>
                  </a:lnTo>
                  <a:lnTo>
                    <a:pt x="480" y="312"/>
                  </a:lnTo>
                  <a:lnTo>
                    <a:pt x="478" y="316"/>
                  </a:lnTo>
                  <a:lnTo>
                    <a:pt x="476" y="322"/>
                  </a:lnTo>
                  <a:lnTo>
                    <a:pt x="474" y="326"/>
                  </a:lnTo>
                  <a:lnTo>
                    <a:pt x="472" y="332"/>
                  </a:lnTo>
                  <a:lnTo>
                    <a:pt x="470" y="336"/>
                  </a:lnTo>
                  <a:lnTo>
                    <a:pt x="466" y="338"/>
                  </a:lnTo>
                  <a:lnTo>
                    <a:pt x="462" y="340"/>
                  </a:lnTo>
                  <a:lnTo>
                    <a:pt x="460" y="344"/>
                  </a:lnTo>
                  <a:lnTo>
                    <a:pt x="460" y="346"/>
                  </a:lnTo>
                  <a:lnTo>
                    <a:pt x="460" y="352"/>
                  </a:lnTo>
                  <a:lnTo>
                    <a:pt x="462" y="358"/>
                  </a:lnTo>
                  <a:lnTo>
                    <a:pt x="464" y="364"/>
                  </a:lnTo>
                  <a:lnTo>
                    <a:pt x="466" y="370"/>
                  </a:lnTo>
                  <a:lnTo>
                    <a:pt x="466" y="376"/>
                  </a:lnTo>
                  <a:lnTo>
                    <a:pt x="464" y="380"/>
                  </a:lnTo>
                  <a:lnTo>
                    <a:pt x="460" y="384"/>
                  </a:lnTo>
                  <a:lnTo>
                    <a:pt x="452" y="388"/>
                  </a:lnTo>
                  <a:lnTo>
                    <a:pt x="440" y="394"/>
                  </a:lnTo>
                  <a:lnTo>
                    <a:pt x="430" y="402"/>
                  </a:lnTo>
                  <a:lnTo>
                    <a:pt x="420" y="406"/>
                  </a:lnTo>
                  <a:lnTo>
                    <a:pt x="416" y="408"/>
                  </a:lnTo>
                  <a:lnTo>
                    <a:pt x="414" y="408"/>
                  </a:lnTo>
                  <a:lnTo>
                    <a:pt x="412" y="406"/>
                  </a:lnTo>
                  <a:lnTo>
                    <a:pt x="408" y="404"/>
                  </a:lnTo>
                  <a:lnTo>
                    <a:pt x="402" y="400"/>
                  </a:lnTo>
                  <a:lnTo>
                    <a:pt x="398" y="396"/>
                  </a:lnTo>
                  <a:lnTo>
                    <a:pt x="396" y="392"/>
                  </a:lnTo>
                  <a:lnTo>
                    <a:pt x="394" y="392"/>
                  </a:lnTo>
                  <a:lnTo>
                    <a:pt x="392" y="392"/>
                  </a:lnTo>
                  <a:lnTo>
                    <a:pt x="390" y="392"/>
                  </a:lnTo>
                  <a:lnTo>
                    <a:pt x="386" y="394"/>
                  </a:lnTo>
                  <a:lnTo>
                    <a:pt x="384" y="396"/>
                  </a:lnTo>
                  <a:lnTo>
                    <a:pt x="380" y="396"/>
                  </a:lnTo>
                  <a:lnTo>
                    <a:pt x="376" y="396"/>
                  </a:lnTo>
                  <a:lnTo>
                    <a:pt x="372" y="396"/>
                  </a:lnTo>
                  <a:lnTo>
                    <a:pt x="368" y="394"/>
                  </a:lnTo>
                  <a:lnTo>
                    <a:pt x="366" y="394"/>
                  </a:lnTo>
                  <a:lnTo>
                    <a:pt x="364" y="392"/>
                  </a:lnTo>
                  <a:lnTo>
                    <a:pt x="346" y="392"/>
                  </a:lnTo>
                  <a:lnTo>
                    <a:pt x="344" y="388"/>
                  </a:lnTo>
                  <a:lnTo>
                    <a:pt x="338" y="380"/>
                  </a:lnTo>
                  <a:lnTo>
                    <a:pt x="334" y="366"/>
                  </a:lnTo>
                  <a:lnTo>
                    <a:pt x="330" y="354"/>
                  </a:lnTo>
                  <a:lnTo>
                    <a:pt x="318" y="334"/>
                  </a:lnTo>
                  <a:lnTo>
                    <a:pt x="292" y="332"/>
                  </a:lnTo>
                  <a:lnTo>
                    <a:pt x="274" y="318"/>
                  </a:lnTo>
                  <a:lnTo>
                    <a:pt x="272" y="316"/>
                  </a:lnTo>
                  <a:lnTo>
                    <a:pt x="266" y="310"/>
                  </a:lnTo>
                  <a:lnTo>
                    <a:pt x="256" y="304"/>
                  </a:lnTo>
                  <a:lnTo>
                    <a:pt x="240" y="296"/>
                  </a:lnTo>
                  <a:lnTo>
                    <a:pt x="220" y="292"/>
                  </a:lnTo>
                  <a:lnTo>
                    <a:pt x="214" y="294"/>
                  </a:lnTo>
                  <a:lnTo>
                    <a:pt x="204" y="296"/>
                  </a:lnTo>
                  <a:lnTo>
                    <a:pt x="190" y="300"/>
                  </a:lnTo>
                  <a:lnTo>
                    <a:pt x="178" y="304"/>
                  </a:lnTo>
                  <a:lnTo>
                    <a:pt x="144" y="324"/>
                  </a:lnTo>
                  <a:lnTo>
                    <a:pt x="136" y="324"/>
                  </a:lnTo>
                  <a:lnTo>
                    <a:pt x="134" y="326"/>
                  </a:lnTo>
                  <a:lnTo>
                    <a:pt x="134" y="328"/>
                  </a:lnTo>
                  <a:lnTo>
                    <a:pt x="132" y="332"/>
                  </a:lnTo>
                  <a:lnTo>
                    <a:pt x="130" y="334"/>
                  </a:lnTo>
                  <a:lnTo>
                    <a:pt x="128" y="338"/>
                  </a:lnTo>
                  <a:lnTo>
                    <a:pt x="124" y="340"/>
                  </a:lnTo>
                  <a:lnTo>
                    <a:pt x="120" y="340"/>
                  </a:lnTo>
                  <a:lnTo>
                    <a:pt x="116" y="340"/>
                  </a:lnTo>
                  <a:lnTo>
                    <a:pt x="110" y="340"/>
                  </a:lnTo>
                  <a:lnTo>
                    <a:pt x="106" y="340"/>
                  </a:lnTo>
                  <a:lnTo>
                    <a:pt x="104" y="338"/>
                  </a:lnTo>
                  <a:lnTo>
                    <a:pt x="102" y="338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6" y="340"/>
                  </a:lnTo>
                  <a:lnTo>
                    <a:pt x="74" y="342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64" y="352"/>
                  </a:lnTo>
                  <a:lnTo>
                    <a:pt x="60" y="352"/>
                  </a:lnTo>
                  <a:lnTo>
                    <a:pt x="52" y="352"/>
                  </a:lnTo>
                  <a:lnTo>
                    <a:pt x="48" y="352"/>
                  </a:lnTo>
                  <a:lnTo>
                    <a:pt x="44" y="352"/>
                  </a:lnTo>
                  <a:lnTo>
                    <a:pt x="40" y="352"/>
                  </a:lnTo>
                  <a:lnTo>
                    <a:pt x="36" y="350"/>
                  </a:lnTo>
                  <a:lnTo>
                    <a:pt x="34" y="350"/>
                  </a:lnTo>
                  <a:lnTo>
                    <a:pt x="32" y="348"/>
                  </a:lnTo>
                  <a:lnTo>
                    <a:pt x="32" y="346"/>
                  </a:lnTo>
                  <a:lnTo>
                    <a:pt x="32" y="342"/>
                  </a:lnTo>
                  <a:lnTo>
                    <a:pt x="30" y="340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6" y="344"/>
                  </a:lnTo>
                  <a:lnTo>
                    <a:pt x="24" y="344"/>
                  </a:lnTo>
                  <a:lnTo>
                    <a:pt x="22" y="344"/>
                  </a:lnTo>
                  <a:lnTo>
                    <a:pt x="20" y="342"/>
                  </a:lnTo>
                  <a:lnTo>
                    <a:pt x="18" y="342"/>
                  </a:lnTo>
                  <a:lnTo>
                    <a:pt x="16" y="338"/>
                  </a:lnTo>
                  <a:lnTo>
                    <a:pt x="16" y="336"/>
                  </a:lnTo>
                  <a:lnTo>
                    <a:pt x="16" y="332"/>
                  </a:lnTo>
                  <a:lnTo>
                    <a:pt x="20" y="330"/>
                  </a:lnTo>
                  <a:lnTo>
                    <a:pt x="26" y="326"/>
                  </a:lnTo>
                  <a:lnTo>
                    <a:pt x="30" y="300"/>
                  </a:lnTo>
                  <a:lnTo>
                    <a:pt x="28" y="296"/>
                  </a:lnTo>
                  <a:lnTo>
                    <a:pt x="28" y="292"/>
                  </a:lnTo>
                  <a:lnTo>
                    <a:pt x="26" y="288"/>
                  </a:lnTo>
                  <a:lnTo>
                    <a:pt x="24" y="284"/>
                  </a:lnTo>
                  <a:lnTo>
                    <a:pt x="22" y="280"/>
                  </a:lnTo>
                  <a:lnTo>
                    <a:pt x="22" y="278"/>
                  </a:lnTo>
                  <a:lnTo>
                    <a:pt x="18" y="272"/>
                  </a:lnTo>
                  <a:lnTo>
                    <a:pt x="12" y="258"/>
                  </a:lnTo>
                  <a:lnTo>
                    <a:pt x="8" y="242"/>
                  </a:lnTo>
                  <a:lnTo>
                    <a:pt x="4" y="228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8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4"/>
                  </a:lnTo>
                  <a:lnTo>
                    <a:pt x="2" y="188"/>
                  </a:lnTo>
                  <a:lnTo>
                    <a:pt x="0" y="178"/>
                  </a:lnTo>
                  <a:lnTo>
                    <a:pt x="0" y="168"/>
                  </a:lnTo>
                  <a:lnTo>
                    <a:pt x="4" y="160"/>
                  </a:lnTo>
                  <a:lnTo>
                    <a:pt x="8" y="158"/>
                  </a:lnTo>
                  <a:lnTo>
                    <a:pt x="12" y="154"/>
                  </a:lnTo>
                  <a:lnTo>
                    <a:pt x="16" y="150"/>
                  </a:lnTo>
                  <a:lnTo>
                    <a:pt x="20" y="148"/>
                  </a:lnTo>
                  <a:lnTo>
                    <a:pt x="24" y="144"/>
                  </a:lnTo>
                  <a:lnTo>
                    <a:pt x="28" y="140"/>
                  </a:lnTo>
                  <a:lnTo>
                    <a:pt x="30" y="13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4" name="Freeform 319"/>
            <p:cNvSpPr/>
            <p:nvPr/>
          </p:nvSpPr>
          <p:spPr bwMode="gray">
            <a:xfrm>
              <a:off x="3328929" y="3204830"/>
              <a:ext cx="95745" cy="104633"/>
            </a:xfrm>
            <a:custGeom>
              <a:avLst/>
              <a:gdLst>
                <a:gd name="T0" fmla="*/ 10 w 82"/>
                <a:gd name="T1" fmla="*/ 92 h 96"/>
                <a:gd name="T2" fmla="*/ 8 w 82"/>
                <a:gd name="T3" fmla="*/ 86 h 96"/>
                <a:gd name="T4" fmla="*/ 8 w 82"/>
                <a:gd name="T5" fmla="*/ 78 h 96"/>
                <a:gd name="T6" fmla="*/ 10 w 82"/>
                <a:gd name="T7" fmla="*/ 68 h 96"/>
                <a:gd name="T8" fmla="*/ 12 w 82"/>
                <a:gd name="T9" fmla="*/ 62 h 96"/>
                <a:gd name="T10" fmla="*/ 10 w 82"/>
                <a:gd name="T11" fmla="*/ 56 h 96"/>
                <a:gd name="T12" fmla="*/ 6 w 82"/>
                <a:gd name="T13" fmla="*/ 52 h 96"/>
                <a:gd name="T14" fmla="*/ 2 w 82"/>
                <a:gd name="T15" fmla="*/ 52 h 96"/>
                <a:gd name="T16" fmla="*/ 0 w 82"/>
                <a:gd name="T17" fmla="*/ 46 h 96"/>
                <a:gd name="T18" fmla="*/ 4 w 82"/>
                <a:gd name="T19" fmla="*/ 38 h 96"/>
                <a:gd name="T20" fmla="*/ 8 w 82"/>
                <a:gd name="T21" fmla="*/ 32 h 96"/>
                <a:gd name="T22" fmla="*/ 8 w 82"/>
                <a:gd name="T23" fmla="*/ 30 h 96"/>
                <a:gd name="T24" fmla="*/ 8 w 82"/>
                <a:gd name="T25" fmla="*/ 24 h 96"/>
                <a:gd name="T26" fmla="*/ 10 w 82"/>
                <a:gd name="T27" fmla="*/ 18 h 96"/>
                <a:gd name="T28" fmla="*/ 14 w 82"/>
                <a:gd name="T29" fmla="*/ 18 h 96"/>
                <a:gd name="T30" fmla="*/ 18 w 82"/>
                <a:gd name="T31" fmla="*/ 16 h 96"/>
                <a:gd name="T32" fmla="*/ 20 w 82"/>
                <a:gd name="T33" fmla="*/ 12 h 96"/>
                <a:gd name="T34" fmla="*/ 24 w 82"/>
                <a:gd name="T35" fmla="*/ 8 h 96"/>
                <a:gd name="T36" fmla="*/ 34 w 82"/>
                <a:gd name="T37" fmla="*/ 2 h 96"/>
                <a:gd name="T38" fmla="*/ 44 w 82"/>
                <a:gd name="T39" fmla="*/ 0 h 96"/>
                <a:gd name="T40" fmla="*/ 52 w 82"/>
                <a:gd name="T41" fmla="*/ 0 h 96"/>
                <a:gd name="T42" fmla="*/ 62 w 82"/>
                <a:gd name="T43" fmla="*/ 2 h 96"/>
                <a:gd name="T44" fmla="*/ 68 w 82"/>
                <a:gd name="T45" fmla="*/ 4 h 96"/>
                <a:gd name="T46" fmla="*/ 72 w 82"/>
                <a:gd name="T47" fmla="*/ 6 h 96"/>
                <a:gd name="T48" fmla="*/ 76 w 82"/>
                <a:gd name="T49" fmla="*/ 6 h 96"/>
                <a:gd name="T50" fmla="*/ 78 w 82"/>
                <a:gd name="T51" fmla="*/ 4 h 96"/>
                <a:gd name="T52" fmla="*/ 82 w 82"/>
                <a:gd name="T53" fmla="*/ 10 h 96"/>
                <a:gd name="T54" fmla="*/ 82 w 82"/>
                <a:gd name="T55" fmla="*/ 18 h 96"/>
                <a:gd name="T56" fmla="*/ 74 w 82"/>
                <a:gd name="T57" fmla="*/ 22 h 96"/>
                <a:gd name="T58" fmla="*/ 68 w 82"/>
                <a:gd name="T59" fmla="*/ 22 h 96"/>
                <a:gd name="T60" fmla="*/ 64 w 82"/>
                <a:gd name="T61" fmla="*/ 16 h 96"/>
                <a:gd name="T62" fmla="*/ 60 w 82"/>
                <a:gd name="T63" fmla="*/ 12 h 96"/>
                <a:gd name="T64" fmla="*/ 54 w 82"/>
                <a:gd name="T65" fmla="*/ 8 h 96"/>
                <a:gd name="T66" fmla="*/ 46 w 82"/>
                <a:gd name="T67" fmla="*/ 6 h 96"/>
                <a:gd name="T68" fmla="*/ 36 w 82"/>
                <a:gd name="T69" fmla="*/ 10 h 96"/>
                <a:gd name="T70" fmla="*/ 26 w 82"/>
                <a:gd name="T71" fmla="*/ 16 h 96"/>
                <a:gd name="T72" fmla="*/ 22 w 82"/>
                <a:gd name="T73" fmla="*/ 22 h 96"/>
                <a:gd name="T74" fmla="*/ 22 w 82"/>
                <a:gd name="T75" fmla="*/ 28 h 96"/>
                <a:gd name="T76" fmla="*/ 20 w 82"/>
                <a:gd name="T77" fmla="*/ 34 h 96"/>
                <a:gd name="T78" fmla="*/ 20 w 82"/>
                <a:gd name="T79" fmla="*/ 38 h 96"/>
                <a:gd name="T80" fmla="*/ 24 w 82"/>
                <a:gd name="T81" fmla="*/ 38 h 96"/>
                <a:gd name="T82" fmla="*/ 34 w 82"/>
                <a:gd name="T83" fmla="*/ 36 h 96"/>
                <a:gd name="T84" fmla="*/ 42 w 82"/>
                <a:gd name="T85" fmla="*/ 34 h 96"/>
                <a:gd name="T86" fmla="*/ 44 w 82"/>
                <a:gd name="T87" fmla="*/ 30 h 96"/>
                <a:gd name="T88" fmla="*/ 50 w 82"/>
                <a:gd name="T89" fmla="*/ 28 h 96"/>
                <a:gd name="T90" fmla="*/ 54 w 82"/>
                <a:gd name="T91" fmla="*/ 28 h 96"/>
                <a:gd name="T92" fmla="*/ 54 w 82"/>
                <a:gd name="T93" fmla="*/ 32 h 96"/>
                <a:gd name="T94" fmla="*/ 54 w 82"/>
                <a:gd name="T95" fmla="*/ 36 h 96"/>
                <a:gd name="T96" fmla="*/ 50 w 82"/>
                <a:gd name="T97" fmla="*/ 38 h 96"/>
                <a:gd name="T98" fmla="*/ 42 w 82"/>
                <a:gd name="T99" fmla="*/ 40 h 96"/>
                <a:gd name="T100" fmla="*/ 36 w 82"/>
                <a:gd name="T101" fmla="*/ 44 h 96"/>
                <a:gd name="T102" fmla="*/ 32 w 82"/>
                <a:gd name="T103" fmla="*/ 44 h 96"/>
                <a:gd name="T104" fmla="*/ 32 w 82"/>
                <a:gd name="T105" fmla="*/ 46 h 96"/>
                <a:gd name="T106" fmla="*/ 32 w 82"/>
                <a:gd name="T107" fmla="*/ 50 h 96"/>
                <a:gd name="T108" fmla="*/ 36 w 82"/>
                <a:gd name="T109" fmla="*/ 52 h 96"/>
                <a:gd name="T110" fmla="*/ 42 w 82"/>
                <a:gd name="T111" fmla="*/ 58 h 96"/>
                <a:gd name="T112" fmla="*/ 46 w 82"/>
                <a:gd name="T113" fmla="*/ 66 h 96"/>
                <a:gd name="T114" fmla="*/ 46 w 82"/>
                <a:gd name="T115" fmla="*/ 70 h 96"/>
                <a:gd name="T116" fmla="*/ 62 w 82"/>
                <a:gd name="T117" fmla="*/ 90 h 96"/>
                <a:gd name="T118" fmla="*/ 38 w 82"/>
                <a:gd name="T119" fmla="*/ 96 h 96"/>
                <a:gd name="T120" fmla="*/ 34 w 82"/>
                <a:gd name="T121" fmla="*/ 64 h 96"/>
                <a:gd name="T122" fmla="*/ 28 w 82"/>
                <a:gd name="T123" fmla="*/ 58 h 96"/>
                <a:gd name="T124" fmla="*/ 24 w 82"/>
                <a:gd name="T125" fmla="*/ 78 h 9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82"/>
                <a:gd name="T190" fmla="*/ 0 h 96"/>
                <a:gd name="T191" fmla="*/ 82 w 82"/>
                <a:gd name="T192" fmla="*/ 96 h 9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82" h="96">
                  <a:moveTo>
                    <a:pt x="16" y="88"/>
                  </a:moveTo>
                  <a:lnTo>
                    <a:pt x="10" y="92"/>
                  </a:lnTo>
                  <a:lnTo>
                    <a:pt x="10" y="90"/>
                  </a:lnTo>
                  <a:lnTo>
                    <a:pt x="8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8" y="72"/>
                  </a:lnTo>
                  <a:lnTo>
                    <a:pt x="10" y="68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4" y="38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6"/>
                  </a:lnTo>
                  <a:lnTo>
                    <a:pt x="82" y="10"/>
                  </a:lnTo>
                  <a:lnTo>
                    <a:pt x="82" y="14"/>
                  </a:lnTo>
                  <a:lnTo>
                    <a:pt x="82" y="18"/>
                  </a:lnTo>
                  <a:lnTo>
                    <a:pt x="78" y="20"/>
                  </a:lnTo>
                  <a:lnTo>
                    <a:pt x="74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0" y="12"/>
                  </a:lnTo>
                  <a:lnTo>
                    <a:pt x="58" y="10"/>
                  </a:lnTo>
                  <a:lnTo>
                    <a:pt x="54" y="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4" y="38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38" y="42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40" y="54"/>
                  </a:lnTo>
                  <a:lnTo>
                    <a:pt x="42" y="58"/>
                  </a:lnTo>
                  <a:lnTo>
                    <a:pt x="44" y="62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6" y="70"/>
                  </a:lnTo>
                  <a:lnTo>
                    <a:pt x="58" y="76"/>
                  </a:lnTo>
                  <a:lnTo>
                    <a:pt x="62" y="90"/>
                  </a:lnTo>
                  <a:lnTo>
                    <a:pt x="46" y="92"/>
                  </a:lnTo>
                  <a:lnTo>
                    <a:pt x="38" y="96"/>
                  </a:lnTo>
                  <a:lnTo>
                    <a:pt x="34" y="80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24" y="78"/>
                  </a:lnTo>
                  <a:lnTo>
                    <a:pt x="16" y="8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5" name="Freeform 320"/>
            <p:cNvSpPr/>
            <p:nvPr/>
          </p:nvSpPr>
          <p:spPr bwMode="gray">
            <a:xfrm>
              <a:off x="2971638" y="3159053"/>
              <a:ext cx="158796" cy="161309"/>
            </a:xfrm>
            <a:custGeom>
              <a:avLst/>
              <a:gdLst>
                <a:gd name="T0" fmla="*/ 2 w 136"/>
                <a:gd name="T1" fmla="*/ 2 h 148"/>
                <a:gd name="T2" fmla="*/ 8 w 136"/>
                <a:gd name="T3" fmla="*/ 4 h 148"/>
                <a:gd name="T4" fmla="*/ 18 w 136"/>
                <a:gd name="T5" fmla="*/ 2 h 148"/>
                <a:gd name="T6" fmla="*/ 24 w 136"/>
                <a:gd name="T7" fmla="*/ 0 h 148"/>
                <a:gd name="T8" fmla="*/ 32 w 136"/>
                <a:gd name="T9" fmla="*/ 4 h 148"/>
                <a:gd name="T10" fmla="*/ 38 w 136"/>
                <a:gd name="T11" fmla="*/ 14 h 148"/>
                <a:gd name="T12" fmla="*/ 42 w 136"/>
                <a:gd name="T13" fmla="*/ 18 h 148"/>
                <a:gd name="T14" fmla="*/ 42 w 136"/>
                <a:gd name="T15" fmla="*/ 20 h 148"/>
                <a:gd name="T16" fmla="*/ 66 w 136"/>
                <a:gd name="T17" fmla="*/ 42 h 148"/>
                <a:gd name="T18" fmla="*/ 72 w 136"/>
                <a:gd name="T19" fmla="*/ 42 h 148"/>
                <a:gd name="T20" fmla="*/ 92 w 136"/>
                <a:gd name="T21" fmla="*/ 60 h 148"/>
                <a:gd name="T22" fmla="*/ 110 w 136"/>
                <a:gd name="T23" fmla="*/ 74 h 148"/>
                <a:gd name="T24" fmla="*/ 108 w 136"/>
                <a:gd name="T25" fmla="*/ 74 h 148"/>
                <a:gd name="T26" fmla="*/ 104 w 136"/>
                <a:gd name="T27" fmla="*/ 76 h 148"/>
                <a:gd name="T28" fmla="*/ 104 w 136"/>
                <a:gd name="T29" fmla="*/ 78 h 148"/>
                <a:gd name="T30" fmla="*/ 114 w 136"/>
                <a:gd name="T31" fmla="*/ 88 h 148"/>
                <a:gd name="T32" fmla="*/ 126 w 136"/>
                <a:gd name="T33" fmla="*/ 100 h 148"/>
                <a:gd name="T34" fmla="*/ 128 w 136"/>
                <a:gd name="T35" fmla="*/ 102 h 148"/>
                <a:gd name="T36" fmla="*/ 132 w 136"/>
                <a:gd name="T37" fmla="*/ 108 h 148"/>
                <a:gd name="T38" fmla="*/ 136 w 136"/>
                <a:gd name="T39" fmla="*/ 116 h 148"/>
                <a:gd name="T40" fmla="*/ 134 w 136"/>
                <a:gd name="T41" fmla="*/ 116 h 148"/>
                <a:gd name="T42" fmla="*/ 134 w 136"/>
                <a:gd name="T43" fmla="*/ 120 h 148"/>
                <a:gd name="T44" fmla="*/ 136 w 136"/>
                <a:gd name="T45" fmla="*/ 128 h 148"/>
                <a:gd name="T46" fmla="*/ 136 w 136"/>
                <a:gd name="T47" fmla="*/ 132 h 148"/>
                <a:gd name="T48" fmla="*/ 136 w 136"/>
                <a:gd name="T49" fmla="*/ 140 h 148"/>
                <a:gd name="T50" fmla="*/ 132 w 136"/>
                <a:gd name="T51" fmla="*/ 146 h 148"/>
                <a:gd name="T52" fmla="*/ 126 w 136"/>
                <a:gd name="T53" fmla="*/ 148 h 148"/>
                <a:gd name="T54" fmla="*/ 122 w 136"/>
                <a:gd name="T55" fmla="*/ 148 h 148"/>
                <a:gd name="T56" fmla="*/ 100 w 136"/>
                <a:gd name="T57" fmla="*/ 138 h 148"/>
                <a:gd name="T58" fmla="*/ 82 w 136"/>
                <a:gd name="T59" fmla="*/ 116 h 148"/>
                <a:gd name="T60" fmla="*/ 62 w 136"/>
                <a:gd name="T61" fmla="*/ 88 h 148"/>
                <a:gd name="T62" fmla="*/ 52 w 136"/>
                <a:gd name="T63" fmla="*/ 68 h 148"/>
                <a:gd name="T64" fmla="*/ 44 w 136"/>
                <a:gd name="T65" fmla="*/ 60 h 148"/>
                <a:gd name="T66" fmla="*/ 40 w 136"/>
                <a:gd name="T67" fmla="*/ 54 h 148"/>
                <a:gd name="T68" fmla="*/ 34 w 136"/>
                <a:gd name="T69" fmla="*/ 46 h 148"/>
                <a:gd name="T70" fmla="*/ 14 w 136"/>
                <a:gd name="T71" fmla="*/ 18 h 148"/>
                <a:gd name="T72" fmla="*/ 12 w 136"/>
                <a:gd name="T73" fmla="*/ 16 h 148"/>
                <a:gd name="T74" fmla="*/ 6 w 136"/>
                <a:gd name="T75" fmla="*/ 12 h 148"/>
                <a:gd name="T76" fmla="*/ 0 w 136"/>
                <a:gd name="T77" fmla="*/ 6 h 148"/>
                <a:gd name="T78" fmla="*/ 0 w 136"/>
                <a:gd name="T79" fmla="*/ 0 h 1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36"/>
                <a:gd name="T121" fmla="*/ 0 h 148"/>
                <a:gd name="T122" fmla="*/ 136 w 136"/>
                <a:gd name="T123" fmla="*/ 148 h 14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36" h="148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66" y="42"/>
                  </a:lnTo>
                  <a:lnTo>
                    <a:pt x="68" y="40"/>
                  </a:lnTo>
                  <a:lnTo>
                    <a:pt x="72" y="42"/>
                  </a:lnTo>
                  <a:lnTo>
                    <a:pt x="82" y="50"/>
                  </a:lnTo>
                  <a:lnTo>
                    <a:pt x="92" y="60"/>
                  </a:lnTo>
                  <a:lnTo>
                    <a:pt x="104" y="68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4" y="78"/>
                  </a:lnTo>
                  <a:lnTo>
                    <a:pt x="106" y="82"/>
                  </a:lnTo>
                  <a:lnTo>
                    <a:pt x="114" y="88"/>
                  </a:lnTo>
                  <a:lnTo>
                    <a:pt x="114" y="100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2" y="108"/>
                  </a:lnTo>
                  <a:lnTo>
                    <a:pt x="134" y="112"/>
                  </a:lnTo>
                  <a:lnTo>
                    <a:pt x="136" y="116"/>
                  </a:lnTo>
                  <a:lnTo>
                    <a:pt x="134" y="116"/>
                  </a:lnTo>
                  <a:lnTo>
                    <a:pt x="134" y="118"/>
                  </a:lnTo>
                  <a:lnTo>
                    <a:pt x="134" y="120"/>
                  </a:lnTo>
                  <a:lnTo>
                    <a:pt x="134" y="124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40"/>
                  </a:lnTo>
                  <a:lnTo>
                    <a:pt x="134" y="144"/>
                  </a:lnTo>
                  <a:lnTo>
                    <a:pt x="132" y="146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2" y="148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92" y="128"/>
                  </a:lnTo>
                  <a:lnTo>
                    <a:pt x="82" y="116"/>
                  </a:lnTo>
                  <a:lnTo>
                    <a:pt x="72" y="102"/>
                  </a:lnTo>
                  <a:lnTo>
                    <a:pt x="62" y="88"/>
                  </a:lnTo>
                  <a:lnTo>
                    <a:pt x="56" y="78"/>
                  </a:lnTo>
                  <a:lnTo>
                    <a:pt x="52" y="68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38" y="50"/>
                  </a:lnTo>
                  <a:lnTo>
                    <a:pt x="34" y="46"/>
                  </a:lnTo>
                  <a:lnTo>
                    <a:pt x="32" y="42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6" name="Freeform 321"/>
            <p:cNvSpPr/>
            <p:nvPr/>
          </p:nvSpPr>
          <p:spPr bwMode="gray">
            <a:xfrm>
              <a:off x="3125764" y="3324722"/>
              <a:ext cx="135444" cy="34878"/>
            </a:xfrm>
            <a:custGeom>
              <a:avLst/>
              <a:gdLst>
                <a:gd name="T0" fmla="*/ 50 w 116"/>
                <a:gd name="T1" fmla="*/ 22 h 32"/>
                <a:gd name="T2" fmla="*/ 22 w 116"/>
                <a:gd name="T3" fmla="*/ 22 h 32"/>
                <a:gd name="T4" fmla="*/ 0 w 116"/>
                <a:gd name="T5" fmla="*/ 10 h 32"/>
                <a:gd name="T6" fmla="*/ 2 w 116"/>
                <a:gd name="T7" fmla="*/ 4 h 32"/>
                <a:gd name="T8" fmla="*/ 2 w 116"/>
                <a:gd name="T9" fmla="*/ 4 h 32"/>
                <a:gd name="T10" fmla="*/ 6 w 116"/>
                <a:gd name="T11" fmla="*/ 2 h 32"/>
                <a:gd name="T12" fmla="*/ 10 w 116"/>
                <a:gd name="T13" fmla="*/ 0 h 32"/>
                <a:gd name="T14" fmla="*/ 14 w 116"/>
                <a:gd name="T15" fmla="*/ 0 h 32"/>
                <a:gd name="T16" fmla="*/ 20 w 116"/>
                <a:gd name="T17" fmla="*/ 0 h 32"/>
                <a:gd name="T18" fmla="*/ 26 w 116"/>
                <a:gd name="T19" fmla="*/ 0 h 32"/>
                <a:gd name="T20" fmla="*/ 56 w 116"/>
                <a:gd name="T21" fmla="*/ 8 h 32"/>
                <a:gd name="T22" fmla="*/ 58 w 116"/>
                <a:gd name="T23" fmla="*/ 8 h 32"/>
                <a:gd name="T24" fmla="*/ 62 w 116"/>
                <a:gd name="T25" fmla="*/ 6 h 32"/>
                <a:gd name="T26" fmla="*/ 66 w 116"/>
                <a:gd name="T27" fmla="*/ 6 h 32"/>
                <a:gd name="T28" fmla="*/ 72 w 116"/>
                <a:gd name="T29" fmla="*/ 6 h 32"/>
                <a:gd name="T30" fmla="*/ 80 w 116"/>
                <a:gd name="T31" fmla="*/ 6 h 32"/>
                <a:gd name="T32" fmla="*/ 84 w 116"/>
                <a:gd name="T33" fmla="*/ 8 h 32"/>
                <a:gd name="T34" fmla="*/ 90 w 116"/>
                <a:gd name="T35" fmla="*/ 12 h 32"/>
                <a:gd name="T36" fmla="*/ 96 w 116"/>
                <a:gd name="T37" fmla="*/ 14 h 32"/>
                <a:gd name="T38" fmla="*/ 102 w 116"/>
                <a:gd name="T39" fmla="*/ 16 h 32"/>
                <a:gd name="T40" fmla="*/ 108 w 116"/>
                <a:gd name="T41" fmla="*/ 18 h 32"/>
                <a:gd name="T42" fmla="*/ 110 w 116"/>
                <a:gd name="T43" fmla="*/ 20 h 32"/>
                <a:gd name="T44" fmla="*/ 112 w 116"/>
                <a:gd name="T45" fmla="*/ 20 h 32"/>
                <a:gd name="T46" fmla="*/ 112 w 116"/>
                <a:gd name="T47" fmla="*/ 20 h 32"/>
                <a:gd name="T48" fmla="*/ 114 w 116"/>
                <a:gd name="T49" fmla="*/ 22 h 32"/>
                <a:gd name="T50" fmla="*/ 114 w 116"/>
                <a:gd name="T51" fmla="*/ 24 h 32"/>
                <a:gd name="T52" fmla="*/ 116 w 116"/>
                <a:gd name="T53" fmla="*/ 28 h 32"/>
                <a:gd name="T54" fmla="*/ 114 w 116"/>
                <a:gd name="T55" fmla="*/ 30 h 32"/>
                <a:gd name="T56" fmla="*/ 114 w 116"/>
                <a:gd name="T57" fmla="*/ 32 h 32"/>
                <a:gd name="T58" fmla="*/ 110 w 116"/>
                <a:gd name="T59" fmla="*/ 32 h 32"/>
                <a:gd name="T60" fmla="*/ 100 w 116"/>
                <a:gd name="T61" fmla="*/ 32 h 32"/>
                <a:gd name="T62" fmla="*/ 88 w 116"/>
                <a:gd name="T63" fmla="*/ 30 h 32"/>
                <a:gd name="T64" fmla="*/ 76 w 116"/>
                <a:gd name="T65" fmla="*/ 30 h 32"/>
                <a:gd name="T66" fmla="*/ 72 w 116"/>
                <a:gd name="T67" fmla="*/ 28 h 32"/>
                <a:gd name="T68" fmla="*/ 50 w 116"/>
                <a:gd name="T69" fmla="*/ 22 h 3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6"/>
                <a:gd name="T106" fmla="*/ 0 h 32"/>
                <a:gd name="T107" fmla="*/ 116 w 116"/>
                <a:gd name="T108" fmla="*/ 32 h 3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5" h="32">
                  <a:moveTo>
                    <a:pt x="50" y="22"/>
                  </a:moveTo>
                  <a:lnTo>
                    <a:pt x="22" y="22"/>
                  </a:lnTo>
                  <a:lnTo>
                    <a:pt x="0" y="10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80" y="6"/>
                  </a:lnTo>
                  <a:lnTo>
                    <a:pt x="84" y="8"/>
                  </a:lnTo>
                  <a:lnTo>
                    <a:pt x="90" y="12"/>
                  </a:lnTo>
                  <a:lnTo>
                    <a:pt x="96" y="14"/>
                  </a:lnTo>
                  <a:lnTo>
                    <a:pt x="102" y="16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0" y="32"/>
                  </a:lnTo>
                  <a:lnTo>
                    <a:pt x="100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2" y="28"/>
                  </a:lnTo>
                  <a:lnTo>
                    <a:pt x="50" y="2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7" name="Freeform 322"/>
            <p:cNvSpPr/>
            <p:nvPr/>
          </p:nvSpPr>
          <p:spPr bwMode="gray">
            <a:xfrm>
              <a:off x="5895357" y="3394477"/>
              <a:ext cx="205501" cy="222344"/>
            </a:xfrm>
            <a:custGeom>
              <a:avLst/>
              <a:gdLst>
                <a:gd name="T0" fmla="*/ 2 w 176"/>
                <a:gd name="T1" fmla="*/ 94 h 204"/>
                <a:gd name="T2" fmla="*/ 8 w 176"/>
                <a:gd name="T3" fmla="*/ 90 h 204"/>
                <a:gd name="T4" fmla="*/ 22 w 176"/>
                <a:gd name="T5" fmla="*/ 84 h 204"/>
                <a:gd name="T6" fmla="*/ 28 w 176"/>
                <a:gd name="T7" fmla="*/ 80 h 204"/>
                <a:gd name="T8" fmla="*/ 26 w 176"/>
                <a:gd name="T9" fmla="*/ 70 h 204"/>
                <a:gd name="T10" fmla="*/ 24 w 176"/>
                <a:gd name="T11" fmla="*/ 66 h 204"/>
                <a:gd name="T12" fmla="*/ 24 w 176"/>
                <a:gd name="T13" fmla="*/ 52 h 204"/>
                <a:gd name="T14" fmla="*/ 28 w 176"/>
                <a:gd name="T15" fmla="*/ 44 h 204"/>
                <a:gd name="T16" fmla="*/ 26 w 176"/>
                <a:gd name="T17" fmla="*/ 36 h 204"/>
                <a:gd name="T18" fmla="*/ 34 w 176"/>
                <a:gd name="T19" fmla="*/ 18 h 204"/>
                <a:gd name="T20" fmla="*/ 42 w 176"/>
                <a:gd name="T21" fmla="*/ 16 h 204"/>
                <a:gd name="T22" fmla="*/ 48 w 176"/>
                <a:gd name="T23" fmla="*/ 8 h 204"/>
                <a:gd name="T24" fmla="*/ 58 w 176"/>
                <a:gd name="T25" fmla="*/ 4 h 204"/>
                <a:gd name="T26" fmla="*/ 64 w 176"/>
                <a:gd name="T27" fmla="*/ 6 h 204"/>
                <a:gd name="T28" fmla="*/ 68 w 176"/>
                <a:gd name="T29" fmla="*/ 0 h 204"/>
                <a:gd name="T30" fmla="*/ 74 w 176"/>
                <a:gd name="T31" fmla="*/ 2 h 204"/>
                <a:gd name="T32" fmla="*/ 72 w 176"/>
                <a:gd name="T33" fmla="*/ 20 h 204"/>
                <a:gd name="T34" fmla="*/ 98 w 176"/>
                <a:gd name="T35" fmla="*/ 46 h 204"/>
                <a:gd name="T36" fmla="*/ 110 w 176"/>
                <a:gd name="T37" fmla="*/ 48 h 204"/>
                <a:gd name="T38" fmla="*/ 118 w 176"/>
                <a:gd name="T39" fmla="*/ 60 h 204"/>
                <a:gd name="T40" fmla="*/ 128 w 176"/>
                <a:gd name="T41" fmla="*/ 66 h 204"/>
                <a:gd name="T42" fmla="*/ 140 w 176"/>
                <a:gd name="T43" fmla="*/ 78 h 204"/>
                <a:gd name="T44" fmla="*/ 166 w 176"/>
                <a:gd name="T45" fmla="*/ 90 h 204"/>
                <a:gd name="T46" fmla="*/ 166 w 176"/>
                <a:gd name="T47" fmla="*/ 98 h 204"/>
                <a:gd name="T48" fmla="*/ 168 w 176"/>
                <a:gd name="T49" fmla="*/ 104 h 204"/>
                <a:gd name="T50" fmla="*/ 174 w 176"/>
                <a:gd name="T51" fmla="*/ 108 h 204"/>
                <a:gd name="T52" fmla="*/ 176 w 176"/>
                <a:gd name="T53" fmla="*/ 120 h 204"/>
                <a:gd name="T54" fmla="*/ 174 w 176"/>
                <a:gd name="T55" fmla="*/ 156 h 204"/>
                <a:gd name="T56" fmla="*/ 162 w 176"/>
                <a:gd name="T57" fmla="*/ 152 h 204"/>
                <a:gd name="T58" fmla="*/ 132 w 176"/>
                <a:gd name="T59" fmla="*/ 150 h 204"/>
                <a:gd name="T60" fmla="*/ 112 w 176"/>
                <a:gd name="T61" fmla="*/ 180 h 204"/>
                <a:gd name="T62" fmla="*/ 106 w 176"/>
                <a:gd name="T63" fmla="*/ 190 h 204"/>
                <a:gd name="T64" fmla="*/ 98 w 176"/>
                <a:gd name="T65" fmla="*/ 186 h 204"/>
                <a:gd name="T66" fmla="*/ 84 w 176"/>
                <a:gd name="T67" fmla="*/ 200 h 204"/>
                <a:gd name="T68" fmla="*/ 82 w 176"/>
                <a:gd name="T69" fmla="*/ 194 h 204"/>
                <a:gd name="T70" fmla="*/ 76 w 176"/>
                <a:gd name="T71" fmla="*/ 188 h 204"/>
                <a:gd name="T72" fmla="*/ 56 w 176"/>
                <a:gd name="T73" fmla="*/ 188 h 204"/>
                <a:gd name="T74" fmla="*/ 50 w 176"/>
                <a:gd name="T75" fmla="*/ 198 h 204"/>
                <a:gd name="T76" fmla="*/ 46 w 176"/>
                <a:gd name="T77" fmla="*/ 202 h 204"/>
                <a:gd name="T78" fmla="*/ 40 w 176"/>
                <a:gd name="T79" fmla="*/ 204 h 204"/>
                <a:gd name="T80" fmla="*/ 30 w 176"/>
                <a:gd name="T81" fmla="*/ 160 h 204"/>
                <a:gd name="T82" fmla="*/ 30 w 176"/>
                <a:gd name="T83" fmla="*/ 150 h 204"/>
                <a:gd name="T84" fmla="*/ 24 w 176"/>
                <a:gd name="T85" fmla="*/ 138 h 204"/>
                <a:gd name="T86" fmla="*/ 10 w 176"/>
                <a:gd name="T87" fmla="*/ 118 h 204"/>
                <a:gd name="T88" fmla="*/ 2 w 176"/>
                <a:gd name="T89" fmla="*/ 102 h 20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76"/>
                <a:gd name="T136" fmla="*/ 0 h 204"/>
                <a:gd name="T137" fmla="*/ 176 w 176"/>
                <a:gd name="T138" fmla="*/ 204 h 204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76" h="204">
                  <a:moveTo>
                    <a:pt x="0" y="96"/>
                  </a:moveTo>
                  <a:lnTo>
                    <a:pt x="2" y="94"/>
                  </a:lnTo>
                  <a:lnTo>
                    <a:pt x="4" y="94"/>
                  </a:lnTo>
                  <a:lnTo>
                    <a:pt x="6" y="92"/>
                  </a:lnTo>
                  <a:lnTo>
                    <a:pt x="8" y="90"/>
                  </a:lnTo>
                  <a:lnTo>
                    <a:pt x="12" y="88"/>
                  </a:lnTo>
                  <a:lnTo>
                    <a:pt x="18" y="86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2"/>
                  </a:lnTo>
                  <a:lnTo>
                    <a:pt x="28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16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2" y="16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8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4" y="6"/>
                  </a:lnTo>
                  <a:lnTo>
                    <a:pt x="72" y="10"/>
                  </a:lnTo>
                  <a:lnTo>
                    <a:pt x="72" y="20"/>
                  </a:lnTo>
                  <a:lnTo>
                    <a:pt x="76" y="32"/>
                  </a:lnTo>
                  <a:lnTo>
                    <a:pt x="86" y="42"/>
                  </a:lnTo>
                  <a:lnTo>
                    <a:pt x="98" y="46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10" y="48"/>
                  </a:lnTo>
                  <a:lnTo>
                    <a:pt x="112" y="52"/>
                  </a:lnTo>
                  <a:lnTo>
                    <a:pt x="114" y="56"/>
                  </a:lnTo>
                  <a:lnTo>
                    <a:pt x="118" y="60"/>
                  </a:lnTo>
                  <a:lnTo>
                    <a:pt x="124" y="62"/>
                  </a:lnTo>
                  <a:lnTo>
                    <a:pt x="128" y="66"/>
                  </a:lnTo>
                  <a:lnTo>
                    <a:pt x="132" y="68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2" y="82"/>
                  </a:lnTo>
                  <a:lnTo>
                    <a:pt x="144" y="88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8"/>
                  </a:lnTo>
                  <a:lnTo>
                    <a:pt x="166" y="102"/>
                  </a:lnTo>
                  <a:lnTo>
                    <a:pt x="168" y="104"/>
                  </a:lnTo>
                  <a:lnTo>
                    <a:pt x="170" y="106"/>
                  </a:lnTo>
                  <a:lnTo>
                    <a:pt x="172" y="106"/>
                  </a:lnTo>
                  <a:lnTo>
                    <a:pt x="174" y="108"/>
                  </a:lnTo>
                  <a:lnTo>
                    <a:pt x="176" y="112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6" y="132"/>
                  </a:lnTo>
                  <a:lnTo>
                    <a:pt x="176" y="144"/>
                  </a:lnTo>
                  <a:lnTo>
                    <a:pt x="174" y="156"/>
                  </a:lnTo>
                  <a:lnTo>
                    <a:pt x="172" y="162"/>
                  </a:lnTo>
                  <a:lnTo>
                    <a:pt x="170" y="160"/>
                  </a:lnTo>
                  <a:lnTo>
                    <a:pt x="162" y="152"/>
                  </a:lnTo>
                  <a:lnTo>
                    <a:pt x="150" y="148"/>
                  </a:lnTo>
                  <a:lnTo>
                    <a:pt x="136" y="148"/>
                  </a:lnTo>
                  <a:lnTo>
                    <a:pt x="132" y="150"/>
                  </a:lnTo>
                  <a:lnTo>
                    <a:pt x="126" y="158"/>
                  </a:lnTo>
                  <a:lnTo>
                    <a:pt x="116" y="168"/>
                  </a:lnTo>
                  <a:lnTo>
                    <a:pt x="112" y="180"/>
                  </a:lnTo>
                  <a:lnTo>
                    <a:pt x="108" y="192"/>
                  </a:lnTo>
                  <a:lnTo>
                    <a:pt x="108" y="190"/>
                  </a:lnTo>
                  <a:lnTo>
                    <a:pt x="106" y="190"/>
                  </a:lnTo>
                  <a:lnTo>
                    <a:pt x="104" y="188"/>
                  </a:lnTo>
                  <a:lnTo>
                    <a:pt x="102" y="186"/>
                  </a:lnTo>
                  <a:lnTo>
                    <a:pt x="98" y="186"/>
                  </a:lnTo>
                  <a:lnTo>
                    <a:pt x="94" y="188"/>
                  </a:lnTo>
                  <a:lnTo>
                    <a:pt x="88" y="192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4"/>
                  </a:lnTo>
                  <a:lnTo>
                    <a:pt x="80" y="192"/>
                  </a:lnTo>
                  <a:lnTo>
                    <a:pt x="78" y="188"/>
                  </a:lnTo>
                  <a:lnTo>
                    <a:pt x="76" y="188"/>
                  </a:lnTo>
                  <a:lnTo>
                    <a:pt x="58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0" y="204"/>
                  </a:lnTo>
                  <a:lnTo>
                    <a:pt x="38" y="202"/>
                  </a:lnTo>
                  <a:lnTo>
                    <a:pt x="34" y="180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30" y="150"/>
                  </a:lnTo>
                  <a:lnTo>
                    <a:pt x="28" y="144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6" y="114"/>
                  </a:lnTo>
                  <a:lnTo>
                    <a:pt x="4" y="108"/>
                  </a:lnTo>
                  <a:lnTo>
                    <a:pt x="2" y="102"/>
                  </a:lnTo>
                  <a:lnTo>
                    <a:pt x="0" y="9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8" name="Freeform 323"/>
            <p:cNvSpPr/>
            <p:nvPr/>
          </p:nvSpPr>
          <p:spPr bwMode="gray">
            <a:xfrm>
              <a:off x="5720214" y="3241888"/>
              <a:ext cx="207836" cy="265941"/>
            </a:xfrm>
            <a:custGeom>
              <a:avLst/>
              <a:gdLst>
                <a:gd name="T0" fmla="*/ 72 w 178"/>
                <a:gd name="T1" fmla="*/ 216 h 244"/>
                <a:gd name="T2" fmla="*/ 68 w 178"/>
                <a:gd name="T3" fmla="*/ 200 h 244"/>
                <a:gd name="T4" fmla="*/ 58 w 178"/>
                <a:gd name="T5" fmla="*/ 176 h 244"/>
                <a:gd name="T6" fmla="*/ 46 w 178"/>
                <a:gd name="T7" fmla="*/ 148 h 244"/>
                <a:gd name="T8" fmla="*/ 18 w 178"/>
                <a:gd name="T9" fmla="*/ 108 h 244"/>
                <a:gd name="T10" fmla="*/ 4 w 178"/>
                <a:gd name="T11" fmla="*/ 90 h 244"/>
                <a:gd name="T12" fmla="*/ 6 w 178"/>
                <a:gd name="T13" fmla="*/ 84 h 244"/>
                <a:gd name="T14" fmla="*/ 4 w 178"/>
                <a:gd name="T15" fmla="*/ 78 h 244"/>
                <a:gd name="T16" fmla="*/ 0 w 178"/>
                <a:gd name="T17" fmla="*/ 74 h 244"/>
                <a:gd name="T18" fmla="*/ 6 w 178"/>
                <a:gd name="T19" fmla="*/ 64 h 244"/>
                <a:gd name="T20" fmla="*/ 14 w 178"/>
                <a:gd name="T21" fmla="*/ 64 h 244"/>
                <a:gd name="T22" fmla="*/ 28 w 178"/>
                <a:gd name="T23" fmla="*/ 68 h 244"/>
                <a:gd name="T24" fmla="*/ 36 w 178"/>
                <a:gd name="T25" fmla="*/ 66 h 244"/>
                <a:gd name="T26" fmla="*/ 38 w 178"/>
                <a:gd name="T27" fmla="*/ 62 h 244"/>
                <a:gd name="T28" fmla="*/ 42 w 178"/>
                <a:gd name="T29" fmla="*/ 54 h 244"/>
                <a:gd name="T30" fmla="*/ 46 w 178"/>
                <a:gd name="T31" fmla="*/ 48 h 244"/>
                <a:gd name="T32" fmla="*/ 60 w 178"/>
                <a:gd name="T33" fmla="*/ 44 h 244"/>
                <a:gd name="T34" fmla="*/ 82 w 178"/>
                <a:gd name="T35" fmla="*/ 18 h 244"/>
                <a:gd name="T36" fmla="*/ 82 w 178"/>
                <a:gd name="T37" fmla="*/ 8 h 244"/>
                <a:gd name="T38" fmla="*/ 88 w 178"/>
                <a:gd name="T39" fmla="*/ 4 h 244"/>
                <a:gd name="T40" fmla="*/ 100 w 178"/>
                <a:gd name="T41" fmla="*/ 8 h 244"/>
                <a:gd name="T42" fmla="*/ 116 w 178"/>
                <a:gd name="T43" fmla="*/ 14 h 244"/>
                <a:gd name="T44" fmla="*/ 124 w 178"/>
                <a:gd name="T45" fmla="*/ 22 h 244"/>
                <a:gd name="T46" fmla="*/ 126 w 178"/>
                <a:gd name="T47" fmla="*/ 28 h 244"/>
                <a:gd name="T48" fmla="*/ 134 w 178"/>
                <a:gd name="T49" fmla="*/ 36 h 244"/>
                <a:gd name="T50" fmla="*/ 146 w 178"/>
                <a:gd name="T51" fmla="*/ 36 h 244"/>
                <a:gd name="T52" fmla="*/ 158 w 178"/>
                <a:gd name="T53" fmla="*/ 38 h 244"/>
                <a:gd name="T54" fmla="*/ 162 w 178"/>
                <a:gd name="T55" fmla="*/ 42 h 244"/>
                <a:gd name="T56" fmla="*/ 162 w 178"/>
                <a:gd name="T57" fmla="*/ 60 h 244"/>
                <a:gd name="T58" fmla="*/ 156 w 178"/>
                <a:gd name="T59" fmla="*/ 66 h 244"/>
                <a:gd name="T60" fmla="*/ 148 w 178"/>
                <a:gd name="T61" fmla="*/ 64 h 244"/>
                <a:gd name="T62" fmla="*/ 142 w 178"/>
                <a:gd name="T63" fmla="*/ 66 h 244"/>
                <a:gd name="T64" fmla="*/ 128 w 178"/>
                <a:gd name="T65" fmla="*/ 72 h 244"/>
                <a:gd name="T66" fmla="*/ 122 w 178"/>
                <a:gd name="T67" fmla="*/ 82 h 244"/>
                <a:gd name="T68" fmla="*/ 118 w 178"/>
                <a:gd name="T69" fmla="*/ 92 h 244"/>
                <a:gd name="T70" fmla="*/ 114 w 178"/>
                <a:gd name="T71" fmla="*/ 98 h 244"/>
                <a:gd name="T72" fmla="*/ 110 w 178"/>
                <a:gd name="T73" fmla="*/ 116 h 244"/>
                <a:gd name="T74" fmla="*/ 114 w 178"/>
                <a:gd name="T75" fmla="*/ 126 h 244"/>
                <a:gd name="T76" fmla="*/ 116 w 178"/>
                <a:gd name="T77" fmla="*/ 134 h 244"/>
                <a:gd name="T78" fmla="*/ 118 w 178"/>
                <a:gd name="T79" fmla="*/ 134 h 244"/>
                <a:gd name="T80" fmla="*/ 126 w 178"/>
                <a:gd name="T81" fmla="*/ 134 h 244"/>
                <a:gd name="T82" fmla="*/ 126 w 178"/>
                <a:gd name="T83" fmla="*/ 136 h 244"/>
                <a:gd name="T84" fmla="*/ 138 w 178"/>
                <a:gd name="T85" fmla="*/ 140 h 244"/>
                <a:gd name="T86" fmla="*/ 142 w 178"/>
                <a:gd name="T87" fmla="*/ 140 h 244"/>
                <a:gd name="T88" fmla="*/ 150 w 178"/>
                <a:gd name="T89" fmla="*/ 134 h 244"/>
                <a:gd name="T90" fmla="*/ 152 w 178"/>
                <a:gd name="T91" fmla="*/ 156 h 244"/>
                <a:gd name="T92" fmla="*/ 156 w 178"/>
                <a:gd name="T93" fmla="*/ 158 h 244"/>
                <a:gd name="T94" fmla="*/ 164 w 178"/>
                <a:gd name="T95" fmla="*/ 160 h 244"/>
                <a:gd name="T96" fmla="*/ 176 w 178"/>
                <a:gd name="T97" fmla="*/ 176 h 244"/>
                <a:gd name="T98" fmla="*/ 178 w 178"/>
                <a:gd name="T99" fmla="*/ 184 h 244"/>
                <a:gd name="T100" fmla="*/ 174 w 178"/>
                <a:gd name="T101" fmla="*/ 192 h 244"/>
                <a:gd name="T102" fmla="*/ 174 w 178"/>
                <a:gd name="T103" fmla="*/ 206 h 244"/>
                <a:gd name="T104" fmla="*/ 176 w 178"/>
                <a:gd name="T105" fmla="*/ 210 h 244"/>
                <a:gd name="T106" fmla="*/ 178 w 178"/>
                <a:gd name="T107" fmla="*/ 220 h 244"/>
                <a:gd name="T108" fmla="*/ 170 w 178"/>
                <a:gd name="T109" fmla="*/ 224 h 244"/>
                <a:gd name="T110" fmla="*/ 156 w 178"/>
                <a:gd name="T111" fmla="*/ 230 h 244"/>
                <a:gd name="T112" fmla="*/ 148 w 178"/>
                <a:gd name="T113" fmla="*/ 238 h 244"/>
                <a:gd name="T114" fmla="*/ 132 w 178"/>
                <a:gd name="T115" fmla="*/ 244 h 244"/>
                <a:gd name="T116" fmla="*/ 120 w 178"/>
                <a:gd name="T117" fmla="*/ 244 h 244"/>
                <a:gd name="T118" fmla="*/ 112 w 178"/>
                <a:gd name="T119" fmla="*/ 240 h 244"/>
                <a:gd name="T120" fmla="*/ 98 w 178"/>
                <a:gd name="T121" fmla="*/ 234 h 244"/>
                <a:gd name="T122" fmla="*/ 82 w 178"/>
                <a:gd name="T123" fmla="*/ 226 h 24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78"/>
                <a:gd name="T187" fmla="*/ 0 h 244"/>
                <a:gd name="T188" fmla="*/ 178 w 178"/>
                <a:gd name="T189" fmla="*/ 244 h 24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78" h="244">
                  <a:moveTo>
                    <a:pt x="82" y="226"/>
                  </a:moveTo>
                  <a:lnTo>
                    <a:pt x="76" y="222"/>
                  </a:lnTo>
                  <a:lnTo>
                    <a:pt x="72" y="216"/>
                  </a:lnTo>
                  <a:lnTo>
                    <a:pt x="70" y="210"/>
                  </a:lnTo>
                  <a:lnTo>
                    <a:pt x="68" y="204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4" y="190"/>
                  </a:lnTo>
                  <a:lnTo>
                    <a:pt x="58" y="176"/>
                  </a:lnTo>
                  <a:lnTo>
                    <a:pt x="52" y="164"/>
                  </a:lnTo>
                  <a:lnTo>
                    <a:pt x="48" y="152"/>
                  </a:lnTo>
                  <a:lnTo>
                    <a:pt x="46" y="148"/>
                  </a:lnTo>
                  <a:lnTo>
                    <a:pt x="40" y="136"/>
                  </a:lnTo>
                  <a:lnTo>
                    <a:pt x="30" y="122"/>
                  </a:lnTo>
                  <a:lnTo>
                    <a:pt x="18" y="108"/>
                  </a:lnTo>
                  <a:lnTo>
                    <a:pt x="10" y="98"/>
                  </a:lnTo>
                  <a:lnTo>
                    <a:pt x="6" y="94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4" y="66"/>
                  </a:lnTo>
                  <a:lnTo>
                    <a:pt x="6" y="64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6" y="66"/>
                  </a:lnTo>
                  <a:lnTo>
                    <a:pt x="26" y="66"/>
                  </a:lnTo>
                  <a:lnTo>
                    <a:pt x="28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0" y="60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60" y="44"/>
                  </a:lnTo>
                  <a:lnTo>
                    <a:pt x="70" y="36"/>
                  </a:lnTo>
                  <a:lnTo>
                    <a:pt x="78" y="28"/>
                  </a:lnTo>
                  <a:lnTo>
                    <a:pt x="82" y="18"/>
                  </a:lnTo>
                  <a:lnTo>
                    <a:pt x="84" y="14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10" y="12"/>
                  </a:lnTo>
                  <a:lnTo>
                    <a:pt x="116" y="14"/>
                  </a:lnTo>
                  <a:lnTo>
                    <a:pt x="122" y="18"/>
                  </a:lnTo>
                  <a:lnTo>
                    <a:pt x="124" y="22"/>
                  </a:lnTo>
                  <a:lnTo>
                    <a:pt x="124" y="24"/>
                  </a:lnTo>
                  <a:lnTo>
                    <a:pt x="124" y="26"/>
                  </a:lnTo>
                  <a:lnTo>
                    <a:pt x="126" y="28"/>
                  </a:lnTo>
                  <a:lnTo>
                    <a:pt x="126" y="32"/>
                  </a:lnTo>
                  <a:lnTo>
                    <a:pt x="130" y="34"/>
                  </a:lnTo>
                  <a:lnTo>
                    <a:pt x="134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6" y="36"/>
                  </a:lnTo>
                  <a:lnTo>
                    <a:pt x="150" y="36"/>
                  </a:lnTo>
                  <a:lnTo>
                    <a:pt x="154" y="38"/>
                  </a:lnTo>
                  <a:lnTo>
                    <a:pt x="158" y="38"/>
                  </a:lnTo>
                  <a:lnTo>
                    <a:pt x="160" y="40"/>
                  </a:lnTo>
                  <a:lnTo>
                    <a:pt x="162" y="42"/>
                  </a:lnTo>
                  <a:lnTo>
                    <a:pt x="162" y="44"/>
                  </a:lnTo>
                  <a:lnTo>
                    <a:pt x="156" y="6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56" y="66"/>
                  </a:lnTo>
                  <a:lnTo>
                    <a:pt x="154" y="64"/>
                  </a:lnTo>
                  <a:lnTo>
                    <a:pt x="152" y="64"/>
                  </a:lnTo>
                  <a:lnTo>
                    <a:pt x="148" y="64"/>
                  </a:lnTo>
                  <a:lnTo>
                    <a:pt x="146" y="66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4" y="68"/>
                  </a:lnTo>
                  <a:lnTo>
                    <a:pt x="128" y="72"/>
                  </a:lnTo>
                  <a:lnTo>
                    <a:pt x="124" y="76"/>
                  </a:lnTo>
                  <a:lnTo>
                    <a:pt x="122" y="80"/>
                  </a:lnTo>
                  <a:lnTo>
                    <a:pt x="122" y="82"/>
                  </a:lnTo>
                  <a:lnTo>
                    <a:pt x="122" y="86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6" y="96"/>
                  </a:lnTo>
                  <a:lnTo>
                    <a:pt x="114" y="98"/>
                  </a:lnTo>
                  <a:lnTo>
                    <a:pt x="112" y="102"/>
                  </a:lnTo>
                  <a:lnTo>
                    <a:pt x="110" y="108"/>
                  </a:lnTo>
                  <a:lnTo>
                    <a:pt x="110" y="116"/>
                  </a:lnTo>
                  <a:lnTo>
                    <a:pt x="114" y="122"/>
                  </a:lnTo>
                  <a:lnTo>
                    <a:pt x="114" y="124"/>
                  </a:lnTo>
                  <a:lnTo>
                    <a:pt x="114" y="126"/>
                  </a:lnTo>
                  <a:lnTo>
                    <a:pt x="116" y="128"/>
                  </a:lnTo>
                  <a:lnTo>
                    <a:pt x="116" y="132"/>
                  </a:lnTo>
                  <a:lnTo>
                    <a:pt x="116" y="134"/>
                  </a:lnTo>
                  <a:lnTo>
                    <a:pt x="118" y="134"/>
                  </a:lnTo>
                  <a:lnTo>
                    <a:pt x="120" y="132"/>
                  </a:lnTo>
                  <a:lnTo>
                    <a:pt x="122" y="132"/>
                  </a:lnTo>
                  <a:lnTo>
                    <a:pt x="126" y="134"/>
                  </a:lnTo>
                  <a:lnTo>
                    <a:pt x="126" y="136"/>
                  </a:lnTo>
                  <a:lnTo>
                    <a:pt x="128" y="138"/>
                  </a:lnTo>
                  <a:lnTo>
                    <a:pt x="132" y="138"/>
                  </a:lnTo>
                  <a:lnTo>
                    <a:pt x="138" y="140"/>
                  </a:lnTo>
                  <a:lnTo>
                    <a:pt x="140" y="140"/>
                  </a:lnTo>
                  <a:lnTo>
                    <a:pt x="142" y="140"/>
                  </a:lnTo>
                  <a:lnTo>
                    <a:pt x="144" y="138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4" y="130"/>
                  </a:lnTo>
                  <a:lnTo>
                    <a:pt x="152" y="156"/>
                  </a:lnTo>
                  <a:lnTo>
                    <a:pt x="154" y="158"/>
                  </a:lnTo>
                  <a:lnTo>
                    <a:pt x="156" y="158"/>
                  </a:lnTo>
                  <a:lnTo>
                    <a:pt x="160" y="160"/>
                  </a:lnTo>
                  <a:lnTo>
                    <a:pt x="164" y="160"/>
                  </a:lnTo>
                  <a:lnTo>
                    <a:pt x="166" y="160"/>
                  </a:lnTo>
                  <a:lnTo>
                    <a:pt x="176" y="176"/>
                  </a:lnTo>
                  <a:lnTo>
                    <a:pt x="176" y="178"/>
                  </a:lnTo>
                  <a:lnTo>
                    <a:pt x="178" y="180"/>
                  </a:lnTo>
                  <a:lnTo>
                    <a:pt x="178" y="184"/>
                  </a:lnTo>
                  <a:lnTo>
                    <a:pt x="176" y="186"/>
                  </a:lnTo>
                  <a:lnTo>
                    <a:pt x="176" y="188"/>
                  </a:lnTo>
                  <a:lnTo>
                    <a:pt x="174" y="192"/>
                  </a:lnTo>
                  <a:lnTo>
                    <a:pt x="174" y="196"/>
                  </a:lnTo>
                  <a:lnTo>
                    <a:pt x="174" y="202"/>
                  </a:lnTo>
                  <a:lnTo>
                    <a:pt x="174" y="206"/>
                  </a:lnTo>
                  <a:lnTo>
                    <a:pt x="174" y="208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8" y="214"/>
                  </a:lnTo>
                  <a:lnTo>
                    <a:pt x="178" y="216"/>
                  </a:lnTo>
                  <a:lnTo>
                    <a:pt x="178" y="220"/>
                  </a:lnTo>
                  <a:lnTo>
                    <a:pt x="176" y="222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6" y="226"/>
                  </a:lnTo>
                  <a:lnTo>
                    <a:pt x="160" y="228"/>
                  </a:lnTo>
                  <a:lnTo>
                    <a:pt x="156" y="230"/>
                  </a:lnTo>
                  <a:lnTo>
                    <a:pt x="154" y="234"/>
                  </a:lnTo>
                  <a:lnTo>
                    <a:pt x="152" y="236"/>
                  </a:lnTo>
                  <a:lnTo>
                    <a:pt x="148" y="238"/>
                  </a:lnTo>
                  <a:lnTo>
                    <a:pt x="142" y="240"/>
                  </a:lnTo>
                  <a:lnTo>
                    <a:pt x="138" y="242"/>
                  </a:lnTo>
                  <a:lnTo>
                    <a:pt x="132" y="244"/>
                  </a:lnTo>
                  <a:lnTo>
                    <a:pt x="130" y="244"/>
                  </a:lnTo>
                  <a:lnTo>
                    <a:pt x="128" y="244"/>
                  </a:lnTo>
                  <a:lnTo>
                    <a:pt x="120" y="244"/>
                  </a:lnTo>
                  <a:lnTo>
                    <a:pt x="118" y="244"/>
                  </a:lnTo>
                  <a:lnTo>
                    <a:pt x="116" y="242"/>
                  </a:lnTo>
                  <a:lnTo>
                    <a:pt x="112" y="240"/>
                  </a:lnTo>
                  <a:lnTo>
                    <a:pt x="108" y="238"/>
                  </a:lnTo>
                  <a:lnTo>
                    <a:pt x="104" y="236"/>
                  </a:lnTo>
                  <a:lnTo>
                    <a:pt x="98" y="234"/>
                  </a:lnTo>
                  <a:lnTo>
                    <a:pt x="96" y="232"/>
                  </a:lnTo>
                  <a:lnTo>
                    <a:pt x="94" y="230"/>
                  </a:lnTo>
                  <a:lnTo>
                    <a:pt x="82" y="22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9" name="Freeform 324"/>
            <p:cNvSpPr/>
            <p:nvPr/>
          </p:nvSpPr>
          <p:spPr bwMode="gray">
            <a:xfrm>
              <a:off x="5864999" y="3045701"/>
              <a:ext cx="205501" cy="187467"/>
            </a:xfrm>
            <a:custGeom>
              <a:avLst/>
              <a:gdLst>
                <a:gd name="T0" fmla="*/ 166 w 176"/>
                <a:gd name="T1" fmla="*/ 50 h 172"/>
                <a:gd name="T2" fmla="*/ 162 w 176"/>
                <a:gd name="T3" fmla="*/ 46 h 172"/>
                <a:gd name="T4" fmla="*/ 152 w 176"/>
                <a:gd name="T5" fmla="*/ 38 h 172"/>
                <a:gd name="T6" fmla="*/ 142 w 176"/>
                <a:gd name="T7" fmla="*/ 34 h 172"/>
                <a:gd name="T8" fmla="*/ 134 w 176"/>
                <a:gd name="T9" fmla="*/ 26 h 172"/>
                <a:gd name="T10" fmla="*/ 126 w 176"/>
                <a:gd name="T11" fmla="*/ 22 h 172"/>
                <a:gd name="T12" fmla="*/ 110 w 176"/>
                <a:gd name="T13" fmla="*/ 26 h 172"/>
                <a:gd name="T14" fmla="*/ 100 w 176"/>
                <a:gd name="T15" fmla="*/ 30 h 172"/>
                <a:gd name="T16" fmla="*/ 84 w 176"/>
                <a:gd name="T17" fmla="*/ 32 h 172"/>
                <a:gd name="T18" fmla="*/ 72 w 176"/>
                <a:gd name="T19" fmla="*/ 30 h 172"/>
                <a:gd name="T20" fmla="*/ 62 w 176"/>
                <a:gd name="T21" fmla="*/ 22 h 172"/>
                <a:gd name="T22" fmla="*/ 54 w 176"/>
                <a:gd name="T23" fmla="*/ 14 h 172"/>
                <a:gd name="T24" fmla="*/ 48 w 176"/>
                <a:gd name="T25" fmla="*/ 6 h 172"/>
                <a:gd name="T26" fmla="*/ 42 w 176"/>
                <a:gd name="T27" fmla="*/ 4 h 172"/>
                <a:gd name="T28" fmla="*/ 42 w 176"/>
                <a:gd name="T29" fmla="*/ 0 h 172"/>
                <a:gd name="T30" fmla="*/ 40 w 176"/>
                <a:gd name="T31" fmla="*/ 2 h 172"/>
                <a:gd name="T32" fmla="*/ 40 w 176"/>
                <a:gd name="T33" fmla="*/ 6 h 172"/>
                <a:gd name="T34" fmla="*/ 38 w 176"/>
                <a:gd name="T35" fmla="*/ 8 h 172"/>
                <a:gd name="T36" fmla="*/ 36 w 176"/>
                <a:gd name="T37" fmla="*/ 12 h 172"/>
                <a:gd name="T38" fmla="*/ 36 w 176"/>
                <a:gd name="T39" fmla="*/ 16 h 172"/>
                <a:gd name="T40" fmla="*/ 36 w 176"/>
                <a:gd name="T41" fmla="*/ 20 h 172"/>
                <a:gd name="T42" fmla="*/ 32 w 176"/>
                <a:gd name="T43" fmla="*/ 18 h 172"/>
                <a:gd name="T44" fmla="*/ 32 w 176"/>
                <a:gd name="T45" fmla="*/ 14 h 172"/>
                <a:gd name="T46" fmla="*/ 34 w 176"/>
                <a:gd name="T47" fmla="*/ 10 h 172"/>
                <a:gd name="T48" fmla="*/ 32 w 176"/>
                <a:gd name="T49" fmla="*/ 6 h 172"/>
                <a:gd name="T50" fmla="*/ 24 w 176"/>
                <a:gd name="T51" fmla="*/ 10 h 172"/>
                <a:gd name="T52" fmla="*/ 18 w 176"/>
                <a:gd name="T53" fmla="*/ 16 h 172"/>
                <a:gd name="T54" fmla="*/ 10 w 176"/>
                <a:gd name="T55" fmla="*/ 20 h 172"/>
                <a:gd name="T56" fmla="*/ 0 w 176"/>
                <a:gd name="T57" fmla="*/ 30 h 172"/>
                <a:gd name="T58" fmla="*/ 0 w 176"/>
                <a:gd name="T59" fmla="*/ 36 h 172"/>
                <a:gd name="T60" fmla="*/ 2 w 176"/>
                <a:gd name="T61" fmla="*/ 48 h 172"/>
                <a:gd name="T62" fmla="*/ 4 w 176"/>
                <a:gd name="T63" fmla="*/ 54 h 172"/>
                <a:gd name="T64" fmla="*/ 2 w 176"/>
                <a:gd name="T65" fmla="*/ 62 h 172"/>
                <a:gd name="T66" fmla="*/ 0 w 176"/>
                <a:gd name="T67" fmla="*/ 72 h 172"/>
                <a:gd name="T68" fmla="*/ 6 w 176"/>
                <a:gd name="T69" fmla="*/ 84 h 172"/>
                <a:gd name="T70" fmla="*/ 48 w 176"/>
                <a:gd name="T71" fmla="*/ 98 h 172"/>
                <a:gd name="T72" fmla="*/ 56 w 176"/>
                <a:gd name="T73" fmla="*/ 98 h 172"/>
                <a:gd name="T74" fmla="*/ 62 w 176"/>
                <a:gd name="T75" fmla="*/ 96 h 172"/>
                <a:gd name="T76" fmla="*/ 66 w 176"/>
                <a:gd name="T77" fmla="*/ 96 h 172"/>
                <a:gd name="T78" fmla="*/ 66 w 176"/>
                <a:gd name="T79" fmla="*/ 102 h 172"/>
                <a:gd name="T80" fmla="*/ 60 w 176"/>
                <a:gd name="T81" fmla="*/ 108 h 172"/>
                <a:gd name="T82" fmla="*/ 60 w 176"/>
                <a:gd name="T83" fmla="*/ 122 h 172"/>
                <a:gd name="T84" fmla="*/ 60 w 176"/>
                <a:gd name="T85" fmla="*/ 140 h 172"/>
                <a:gd name="T86" fmla="*/ 64 w 176"/>
                <a:gd name="T87" fmla="*/ 148 h 172"/>
                <a:gd name="T88" fmla="*/ 68 w 176"/>
                <a:gd name="T89" fmla="*/ 164 h 172"/>
                <a:gd name="T90" fmla="*/ 116 w 176"/>
                <a:gd name="T91" fmla="*/ 152 h 172"/>
                <a:gd name="T92" fmla="*/ 122 w 176"/>
                <a:gd name="T93" fmla="*/ 140 h 172"/>
                <a:gd name="T94" fmla="*/ 116 w 176"/>
                <a:gd name="T95" fmla="*/ 140 h 172"/>
                <a:gd name="T96" fmla="*/ 112 w 176"/>
                <a:gd name="T97" fmla="*/ 136 h 172"/>
                <a:gd name="T98" fmla="*/ 108 w 176"/>
                <a:gd name="T99" fmla="*/ 126 h 172"/>
                <a:gd name="T100" fmla="*/ 104 w 176"/>
                <a:gd name="T101" fmla="*/ 124 h 172"/>
                <a:gd name="T102" fmla="*/ 106 w 176"/>
                <a:gd name="T103" fmla="*/ 118 h 172"/>
                <a:gd name="T104" fmla="*/ 126 w 176"/>
                <a:gd name="T105" fmla="*/ 124 h 172"/>
                <a:gd name="T106" fmla="*/ 144 w 176"/>
                <a:gd name="T107" fmla="*/ 124 h 172"/>
                <a:gd name="T108" fmla="*/ 156 w 176"/>
                <a:gd name="T109" fmla="*/ 122 h 172"/>
                <a:gd name="T110" fmla="*/ 162 w 176"/>
                <a:gd name="T111" fmla="*/ 120 h 172"/>
                <a:gd name="T112" fmla="*/ 156 w 176"/>
                <a:gd name="T113" fmla="*/ 100 h 172"/>
                <a:gd name="T114" fmla="*/ 154 w 176"/>
                <a:gd name="T115" fmla="*/ 90 h 172"/>
                <a:gd name="T116" fmla="*/ 166 w 176"/>
                <a:gd name="T117" fmla="*/ 76 h 172"/>
                <a:gd name="T118" fmla="*/ 168 w 176"/>
                <a:gd name="T119" fmla="*/ 62 h 172"/>
                <a:gd name="T120" fmla="*/ 176 w 176"/>
                <a:gd name="T121" fmla="*/ 58 h 17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6"/>
                <a:gd name="T184" fmla="*/ 0 h 172"/>
                <a:gd name="T185" fmla="*/ 176 w 176"/>
                <a:gd name="T186" fmla="*/ 172 h 17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6" h="172">
                  <a:moveTo>
                    <a:pt x="176" y="58"/>
                  </a:moveTo>
                  <a:lnTo>
                    <a:pt x="170" y="54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2" y="46"/>
                  </a:lnTo>
                  <a:lnTo>
                    <a:pt x="160" y="44"/>
                  </a:lnTo>
                  <a:lnTo>
                    <a:pt x="156" y="40"/>
                  </a:lnTo>
                  <a:lnTo>
                    <a:pt x="152" y="38"/>
                  </a:lnTo>
                  <a:lnTo>
                    <a:pt x="146" y="36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6"/>
                  </a:lnTo>
                  <a:lnTo>
                    <a:pt x="132" y="24"/>
                  </a:lnTo>
                  <a:lnTo>
                    <a:pt x="126" y="22"/>
                  </a:lnTo>
                  <a:lnTo>
                    <a:pt x="120" y="24"/>
                  </a:lnTo>
                  <a:lnTo>
                    <a:pt x="116" y="24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6" y="28"/>
                  </a:lnTo>
                  <a:lnTo>
                    <a:pt x="100" y="30"/>
                  </a:lnTo>
                  <a:lnTo>
                    <a:pt x="94" y="32"/>
                  </a:lnTo>
                  <a:lnTo>
                    <a:pt x="88" y="32"/>
                  </a:lnTo>
                  <a:lnTo>
                    <a:pt x="84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2" y="30"/>
                  </a:lnTo>
                  <a:lnTo>
                    <a:pt x="68" y="28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56" y="18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6" y="84"/>
                  </a:lnTo>
                  <a:lnTo>
                    <a:pt x="12" y="86"/>
                  </a:lnTo>
                  <a:lnTo>
                    <a:pt x="44" y="90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60" y="98"/>
                  </a:lnTo>
                  <a:lnTo>
                    <a:pt x="62" y="96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8"/>
                  </a:lnTo>
                  <a:lnTo>
                    <a:pt x="66" y="102"/>
                  </a:lnTo>
                  <a:lnTo>
                    <a:pt x="64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58" y="116"/>
                  </a:lnTo>
                  <a:lnTo>
                    <a:pt x="60" y="122"/>
                  </a:lnTo>
                  <a:lnTo>
                    <a:pt x="62" y="128"/>
                  </a:lnTo>
                  <a:lnTo>
                    <a:pt x="68" y="132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6" y="154"/>
                  </a:lnTo>
                  <a:lnTo>
                    <a:pt x="68" y="160"/>
                  </a:lnTo>
                  <a:lnTo>
                    <a:pt x="68" y="164"/>
                  </a:lnTo>
                  <a:lnTo>
                    <a:pt x="80" y="166"/>
                  </a:lnTo>
                  <a:lnTo>
                    <a:pt x="98" y="172"/>
                  </a:lnTo>
                  <a:lnTo>
                    <a:pt x="116" y="152"/>
                  </a:lnTo>
                  <a:lnTo>
                    <a:pt x="124" y="14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4" y="140"/>
                  </a:lnTo>
                  <a:lnTo>
                    <a:pt x="112" y="138"/>
                  </a:lnTo>
                  <a:lnTo>
                    <a:pt x="112" y="136"/>
                  </a:lnTo>
                  <a:lnTo>
                    <a:pt x="112" y="130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8" y="120"/>
                  </a:lnTo>
                  <a:lnTo>
                    <a:pt x="114" y="122"/>
                  </a:lnTo>
                  <a:lnTo>
                    <a:pt x="126" y="124"/>
                  </a:lnTo>
                  <a:lnTo>
                    <a:pt x="128" y="130"/>
                  </a:lnTo>
                  <a:lnTo>
                    <a:pt x="144" y="128"/>
                  </a:lnTo>
                  <a:lnTo>
                    <a:pt x="144" y="124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6" y="122"/>
                  </a:lnTo>
                  <a:lnTo>
                    <a:pt x="158" y="122"/>
                  </a:lnTo>
                  <a:lnTo>
                    <a:pt x="160" y="120"/>
                  </a:lnTo>
                  <a:lnTo>
                    <a:pt x="162" y="120"/>
                  </a:lnTo>
                  <a:lnTo>
                    <a:pt x="164" y="118"/>
                  </a:lnTo>
                  <a:lnTo>
                    <a:pt x="164" y="116"/>
                  </a:lnTo>
                  <a:lnTo>
                    <a:pt x="156" y="100"/>
                  </a:lnTo>
                  <a:lnTo>
                    <a:pt x="156" y="98"/>
                  </a:lnTo>
                  <a:lnTo>
                    <a:pt x="154" y="96"/>
                  </a:lnTo>
                  <a:lnTo>
                    <a:pt x="154" y="90"/>
                  </a:lnTo>
                  <a:lnTo>
                    <a:pt x="154" y="84"/>
                  </a:lnTo>
                  <a:lnTo>
                    <a:pt x="156" y="78"/>
                  </a:lnTo>
                  <a:lnTo>
                    <a:pt x="166" y="76"/>
                  </a:lnTo>
                  <a:lnTo>
                    <a:pt x="164" y="64"/>
                  </a:lnTo>
                  <a:lnTo>
                    <a:pt x="168" y="62"/>
                  </a:lnTo>
                  <a:lnTo>
                    <a:pt x="170" y="62"/>
                  </a:lnTo>
                  <a:lnTo>
                    <a:pt x="174" y="60"/>
                  </a:lnTo>
                  <a:lnTo>
                    <a:pt x="176" y="5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0" name="Freeform 325"/>
            <p:cNvSpPr/>
            <p:nvPr/>
          </p:nvSpPr>
          <p:spPr bwMode="gray">
            <a:xfrm>
              <a:off x="6044812" y="3108917"/>
              <a:ext cx="60716" cy="93733"/>
            </a:xfrm>
            <a:custGeom>
              <a:avLst/>
              <a:gdLst>
                <a:gd name="T0" fmla="*/ 52 w 52"/>
                <a:gd name="T1" fmla="*/ 28 h 86"/>
                <a:gd name="T2" fmla="*/ 52 w 52"/>
                <a:gd name="T3" fmla="*/ 28 h 86"/>
                <a:gd name="T4" fmla="*/ 48 w 52"/>
                <a:gd name="T5" fmla="*/ 26 h 86"/>
                <a:gd name="T6" fmla="*/ 46 w 52"/>
                <a:gd name="T7" fmla="*/ 22 h 86"/>
                <a:gd name="T8" fmla="*/ 40 w 52"/>
                <a:gd name="T9" fmla="*/ 16 h 86"/>
                <a:gd name="T10" fmla="*/ 34 w 52"/>
                <a:gd name="T11" fmla="*/ 12 h 86"/>
                <a:gd name="T12" fmla="*/ 28 w 52"/>
                <a:gd name="T13" fmla="*/ 6 h 86"/>
                <a:gd name="T14" fmla="*/ 22 w 52"/>
                <a:gd name="T15" fmla="*/ 0 h 86"/>
                <a:gd name="T16" fmla="*/ 22 w 52"/>
                <a:gd name="T17" fmla="*/ 0 h 86"/>
                <a:gd name="T18" fmla="*/ 20 w 52"/>
                <a:gd name="T19" fmla="*/ 2 h 86"/>
                <a:gd name="T20" fmla="*/ 16 w 52"/>
                <a:gd name="T21" fmla="*/ 4 h 86"/>
                <a:gd name="T22" fmla="*/ 14 w 52"/>
                <a:gd name="T23" fmla="*/ 4 h 86"/>
                <a:gd name="T24" fmla="*/ 10 w 52"/>
                <a:gd name="T25" fmla="*/ 6 h 86"/>
                <a:gd name="T26" fmla="*/ 10 w 52"/>
                <a:gd name="T27" fmla="*/ 6 h 86"/>
                <a:gd name="T28" fmla="*/ 12 w 52"/>
                <a:gd name="T29" fmla="*/ 18 h 86"/>
                <a:gd name="T30" fmla="*/ 2 w 52"/>
                <a:gd name="T31" fmla="*/ 20 h 86"/>
                <a:gd name="T32" fmla="*/ 0 w 52"/>
                <a:gd name="T33" fmla="*/ 26 h 86"/>
                <a:gd name="T34" fmla="*/ 0 w 52"/>
                <a:gd name="T35" fmla="*/ 32 h 86"/>
                <a:gd name="T36" fmla="*/ 0 w 52"/>
                <a:gd name="T37" fmla="*/ 38 h 86"/>
                <a:gd name="T38" fmla="*/ 2 w 52"/>
                <a:gd name="T39" fmla="*/ 40 h 86"/>
                <a:gd name="T40" fmla="*/ 2 w 52"/>
                <a:gd name="T41" fmla="*/ 42 h 86"/>
                <a:gd name="T42" fmla="*/ 10 w 52"/>
                <a:gd name="T43" fmla="*/ 58 h 86"/>
                <a:gd name="T44" fmla="*/ 14 w 52"/>
                <a:gd name="T45" fmla="*/ 58 h 86"/>
                <a:gd name="T46" fmla="*/ 16 w 52"/>
                <a:gd name="T47" fmla="*/ 60 h 86"/>
                <a:gd name="T48" fmla="*/ 16 w 52"/>
                <a:gd name="T49" fmla="*/ 62 h 86"/>
                <a:gd name="T50" fmla="*/ 18 w 52"/>
                <a:gd name="T51" fmla="*/ 66 h 86"/>
                <a:gd name="T52" fmla="*/ 18 w 52"/>
                <a:gd name="T53" fmla="*/ 70 h 86"/>
                <a:gd name="T54" fmla="*/ 18 w 52"/>
                <a:gd name="T55" fmla="*/ 72 h 86"/>
                <a:gd name="T56" fmla="*/ 16 w 52"/>
                <a:gd name="T57" fmla="*/ 74 h 86"/>
                <a:gd name="T58" fmla="*/ 16 w 52"/>
                <a:gd name="T59" fmla="*/ 78 h 86"/>
                <a:gd name="T60" fmla="*/ 16 w 52"/>
                <a:gd name="T61" fmla="*/ 80 h 86"/>
                <a:gd name="T62" fmla="*/ 16 w 52"/>
                <a:gd name="T63" fmla="*/ 84 h 86"/>
                <a:gd name="T64" fmla="*/ 18 w 52"/>
                <a:gd name="T65" fmla="*/ 86 h 86"/>
                <a:gd name="T66" fmla="*/ 24 w 52"/>
                <a:gd name="T67" fmla="*/ 84 h 86"/>
                <a:gd name="T68" fmla="*/ 26 w 52"/>
                <a:gd name="T69" fmla="*/ 84 h 86"/>
                <a:gd name="T70" fmla="*/ 36 w 52"/>
                <a:gd name="T71" fmla="*/ 82 h 86"/>
                <a:gd name="T72" fmla="*/ 40 w 52"/>
                <a:gd name="T73" fmla="*/ 82 h 86"/>
                <a:gd name="T74" fmla="*/ 46 w 52"/>
                <a:gd name="T75" fmla="*/ 82 h 86"/>
                <a:gd name="T76" fmla="*/ 46 w 52"/>
                <a:gd name="T77" fmla="*/ 82 h 86"/>
                <a:gd name="T78" fmla="*/ 44 w 52"/>
                <a:gd name="T79" fmla="*/ 80 h 86"/>
                <a:gd name="T80" fmla="*/ 42 w 52"/>
                <a:gd name="T81" fmla="*/ 78 h 86"/>
                <a:gd name="T82" fmla="*/ 42 w 52"/>
                <a:gd name="T83" fmla="*/ 74 h 86"/>
                <a:gd name="T84" fmla="*/ 40 w 52"/>
                <a:gd name="T85" fmla="*/ 64 h 86"/>
                <a:gd name="T86" fmla="*/ 36 w 52"/>
                <a:gd name="T87" fmla="*/ 62 h 86"/>
                <a:gd name="T88" fmla="*/ 36 w 52"/>
                <a:gd name="T89" fmla="*/ 62 h 86"/>
                <a:gd name="T90" fmla="*/ 34 w 52"/>
                <a:gd name="T91" fmla="*/ 58 h 86"/>
                <a:gd name="T92" fmla="*/ 32 w 52"/>
                <a:gd name="T93" fmla="*/ 54 h 86"/>
                <a:gd name="T94" fmla="*/ 32 w 52"/>
                <a:gd name="T95" fmla="*/ 50 h 86"/>
                <a:gd name="T96" fmla="*/ 32 w 52"/>
                <a:gd name="T97" fmla="*/ 44 h 86"/>
                <a:gd name="T98" fmla="*/ 34 w 52"/>
                <a:gd name="T99" fmla="*/ 40 h 86"/>
                <a:gd name="T100" fmla="*/ 38 w 52"/>
                <a:gd name="T101" fmla="*/ 40 h 86"/>
                <a:gd name="T102" fmla="*/ 40 w 52"/>
                <a:gd name="T103" fmla="*/ 40 h 86"/>
                <a:gd name="T104" fmla="*/ 42 w 52"/>
                <a:gd name="T105" fmla="*/ 42 h 86"/>
                <a:gd name="T106" fmla="*/ 44 w 52"/>
                <a:gd name="T107" fmla="*/ 42 h 86"/>
                <a:gd name="T108" fmla="*/ 44 w 52"/>
                <a:gd name="T109" fmla="*/ 40 h 86"/>
                <a:gd name="T110" fmla="*/ 46 w 52"/>
                <a:gd name="T111" fmla="*/ 38 h 86"/>
                <a:gd name="T112" fmla="*/ 46 w 52"/>
                <a:gd name="T113" fmla="*/ 38 h 86"/>
                <a:gd name="T114" fmla="*/ 46 w 52"/>
                <a:gd name="T115" fmla="*/ 36 h 86"/>
                <a:gd name="T116" fmla="*/ 48 w 52"/>
                <a:gd name="T117" fmla="*/ 34 h 86"/>
                <a:gd name="T118" fmla="*/ 48 w 52"/>
                <a:gd name="T119" fmla="*/ 32 h 86"/>
                <a:gd name="T120" fmla="*/ 52 w 52"/>
                <a:gd name="T121" fmla="*/ 28 h 8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"/>
                <a:gd name="T184" fmla="*/ 0 h 86"/>
                <a:gd name="T185" fmla="*/ 52 w 52"/>
                <a:gd name="T186" fmla="*/ 86 h 8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" h="86">
                  <a:moveTo>
                    <a:pt x="52" y="28"/>
                  </a:moveTo>
                  <a:lnTo>
                    <a:pt x="52" y="28"/>
                  </a:lnTo>
                  <a:lnTo>
                    <a:pt x="48" y="26"/>
                  </a:lnTo>
                  <a:lnTo>
                    <a:pt x="46" y="22"/>
                  </a:lnTo>
                  <a:lnTo>
                    <a:pt x="40" y="16"/>
                  </a:lnTo>
                  <a:lnTo>
                    <a:pt x="34" y="12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36" y="82"/>
                  </a:lnTo>
                  <a:lnTo>
                    <a:pt x="40" y="82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0"/>
                  </a:lnTo>
                  <a:lnTo>
                    <a:pt x="32" y="44"/>
                  </a:lnTo>
                  <a:lnTo>
                    <a:pt x="34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52" y="2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1" name="Freeform 326"/>
            <p:cNvSpPr/>
            <p:nvPr/>
          </p:nvSpPr>
          <p:spPr bwMode="gray">
            <a:xfrm>
              <a:off x="6082176" y="3139435"/>
              <a:ext cx="53710" cy="61036"/>
            </a:xfrm>
            <a:custGeom>
              <a:avLst/>
              <a:gdLst>
                <a:gd name="T0" fmla="*/ 20 w 46"/>
                <a:gd name="T1" fmla="*/ 0 h 56"/>
                <a:gd name="T2" fmla="*/ 28 w 46"/>
                <a:gd name="T3" fmla="*/ 4 h 56"/>
                <a:gd name="T4" fmla="*/ 36 w 46"/>
                <a:gd name="T5" fmla="*/ 8 h 56"/>
                <a:gd name="T6" fmla="*/ 46 w 46"/>
                <a:gd name="T7" fmla="*/ 10 h 56"/>
                <a:gd name="T8" fmla="*/ 44 w 46"/>
                <a:gd name="T9" fmla="*/ 16 h 56"/>
                <a:gd name="T10" fmla="*/ 44 w 46"/>
                <a:gd name="T11" fmla="*/ 16 h 56"/>
                <a:gd name="T12" fmla="*/ 42 w 46"/>
                <a:gd name="T13" fmla="*/ 18 h 56"/>
                <a:gd name="T14" fmla="*/ 40 w 46"/>
                <a:gd name="T15" fmla="*/ 20 h 56"/>
                <a:gd name="T16" fmla="*/ 38 w 46"/>
                <a:gd name="T17" fmla="*/ 22 h 56"/>
                <a:gd name="T18" fmla="*/ 38 w 46"/>
                <a:gd name="T19" fmla="*/ 24 h 56"/>
                <a:gd name="T20" fmla="*/ 36 w 46"/>
                <a:gd name="T21" fmla="*/ 26 h 56"/>
                <a:gd name="T22" fmla="*/ 36 w 46"/>
                <a:gd name="T23" fmla="*/ 28 h 56"/>
                <a:gd name="T24" fmla="*/ 38 w 46"/>
                <a:gd name="T25" fmla="*/ 30 h 56"/>
                <a:gd name="T26" fmla="*/ 38 w 46"/>
                <a:gd name="T27" fmla="*/ 30 h 56"/>
                <a:gd name="T28" fmla="*/ 40 w 46"/>
                <a:gd name="T29" fmla="*/ 32 h 56"/>
                <a:gd name="T30" fmla="*/ 42 w 46"/>
                <a:gd name="T31" fmla="*/ 36 h 56"/>
                <a:gd name="T32" fmla="*/ 42 w 46"/>
                <a:gd name="T33" fmla="*/ 38 h 56"/>
                <a:gd name="T34" fmla="*/ 42 w 46"/>
                <a:gd name="T35" fmla="*/ 38 h 56"/>
                <a:gd name="T36" fmla="*/ 40 w 46"/>
                <a:gd name="T37" fmla="*/ 42 h 56"/>
                <a:gd name="T38" fmla="*/ 40 w 46"/>
                <a:gd name="T39" fmla="*/ 44 h 56"/>
                <a:gd name="T40" fmla="*/ 40 w 46"/>
                <a:gd name="T41" fmla="*/ 46 h 56"/>
                <a:gd name="T42" fmla="*/ 40 w 46"/>
                <a:gd name="T43" fmla="*/ 48 h 56"/>
                <a:gd name="T44" fmla="*/ 40 w 46"/>
                <a:gd name="T45" fmla="*/ 50 h 56"/>
                <a:gd name="T46" fmla="*/ 38 w 46"/>
                <a:gd name="T47" fmla="*/ 52 h 56"/>
                <a:gd name="T48" fmla="*/ 36 w 46"/>
                <a:gd name="T49" fmla="*/ 52 h 56"/>
                <a:gd name="T50" fmla="*/ 34 w 46"/>
                <a:gd name="T51" fmla="*/ 52 h 56"/>
                <a:gd name="T52" fmla="*/ 34 w 46"/>
                <a:gd name="T53" fmla="*/ 52 h 56"/>
                <a:gd name="T54" fmla="*/ 32 w 46"/>
                <a:gd name="T55" fmla="*/ 50 h 56"/>
                <a:gd name="T56" fmla="*/ 28 w 46"/>
                <a:gd name="T57" fmla="*/ 50 h 56"/>
                <a:gd name="T58" fmla="*/ 26 w 46"/>
                <a:gd name="T59" fmla="*/ 52 h 56"/>
                <a:gd name="T60" fmla="*/ 24 w 46"/>
                <a:gd name="T61" fmla="*/ 52 h 56"/>
                <a:gd name="T62" fmla="*/ 20 w 46"/>
                <a:gd name="T63" fmla="*/ 50 h 56"/>
                <a:gd name="T64" fmla="*/ 20 w 46"/>
                <a:gd name="T65" fmla="*/ 50 h 56"/>
                <a:gd name="T66" fmla="*/ 18 w 46"/>
                <a:gd name="T67" fmla="*/ 54 h 56"/>
                <a:gd name="T68" fmla="*/ 20 w 46"/>
                <a:gd name="T69" fmla="*/ 56 h 56"/>
                <a:gd name="T70" fmla="*/ 14 w 46"/>
                <a:gd name="T71" fmla="*/ 54 h 56"/>
                <a:gd name="T72" fmla="*/ 14 w 46"/>
                <a:gd name="T73" fmla="*/ 54 h 56"/>
                <a:gd name="T74" fmla="*/ 12 w 46"/>
                <a:gd name="T75" fmla="*/ 52 h 56"/>
                <a:gd name="T76" fmla="*/ 10 w 46"/>
                <a:gd name="T77" fmla="*/ 50 h 56"/>
                <a:gd name="T78" fmla="*/ 10 w 46"/>
                <a:gd name="T79" fmla="*/ 46 h 56"/>
                <a:gd name="T80" fmla="*/ 8 w 46"/>
                <a:gd name="T81" fmla="*/ 36 h 56"/>
                <a:gd name="T82" fmla="*/ 4 w 46"/>
                <a:gd name="T83" fmla="*/ 34 h 56"/>
                <a:gd name="T84" fmla="*/ 4 w 46"/>
                <a:gd name="T85" fmla="*/ 34 h 56"/>
                <a:gd name="T86" fmla="*/ 2 w 46"/>
                <a:gd name="T87" fmla="*/ 30 h 56"/>
                <a:gd name="T88" fmla="*/ 0 w 46"/>
                <a:gd name="T89" fmla="*/ 26 h 56"/>
                <a:gd name="T90" fmla="*/ 0 w 46"/>
                <a:gd name="T91" fmla="*/ 22 h 56"/>
                <a:gd name="T92" fmla="*/ 0 w 46"/>
                <a:gd name="T93" fmla="*/ 16 h 56"/>
                <a:gd name="T94" fmla="*/ 2 w 46"/>
                <a:gd name="T95" fmla="*/ 12 h 56"/>
                <a:gd name="T96" fmla="*/ 6 w 46"/>
                <a:gd name="T97" fmla="*/ 12 h 56"/>
                <a:gd name="T98" fmla="*/ 8 w 46"/>
                <a:gd name="T99" fmla="*/ 12 h 56"/>
                <a:gd name="T100" fmla="*/ 10 w 46"/>
                <a:gd name="T101" fmla="*/ 14 h 56"/>
                <a:gd name="T102" fmla="*/ 12 w 46"/>
                <a:gd name="T103" fmla="*/ 14 h 56"/>
                <a:gd name="T104" fmla="*/ 12 w 46"/>
                <a:gd name="T105" fmla="*/ 12 h 56"/>
                <a:gd name="T106" fmla="*/ 14 w 46"/>
                <a:gd name="T107" fmla="*/ 10 h 56"/>
                <a:gd name="T108" fmla="*/ 14 w 46"/>
                <a:gd name="T109" fmla="*/ 10 h 56"/>
                <a:gd name="T110" fmla="*/ 14 w 46"/>
                <a:gd name="T111" fmla="*/ 8 h 56"/>
                <a:gd name="T112" fmla="*/ 16 w 46"/>
                <a:gd name="T113" fmla="*/ 6 h 56"/>
                <a:gd name="T114" fmla="*/ 16 w 46"/>
                <a:gd name="T115" fmla="*/ 4 h 56"/>
                <a:gd name="T116" fmla="*/ 20 w 46"/>
                <a:gd name="T117" fmla="*/ 0 h 5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46"/>
                <a:gd name="T178" fmla="*/ 0 h 56"/>
                <a:gd name="T179" fmla="*/ 46 w 46"/>
                <a:gd name="T180" fmla="*/ 56 h 5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46" h="56">
                  <a:moveTo>
                    <a:pt x="20" y="0"/>
                  </a:moveTo>
                  <a:lnTo>
                    <a:pt x="28" y="4"/>
                  </a:lnTo>
                  <a:lnTo>
                    <a:pt x="36" y="8"/>
                  </a:lnTo>
                  <a:lnTo>
                    <a:pt x="46" y="10"/>
                  </a:lnTo>
                  <a:lnTo>
                    <a:pt x="44" y="16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0" y="50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46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2" name="Freeform 327"/>
            <p:cNvSpPr/>
            <p:nvPr/>
          </p:nvSpPr>
          <p:spPr bwMode="gray">
            <a:xfrm>
              <a:off x="6124211" y="3150334"/>
              <a:ext cx="53710" cy="45777"/>
            </a:xfrm>
            <a:custGeom>
              <a:avLst/>
              <a:gdLst>
                <a:gd name="T0" fmla="*/ 46 w 46"/>
                <a:gd name="T1" fmla="*/ 18 h 42"/>
                <a:gd name="T2" fmla="*/ 38 w 46"/>
                <a:gd name="T3" fmla="*/ 12 h 42"/>
                <a:gd name="T4" fmla="*/ 32 w 46"/>
                <a:gd name="T5" fmla="*/ 8 h 42"/>
                <a:gd name="T6" fmla="*/ 20 w 46"/>
                <a:gd name="T7" fmla="*/ 4 h 42"/>
                <a:gd name="T8" fmla="*/ 10 w 46"/>
                <a:gd name="T9" fmla="*/ 0 h 42"/>
                <a:gd name="T10" fmla="*/ 8 w 46"/>
                <a:gd name="T11" fmla="*/ 2 h 42"/>
                <a:gd name="T12" fmla="*/ 8 w 46"/>
                <a:gd name="T13" fmla="*/ 6 h 42"/>
                <a:gd name="T14" fmla="*/ 8 w 46"/>
                <a:gd name="T15" fmla="*/ 6 h 42"/>
                <a:gd name="T16" fmla="*/ 6 w 46"/>
                <a:gd name="T17" fmla="*/ 8 h 42"/>
                <a:gd name="T18" fmla="*/ 4 w 46"/>
                <a:gd name="T19" fmla="*/ 10 h 42"/>
                <a:gd name="T20" fmla="*/ 2 w 46"/>
                <a:gd name="T21" fmla="*/ 12 h 42"/>
                <a:gd name="T22" fmla="*/ 2 w 46"/>
                <a:gd name="T23" fmla="*/ 14 h 42"/>
                <a:gd name="T24" fmla="*/ 0 w 46"/>
                <a:gd name="T25" fmla="*/ 16 h 42"/>
                <a:gd name="T26" fmla="*/ 0 w 46"/>
                <a:gd name="T27" fmla="*/ 18 h 42"/>
                <a:gd name="T28" fmla="*/ 2 w 46"/>
                <a:gd name="T29" fmla="*/ 20 h 42"/>
                <a:gd name="T30" fmla="*/ 2 w 46"/>
                <a:gd name="T31" fmla="*/ 20 h 42"/>
                <a:gd name="T32" fmla="*/ 4 w 46"/>
                <a:gd name="T33" fmla="*/ 22 h 42"/>
                <a:gd name="T34" fmla="*/ 6 w 46"/>
                <a:gd name="T35" fmla="*/ 26 h 42"/>
                <a:gd name="T36" fmla="*/ 6 w 46"/>
                <a:gd name="T37" fmla="*/ 28 h 42"/>
                <a:gd name="T38" fmla="*/ 6 w 46"/>
                <a:gd name="T39" fmla="*/ 28 h 42"/>
                <a:gd name="T40" fmla="*/ 4 w 46"/>
                <a:gd name="T41" fmla="*/ 32 h 42"/>
                <a:gd name="T42" fmla="*/ 4 w 46"/>
                <a:gd name="T43" fmla="*/ 34 h 42"/>
                <a:gd name="T44" fmla="*/ 4 w 46"/>
                <a:gd name="T45" fmla="*/ 36 h 42"/>
                <a:gd name="T46" fmla="*/ 4 w 46"/>
                <a:gd name="T47" fmla="*/ 38 h 42"/>
                <a:gd name="T48" fmla="*/ 4 w 46"/>
                <a:gd name="T49" fmla="*/ 40 h 42"/>
                <a:gd name="T50" fmla="*/ 2 w 46"/>
                <a:gd name="T51" fmla="*/ 40 h 42"/>
                <a:gd name="T52" fmla="*/ 2 w 46"/>
                <a:gd name="T53" fmla="*/ 42 h 42"/>
                <a:gd name="T54" fmla="*/ 4 w 46"/>
                <a:gd name="T55" fmla="*/ 42 h 42"/>
                <a:gd name="T56" fmla="*/ 8 w 46"/>
                <a:gd name="T57" fmla="*/ 42 h 42"/>
                <a:gd name="T58" fmla="*/ 8 w 46"/>
                <a:gd name="T59" fmla="*/ 42 h 42"/>
                <a:gd name="T60" fmla="*/ 10 w 46"/>
                <a:gd name="T61" fmla="*/ 40 h 42"/>
                <a:gd name="T62" fmla="*/ 10 w 46"/>
                <a:gd name="T63" fmla="*/ 40 h 42"/>
                <a:gd name="T64" fmla="*/ 12 w 46"/>
                <a:gd name="T65" fmla="*/ 40 h 42"/>
                <a:gd name="T66" fmla="*/ 14 w 46"/>
                <a:gd name="T67" fmla="*/ 40 h 42"/>
                <a:gd name="T68" fmla="*/ 16 w 46"/>
                <a:gd name="T69" fmla="*/ 40 h 42"/>
                <a:gd name="T70" fmla="*/ 16 w 46"/>
                <a:gd name="T71" fmla="*/ 40 h 42"/>
                <a:gd name="T72" fmla="*/ 18 w 46"/>
                <a:gd name="T73" fmla="*/ 40 h 42"/>
                <a:gd name="T74" fmla="*/ 20 w 46"/>
                <a:gd name="T75" fmla="*/ 40 h 42"/>
                <a:gd name="T76" fmla="*/ 22 w 46"/>
                <a:gd name="T77" fmla="*/ 42 h 42"/>
                <a:gd name="T78" fmla="*/ 24 w 46"/>
                <a:gd name="T79" fmla="*/ 42 h 42"/>
                <a:gd name="T80" fmla="*/ 26 w 46"/>
                <a:gd name="T81" fmla="*/ 42 h 42"/>
                <a:gd name="T82" fmla="*/ 26 w 46"/>
                <a:gd name="T83" fmla="*/ 42 h 42"/>
                <a:gd name="T84" fmla="*/ 28 w 46"/>
                <a:gd name="T85" fmla="*/ 42 h 42"/>
                <a:gd name="T86" fmla="*/ 28 w 46"/>
                <a:gd name="T87" fmla="*/ 40 h 42"/>
                <a:gd name="T88" fmla="*/ 30 w 46"/>
                <a:gd name="T89" fmla="*/ 38 h 42"/>
                <a:gd name="T90" fmla="*/ 30 w 46"/>
                <a:gd name="T91" fmla="*/ 36 h 42"/>
                <a:gd name="T92" fmla="*/ 32 w 46"/>
                <a:gd name="T93" fmla="*/ 32 h 42"/>
                <a:gd name="T94" fmla="*/ 34 w 46"/>
                <a:gd name="T95" fmla="*/ 28 h 42"/>
                <a:gd name="T96" fmla="*/ 36 w 46"/>
                <a:gd name="T97" fmla="*/ 26 h 42"/>
                <a:gd name="T98" fmla="*/ 40 w 46"/>
                <a:gd name="T99" fmla="*/ 26 h 42"/>
                <a:gd name="T100" fmla="*/ 42 w 46"/>
                <a:gd name="T101" fmla="*/ 22 h 42"/>
                <a:gd name="T102" fmla="*/ 46 w 46"/>
                <a:gd name="T103" fmla="*/ 18 h 4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6"/>
                <a:gd name="T157" fmla="*/ 0 h 42"/>
                <a:gd name="T158" fmla="*/ 46 w 46"/>
                <a:gd name="T159" fmla="*/ 42 h 4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6" h="42">
                  <a:moveTo>
                    <a:pt x="46" y="18"/>
                  </a:moveTo>
                  <a:lnTo>
                    <a:pt x="38" y="12"/>
                  </a:lnTo>
                  <a:lnTo>
                    <a:pt x="32" y="8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42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6" y="1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3" name="Freeform 328"/>
            <p:cNvSpPr/>
            <p:nvPr/>
          </p:nvSpPr>
          <p:spPr bwMode="gray">
            <a:xfrm>
              <a:off x="5771589" y="3043522"/>
              <a:ext cx="172808" cy="263762"/>
            </a:xfrm>
            <a:custGeom>
              <a:avLst/>
              <a:gdLst>
                <a:gd name="T0" fmla="*/ 128 w 148"/>
                <a:gd name="T1" fmla="*/ 204 h 242"/>
                <a:gd name="T2" fmla="*/ 126 w 148"/>
                <a:gd name="T3" fmla="*/ 212 h 242"/>
                <a:gd name="T4" fmla="*/ 114 w 148"/>
                <a:gd name="T5" fmla="*/ 240 h 242"/>
                <a:gd name="T6" fmla="*/ 118 w 148"/>
                <a:gd name="T7" fmla="*/ 226 h 242"/>
                <a:gd name="T8" fmla="*/ 114 w 148"/>
                <a:gd name="T9" fmla="*/ 220 h 242"/>
                <a:gd name="T10" fmla="*/ 106 w 148"/>
                <a:gd name="T11" fmla="*/ 218 h 242"/>
                <a:gd name="T12" fmla="*/ 96 w 148"/>
                <a:gd name="T13" fmla="*/ 218 h 242"/>
                <a:gd name="T14" fmla="*/ 82 w 148"/>
                <a:gd name="T15" fmla="*/ 214 h 242"/>
                <a:gd name="T16" fmla="*/ 80 w 148"/>
                <a:gd name="T17" fmla="*/ 206 h 242"/>
                <a:gd name="T18" fmla="*/ 78 w 148"/>
                <a:gd name="T19" fmla="*/ 200 h 242"/>
                <a:gd name="T20" fmla="*/ 60 w 148"/>
                <a:gd name="T21" fmla="*/ 192 h 242"/>
                <a:gd name="T22" fmla="*/ 50 w 148"/>
                <a:gd name="T23" fmla="*/ 188 h 242"/>
                <a:gd name="T24" fmla="*/ 36 w 148"/>
                <a:gd name="T25" fmla="*/ 180 h 242"/>
                <a:gd name="T26" fmla="*/ 26 w 148"/>
                <a:gd name="T27" fmla="*/ 172 h 242"/>
                <a:gd name="T28" fmla="*/ 26 w 148"/>
                <a:gd name="T29" fmla="*/ 172 h 242"/>
                <a:gd name="T30" fmla="*/ 14 w 148"/>
                <a:gd name="T31" fmla="*/ 168 h 242"/>
                <a:gd name="T32" fmla="*/ 2 w 148"/>
                <a:gd name="T33" fmla="*/ 166 h 242"/>
                <a:gd name="T34" fmla="*/ 4 w 148"/>
                <a:gd name="T35" fmla="*/ 160 h 242"/>
                <a:gd name="T36" fmla="*/ 14 w 148"/>
                <a:gd name="T37" fmla="*/ 142 h 242"/>
                <a:gd name="T38" fmla="*/ 18 w 148"/>
                <a:gd name="T39" fmla="*/ 122 h 242"/>
                <a:gd name="T40" fmla="*/ 18 w 148"/>
                <a:gd name="T41" fmla="*/ 92 h 242"/>
                <a:gd name="T42" fmla="*/ 20 w 148"/>
                <a:gd name="T43" fmla="*/ 72 h 242"/>
                <a:gd name="T44" fmla="*/ 18 w 148"/>
                <a:gd name="T45" fmla="*/ 66 h 242"/>
                <a:gd name="T46" fmla="*/ 18 w 148"/>
                <a:gd name="T47" fmla="*/ 56 h 242"/>
                <a:gd name="T48" fmla="*/ 34 w 148"/>
                <a:gd name="T49" fmla="*/ 50 h 242"/>
                <a:gd name="T50" fmla="*/ 68 w 148"/>
                <a:gd name="T51" fmla="*/ 22 h 242"/>
                <a:gd name="T52" fmla="*/ 78 w 148"/>
                <a:gd name="T53" fmla="*/ 12 h 242"/>
                <a:gd name="T54" fmla="*/ 86 w 148"/>
                <a:gd name="T55" fmla="*/ 8 h 242"/>
                <a:gd name="T56" fmla="*/ 94 w 148"/>
                <a:gd name="T57" fmla="*/ 6 h 242"/>
                <a:gd name="T58" fmla="*/ 102 w 148"/>
                <a:gd name="T59" fmla="*/ 2 h 242"/>
                <a:gd name="T60" fmla="*/ 112 w 148"/>
                <a:gd name="T61" fmla="*/ 0 h 242"/>
                <a:gd name="T62" fmla="*/ 116 w 148"/>
                <a:gd name="T63" fmla="*/ 2 h 242"/>
                <a:gd name="T64" fmla="*/ 114 w 148"/>
                <a:gd name="T65" fmla="*/ 6 h 242"/>
                <a:gd name="T66" fmla="*/ 106 w 148"/>
                <a:gd name="T67" fmla="*/ 10 h 242"/>
                <a:gd name="T68" fmla="*/ 98 w 148"/>
                <a:gd name="T69" fmla="*/ 20 h 242"/>
                <a:gd name="T70" fmla="*/ 86 w 148"/>
                <a:gd name="T71" fmla="*/ 26 h 242"/>
                <a:gd name="T72" fmla="*/ 80 w 148"/>
                <a:gd name="T73" fmla="*/ 32 h 242"/>
                <a:gd name="T74" fmla="*/ 80 w 148"/>
                <a:gd name="T75" fmla="*/ 44 h 242"/>
                <a:gd name="T76" fmla="*/ 82 w 148"/>
                <a:gd name="T77" fmla="*/ 50 h 242"/>
                <a:gd name="T78" fmla="*/ 84 w 148"/>
                <a:gd name="T79" fmla="*/ 60 h 242"/>
                <a:gd name="T80" fmla="*/ 82 w 148"/>
                <a:gd name="T81" fmla="*/ 66 h 242"/>
                <a:gd name="T82" fmla="*/ 82 w 148"/>
                <a:gd name="T83" fmla="*/ 78 h 242"/>
                <a:gd name="T84" fmla="*/ 92 w 148"/>
                <a:gd name="T85" fmla="*/ 88 h 242"/>
                <a:gd name="T86" fmla="*/ 128 w 148"/>
                <a:gd name="T87" fmla="*/ 100 h 242"/>
                <a:gd name="T88" fmla="*/ 140 w 148"/>
                <a:gd name="T89" fmla="*/ 100 h 242"/>
                <a:gd name="T90" fmla="*/ 142 w 148"/>
                <a:gd name="T91" fmla="*/ 98 h 242"/>
                <a:gd name="T92" fmla="*/ 146 w 148"/>
                <a:gd name="T93" fmla="*/ 100 h 242"/>
                <a:gd name="T94" fmla="*/ 144 w 148"/>
                <a:gd name="T95" fmla="*/ 106 h 242"/>
                <a:gd name="T96" fmla="*/ 140 w 148"/>
                <a:gd name="T97" fmla="*/ 114 h 242"/>
                <a:gd name="T98" fmla="*/ 142 w 148"/>
                <a:gd name="T99" fmla="*/ 130 h 242"/>
                <a:gd name="T100" fmla="*/ 142 w 148"/>
                <a:gd name="T101" fmla="*/ 142 h 242"/>
                <a:gd name="T102" fmla="*/ 146 w 148"/>
                <a:gd name="T103" fmla="*/ 156 h 242"/>
                <a:gd name="T104" fmla="*/ 146 w 148"/>
                <a:gd name="T105" fmla="*/ 166 h 242"/>
                <a:gd name="T106" fmla="*/ 144 w 148"/>
                <a:gd name="T107" fmla="*/ 160 h 242"/>
                <a:gd name="T108" fmla="*/ 120 w 148"/>
                <a:gd name="T109" fmla="*/ 168 h 242"/>
                <a:gd name="T110" fmla="*/ 128 w 148"/>
                <a:gd name="T111" fmla="*/ 178 h 242"/>
                <a:gd name="T112" fmla="*/ 122 w 148"/>
                <a:gd name="T113" fmla="*/ 174 h 242"/>
                <a:gd name="T114" fmla="*/ 120 w 148"/>
                <a:gd name="T115" fmla="*/ 186 h 242"/>
                <a:gd name="T116" fmla="*/ 124 w 148"/>
                <a:gd name="T117" fmla="*/ 194 h 24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"/>
                <a:gd name="T178" fmla="*/ 0 h 242"/>
                <a:gd name="T179" fmla="*/ 148 w 148"/>
                <a:gd name="T180" fmla="*/ 242 h 24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" h="241">
                  <a:moveTo>
                    <a:pt x="124" y="194"/>
                  </a:moveTo>
                  <a:lnTo>
                    <a:pt x="126" y="200"/>
                  </a:lnTo>
                  <a:lnTo>
                    <a:pt x="128" y="204"/>
                  </a:lnTo>
                  <a:lnTo>
                    <a:pt x="128" y="208"/>
                  </a:lnTo>
                  <a:lnTo>
                    <a:pt x="126" y="212"/>
                  </a:lnTo>
                  <a:lnTo>
                    <a:pt x="118" y="242"/>
                  </a:lnTo>
                  <a:lnTo>
                    <a:pt x="116" y="240"/>
                  </a:lnTo>
                  <a:lnTo>
                    <a:pt x="114" y="240"/>
                  </a:lnTo>
                  <a:lnTo>
                    <a:pt x="112" y="242"/>
                  </a:lnTo>
                  <a:lnTo>
                    <a:pt x="118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4" y="220"/>
                  </a:lnTo>
                  <a:lnTo>
                    <a:pt x="110" y="220"/>
                  </a:lnTo>
                  <a:lnTo>
                    <a:pt x="106" y="218"/>
                  </a:lnTo>
                  <a:lnTo>
                    <a:pt x="102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0" y="218"/>
                  </a:lnTo>
                  <a:lnTo>
                    <a:pt x="86" y="216"/>
                  </a:lnTo>
                  <a:lnTo>
                    <a:pt x="82" y="214"/>
                  </a:lnTo>
                  <a:lnTo>
                    <a:pt x="82" y="210"/>
                  </a:lnTo>
                  <a:lnTo>
                    <a:pt x="80" y="208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78" y="200"/>
                  </a:lnTo>
                  <a:lnTo>
                    <a:pt x="72" y="196"/>
                  </a:lnTo>
                  <a:lnTo>
                    <a:pt x="66" y="194"/>
                  </a:lnTo>
                  <a:lnTo>
                    <a:pt x="60" y="192"/>
                  </a:lnTo>
                  <a:lnTo>
                    <a:pt x="56" y="190"/>
                  </a:lnTo>
                  <a:lnTo>
                    <a:pt x="52" y="188"/>
                  </a:lnTo>
                  <a:lnTo>
                    <a:pt x="50" y="188"/>
                  </a:lnTo>
                  <a:lnTo>
                    <a:pt x="46" y="186"/>
                  </a:lnTo>
                  <a:lnTo>
                    <a:pt x="40" y="184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28" y="174"/>
                  </a:lnTo>
                  <a:lnTo>
                    <a:pt x="26" y="172"/>
                  </a:lnTo>
                  <a:lnTo>
                    <a:pt x="20" y="170"/>
                  </a:lnTo>
                  <a:lnTo>
                    <a:pt x="14" y="168"/>
                  </a:lnTo>
                  <a:lnTo>
                    <a:pt x="10" y="168"/>
                  </a:lnTo>
                  <a:lnTo>
                    <a:pt x="4" y="166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10" y="154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8" y="130"/>
                  </a:lnTo>
                  <a:lnTo>
                    <a:pt x="18" y="122"/>
                  </a:lnTo>
                  <a:lnTo>
                    <a:pt x="18" y="114"/>
                  </a:lnTo>
                  <a:lnTo>
                    <a:pt x="18" y="104"/>
                  </a:lnTo>
                  <a:lnTo>
                    <a:pt x="18" y="92"/>
                  </a:lnTo>
                  <a:lnTo>
                    <a:pt x="18" y="80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20" y="62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34" y="50"/>
                  </a:lnTo>
                  <a:lnTo>
                    <a:pt x="44" y="34"/>
                  </a:lnTo>
                  <a:lnTo>
                    <a:pt x="50" y="24"/>
                  </a:lnTo>
                  <a:lnTo>
                    <a:pt x="68" y="22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98" y="4"/>
                  </a:lnTo>
                  <a:lnTo>
                    <a:pt x="102" y="2"/>
                  </a:lnTo>
                  <a:lnTo>
                    <a:pt x="106" y="2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0" y="22"/>
                  </a:lnTo>
                  <a:lnTo>
                    <a:pt x="86" y="26"/>
                  </a:lnTo>
                  <a:lnTo>
                    <a:pt x="82" y="28"/>
                  </a:lnTo>
                  <a:lnTo>
                    <a:pt x="80" y="32"/>
                  </a:lnTo>
                  <a:lnTo>
                    <a:pt x="80" y="34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6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0" y="70"/>
                  </a:lnTo>
                  <a:lnTo>
                    <a:pt x="80" y="74"/>
                  </a:lnTo>
                  <a:lnTo>
                    <a:pt x="82" y="78"/>
                  </a:lnTo>
                  <a:lnTo>
                    <a:pt x="82" y="82"/>
                  </a:lnTo>
                  <a:lnTo>
                    <a:pt x="86" y="86"/>
                  </a:lnTo>
                  <a:lnTo>
                    <a:pt x="92" y="88"/>
                  </a:lnTo>
                  <a:lnTo>
                    <a:pt x="124" y="92"/>
                  </a:lnTo>
                  <a:lnTo>
                    <a:pt x="128" y="100"/>
                  </a:lnTo>
                  <a:lnTo>
                    <a:pt x="132" y="100"/>
                  </a:lnTo>
                  <a:lnTo>
                    <a:pt x="136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6" y="98"/>
                  </a:lnTo>
                  <a:lnTo>
                    <a:pt x="146" y="100"/>
                  </a:lnTo>
                  <a:lnTo>
                    <a:pt x="146" y="104"/>
                  </a:lnTo>
                  <a:lnTo>
                    <a:pt x="144" y="106"/>
                  </a:lnTo>
                  <a:lnTo>
                    <a:pt x="142" y="108"/>
                  </a:lnTo>
                  <a:lnTo>
                    <a:pt x="140" y="110"/>
                  </a:lnTo>
                  <a:lnTo>
                    <a:pt x="140" y="114"/>
                  </a:lnTo>
                  <a:lnTo>
                    <a:pt x="138" y="118"/>
                  </a:lnTo>
                  <a:lnTo>
                    <a:pt x="140" y="124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40" y="142"/>
                  </a:lnTo>
                  <a:lnTo>
                    <a:pt x="142" y="142"/>
                  </a:lnTo>
                  <a:lnTo>
                    <a:pt x="142" y="146"/>
                  </a:lnTo>
                  <a:lnTo>
                    <a:pt x="144" y="150"/>
                  </a:lnTo>
                  <a:lnTo>
                    <a:pt x="146" y="156"/>
                  </a:lnTo>
                  <a:lnTo>
                    <a:pt x="148" y="162"/>
                  </a:lnTo>
                  <a:lnTo>
                    <a:pt x="148" y="166"/>
                  </a:lnTo>
                  <a:lnTo>
                    <a:pt x="146" y="166"/>
                  </a:lnTo>
                  <a:lnTo>
                    <a:pt x="146" y="164"/>
                  </a:lnTo>
                  <a:lnTo>
                    <a:pt x="144" y="160"/>
                  </a:lnTo>
                  <a:lnTo>
                    <a:pt x="142" y="156"/>
                  </a:lnTo>
                  <a:lnTo>
                    <a:pt x="118" y="160"/>
                  </a:lnTo>
                  <a:lnTo>
                    <a:pt x="120" y="168"/>
                  </a:lnTo>
                  <a:lnTo>
                    <a:pt x="126" y="168"/>
                  </a:lnTo>
                  <a:lnTo>
                    <a:pt x="130" y="178"/>
                  </a:lnTo>
                  <a:lnTo>
                    <a:pt x="128" y="178"/>
                  </a:lnTo>
                  <a:lnTo>
                    <a:pt x="126" y="176"/>
                  </a:lnTo>
                  <a:lnTo>
                    <a:pt x="124" y="176"/>
                  </a:lnTo>
                  <a:lnTo>
                    <a:pt x="122" y="174"/>
                  </a:lnTo>
                  <a:lnTo>
                    <a:pt x="120" y="174"/>
                  </a:lnTo>
                  <a:lnTo>
                    <a:pt x="120" y="176"/>
                  </a:lnTo>
                  <a:lnTo>
                    <a:pt x="120" y="186"/>
                  </a:lnTo>
                  <a:lnTo>
                    <a:pt x="122" y="188"/>
                  </a:lnTo>
                  <a:lnTo>
                    <a:pt x="124" y="19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4" name="Freeform 329"/>
            <p:cNvSpPr/>
            <p:nvPr/>
          </p:nvSpPr>
          <p:spPr bwMode="gray">
            <a:xfrm>
              <a:off x="5724885" y="3224449"/>
              <a:ext cx="93410" cy="91554"/>
            </a:xfrm>
            <a:custGeom>
              <a:avLst/>
              <a:gdLst>
                <a:gd name="T0" fmla="*/ 10 w 80"/>
                <a:gd name="T1" fmla="*/ 80 h 84"/>
                <a:gd name="T2" fmla="*/ 10 w 80"/>
                <a:gd name="T3" fmla="*/ 74 h 84"/>
                <a:gd name="T4" fmla="*/ 6 w 80"/>
                <a:gd name="T5" fmla="*/ 74 h 84"/>
                <a:gd name="T6" fmla="*/ 4 w 80"/>
                <a:gd name="T7" fmla="*/ 72 h 84"/>
                <a:gd name="T8" fmla="*/ 2 w 80"/>
                <a:gd name="T9" fmla="*/ 70 h 84"/>
                <a:gd name="T10" fmla="*/ 0 w 80"/>
                <a:gd name="T11" fmla="*/ 68 h 84"/>
                <a:gd name="T12" fmla="*/ 0 w 80"/>
                <a:gd name="T13" fmla="*/ 66 h 84"/>
                <a:gd name="T14" fmla="*/ 6 w 80"/>
                <a:gd name="T15" fmla="*/ 54 h 84"/>
                <a:gd name="T16" fmla="*/ 14 w 80"/>
                <a:gd name="T17" fmla="*/ 44 h 84"/>
                <a:gd name="T18" fmla="*/ 24 w 80"/>
                <a:gd name="T19" fmla="*/ 36 h 84"/>
                <a:gd name="T20" fmla="*/ 28 w 80"/>
                <a:gd name="T21" fmla="*/ 34 h 84"/>
                <a:gd name="T22" fmla="*/ 30 w 80"/>
                <a:gd name="T23" fmla="*/ 22 h 84"/>
                <a:gd name="T24" fmla="*/ 32 w 80"/>
                <a:gd name="T25" fmla="*/ 20 h 84"/>
                <a:gd name="T26" fmla="*/ 34 w 80"/>
                <a:gd name="T27" fmla="*/ 18 h 84"/>
                <a:gd name="T28" fmla="*/ 36 w 80"/>
                <a:gd name="T29" fmla="*/ 18 h 84"/>
                <a:gd name="T30" fmla="*/ 38 w 80"/>
                <a:gd name="T31" fmla="*/ 16 h 84"/>
                <a:gd name="T32" fmla="*/ 38 w 80"/>
                <a:gd name="T33" fmla="*/ 12 h 84"/>
                <a:gd name="T34" fmla="*/ 38 w 80"/>
                <a:gd name="T35" fmla="*/ 8 h 84"/>
                <a:gd name="T36" fmla="*/ 38 w 80"/>
                <a:gd name="T37" fmla="*/ 6 h 84"/>
                <a:gd name="T38" fmla="*/ 40 w 80"/>
                <a:gd name="T39" fmla="*/ 2 h 84"/>
                <a:gd name="T40" fmla="*/ 40 w 80"/>
                <a:gd name="T41" fmla="*/ 0 h 84"/>
                <a:gd name="T42" fmla="*/ 42 w 80"/>
                <a:gd name="T43" fmla="*/ 0 h 84"/>
                <a:gd name="T44" fmla="*/ 44 w 80"/>
                <a:gd name="T45" fmla="*/ 0 h 84"/>
                <a:gd name="T46" fmla="*/ 50 w 80"/>
                <a:gd name="T47" fmla="*/ 2 h 84"/>
                <a:gd name="T48" fmla="*/ 54 w 80"/>
                <a:gd name="T49" fmla="*/ 2 h 84"/>
                <a:gd name="T50" fmla="*/ 60 w 80"/>
                <a:gd name="T51" fmla="*/ 4 h 84"/>
                <a:gd name="T52" fmla="*/ 66 w 80"/>
                <a:gd name="T53" fmla="*/ 6 h 84"/>
                <a:gd name="T54" fmla="*/ 66 w 80"/>
                <a:gd name="T55" fmla="*/ 6 h 84"/>
                <a:gd name="T56" fmla="*/ 66 w 80"/>
                <a:gd name="T57" fmla="*/ 6 h 84"/>
                <a:gd name="T58" fmla="*/ 66 w 80"/>
                <a:gd name="T59" fmla="*/ 6 h 84"/>
                <a:gd name="T60" fmla="*/ 68 w 80"/>
                <a:gd name="T61" fmla="*/ 6 h 84"/>
                <a:gd name="T62" fmla="*/ 70 w 80"/>
                <a:gd name="T63" fmla="*/ 10 h 84"/>
                <a:gd name="T64" fmla="*/ 74 w 80"/>
                <a:gd name="T65" fmla="*/ 12 h 84"/>
                <a:gd name="T66" fmla="*/ 78 w 80"/>
                <a:gd name="T67" fmla="*/ 16 h 84"/>
                <a:gd name="T68" fmla="*/ 78 w 80"/>
                <a:gd name="T69" fmla="*/ 18 h 84"/>
                <a:gd name="T70" fmla="*/ 78 w 80"/>
                <a:gd name="T71" fmla="*/ 20 h 84"/>
                <a:gd name="T72" fmla="*/ 78 w 80"/>
                <a:gd name="T73" fmla="*/ 24 h 84"/>
                <a:gd name="T74" fmla="*/ 80 w 80"/>
                <a:gd name="T75" fmla="*/ 26 h 84"/>
                <a:gd name="T76" fmla="*/ 80 w 80"/>
                <a:gd name="T77" fmla="*/ 30 h 84"/>
                <a:gd name="T78" fmla="*/ 78 w 80"/>
                <a:gd name="T79" fmla="*/ 34 h 84"/>
                <a:gd name="T80" fmla="*/ 74 w 80"/>
                <a:gd name="T81" fmla="*/ 44 h 84"/>
                <a:gd name="T82" fmla="*/ 66 w 80"/>
                <a:gd name="T83" fmla="*/ 52 h 84"/>
                <a:gd name="T84" fmla="*/ 56 w 80"/>
                <a:gd name="T85" fmla="*/ 60 h 84"/>
                <a:gd name="T86" fmla="*/ 44 w 80"/>
                <a:gd name="T87" fmla="*/ 64 h 84"/>
                <a:gd name="T88" fmla="*/ 42 w 80"/>
                <a:gd name="T89" fmla="*/ 64 h 84"/>
                <a:gd name="T90" fmla="*/ 42 w 80"/>
                <a:gd name="T91" fmla="*/ 64 h 84"/>
                <a:gd name="T92" fmla="*/ 40 w 80"/>
                <a:gd name="T93" fmla="*/ 66 h 84"/>
                <a:gd name="T94" fmla="*/ 38 w 80"/>
                <a:gd name="T95" fmla="*/ 70 h 84"/>
                <a:gd name="T96" fmla="*/ 38 w 80"/>
                <a:gd name="T97" fmla="*/ 70 h 84"/>
                <a:gd name="T98" fmla="*/ 36 w 80"/>
                <a:gd name="T99" fmla="*/ 72 h 84"/>
                <a:gd name="T100" fmla="*/ 36 w 80"/>
                <a:gd name="T101" fmla="*/ 76 h 84"/>
                <a:gd name="T102" fmla="*/ 34 w 80"/>
                <a:gd name="T103" fmla="*/ 78 h 84"/>
                <a:gd name="T104" fmla="*/ 32 w 80"/>
                <a:gd name="T105" fmla="*/ 80 h 84"/>
                <a:gd name="T106" fmla="*/ 32 w 80"/>
                <a:gd name="T107" fmla="*/ 80 h 84"/>
                <a:gd name="T108" fmla="*/ 32 w 80"/>
                <a:gd name="T109" fmla="*/ 82 h 84"/>
                <a:gd name="T110" fmla="*/ 30 w 80"/>
                <a:gd name="T111" fmla="*/ 84 h 84"/>
                <a:gd name="T112" fmla="*/ 26 w 80"/>
                <a:gd name="T113" fmla="*/ 84 h 84"/>
                <a:gd name="T114" fmla="*/ 24 w 80"/>
                <a:gd name="T115" fmla="*/ 84 h 84"/>
                <a:gd name="T116" fmla="*/ 22 w 80"/>
                <a:gd name="T117" fmla="*/ 82 h 84"/>
                <a:gd name="T118" fmla="*/ 12 w 80"/>
                <a:gd name="T119" fmla="*/ 82 h 84"/>
                <a:gd name="T120" fmla="*/ 10 w 80"/>
                <a:gd name="T121" fmla="*/ 80 h 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"/>
                <a:gd name="T184" fmla="*/ 0 h 84"/>
                <a:gd name="T185" fmla="*/ 80 w 80"/>
                <a:gd name="T186" fmla="*/ 84 h 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" h="84">
                  <a:moveTo>
                    <a:pt x="10" y="80"/>
                  </a:moveTo>
                  <a:lnTo>
                    <a:pt x="10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14" y="44"/>
                  </a:lnTo>
                  <a:lnTo>
                    <a:pt x="24" y="36"/>
                  </a:lnTo>
                  <a:lnTo>
                    <a:pt x="28" y="3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2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10"/>
                  </a:lnTo>
                  <a:lnTo>
                    <a:pt x="74" y="12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0" y="30"/>
                  </a:lnTo>
                  <a:lnTo>
                    <a:pt x="78" y="34"/>
                  </a:lnTo>
                  <a:lnTo>
                    <a:pt x="74" y="44"/>
                  </a:lnTo>
                  <a:lnTo>
                    <a:pt x="66" y="52"/>
                  </a:lnTo>
                  <a:lnTo>
                    <a:pt x="56" y="60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0" y="66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2" y="82"/>
                  </a:lnTo>
                  <a:lnTo>
                    <a:pt x="30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12" y="82"/>
                  </a:lnTo>
                  <a:lnTo>
                    <a:pt x="10" y="8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5" name="Freeform 330"/>
            <p:cNvSpPr/>
            <p:nvPr/>
          </p:nvSpPr>
          <p:spPr bwMode="gray">
            <a:xfrm>
              <a:off x="5853323" y="3595023"/>
              <a:ext cx="312922" cy="719350"/>
            </a:xfrm>
            <a:custGeom>
              <a:avLst/>
              <a:gdLst>
                <a:gd name="T0" fmla="*/ 82 w 268"/>
                <a:gd name="T1" fmla="*/ 28 h 660"/>
                <a:gd name="T2" fmla="*/ 78 w 268"/>
                <a:gd name="T3" fmla="*/ 38 h 660"/>
                <a:gd name="T4" fmla="*/ 68 w 268"/>
                <a:gd name="T5" fmla="*/ 58 h 660"/>
                <a:gd name="T6" fmla="*/ 52 w 268"/>
                <a:gd name="T7" fmla="*/ 90 h 660"/>
                <a:gd name="T8" fmla="*/ 46 w 268"/>
                <a:gd name="T9" fmla="*/ 126 h 660"/>
                <a:gd name="T10" fmla="*/ 44 w 268"/>
                <a:gd name="T11" fmla="*/ 238 h 660"/>
                <a:gd name="T12" fmla="*/ 32 w 268"/>
                <a:gd name="T13" fmla="*/ 256 h 660"/>
                <a:gd name="T14" fmla="*/ 22 w 268"/>
                <a:gd name="T15" fmla="*/ 282 h 660"/>
                <a:gd name="T16" fmla="*/ 24 w 268"/>
                <a:gd name="T17" fmla="*/ 310 h 660"/>
                <a:gd name="T18" fmla="*/ 20 w 268"/>
                <a:gd name="T19" fmla="*/ 332 h 660"/>
                <a:gd name="T20" fmla="*/ 20 w 268"/>
                <a:gd name="T21" fmla="*/ 370 h 660"/>
                <a:gd name="T22" fmla="*/ 18 w 268"/>
                <a:gd name="T23" fmla="*/ 382 h 660"/>
                <a:gd name="T24" fmla="*/ 22 w 268"/>
                <a:gd name="T25" fmla="*/ 390 h 660"/>
                <a:gd name="T26" fmla="*/ 20 w 268"/>
                <a:gd name="T27" fmla="*/ 428 h 660"/>
                <a:gd name="T28" fmla="*/ 10 w 268"/>
                <a:gd name="T29" fmla="*/ 438 h 660"/>
                <a:gd name="T30" fmla="*/ 2 w 268"/>
                <a:gd name="T31" fmla="*/ 466 h 660"/>
                <a:gd name="T32" fmla="*/ 2 w 268"/>
                <a:gd name="T33" fmla="*/ 530 h 660"/>
                <a:gd name="T34" fmla="*/ 2 w 268"/>
                <a:gd name="T35" fmla="*/ 554 h 660"/>
                <a:gd name="T36" fmla="*/ 54 w 268"/>
                <a:gd name="T37" fmla="*/ 570 h 660"/>
                <a:gd name="T38" fmla="*/ 56 w 268"/>
                <a:gd name="T39" fmla="*/ 588 h 660"/>
                <a:gd name="T40" fmla="*/ 114 w 268"/>
                <a:gd name="T41" fmla="*/ 660 h 660"/>
                <a:gd name="T42" fmla="*/ 106 w 268"/>
                <a:gd name="T43" fmla="*/ 624 h 660"/>
                <a:gd name="T44" fmla="*/ 82 w 268"/>
                <a:gd name="T45" fmla="*/ 616 h 660"/>
                <a:gd name="T46" fmla="*/ 56 w 268"/>
                <a:gd name="T47" fmla="*/ 568 h 660"/>
                <a:gd name="T48" fmla="*/ 54 w 268"/>
                <a:gd name="T49" fmla="*/ 534 h 660"/>
                <a:gd name="T50" fmla="*/ 78 w 268"/>
                <a:gd name="T51" fmla="*/ 506 h 660"/>
                <a:gd name="T52" fmla="*/ 92 w 268"/>
                <a:gd name="T53" fmla="*/ 492 h 660"/>
                <a:gd name="T54" fmla="*/ 96 w 268"/>
                <a:gd name="T55" fmla="*/ 482 h 660"/>
                <a:gd name="T56" fmla="*/ 96 w 268"/>
                <a:gd name="T57" fmla="*/ 466 h 660"/>
                <a:gd name="T58" fmla="*/ 82 w 268"/>
                <a:gd name="T59" fmla="*/ 456 h 660"/>
                <a:gd name="T60" fmla="*/ 74 w 268"/>
                <a:gd name="T61" fmla="*/ 436 h 660"/>
                <a:gd name="T62" fmla="*/ 82 w 268"/>
                <a:gd name="T63" fmla="*/ 424 h 660"/>
                <a:gd name="T64" fmla="*/ 88 w 268"/>
                <a:gd name="T65" fmla="*/ 424 h 660"/>
                <a:gd name="T66" fmla="*/ 124 w 268"/>
                <a:gd name="T67" fmla="*/ 368 h 660"/>
                <a:gd name="T68" fmla="*/ 112 w 268"/>
                <a:gd name="T69" fmla="*/ 346 h 660"/>
                <a:gd name="T70" fmla="*/ 112 w 268"/>
                <a:gd name="T71" fmla="*/ 334 h 660"/>
                <a:gd name="T72" fmla="*/ 142 w 268"/>
                <a:gd name="T73" fmla="*/ 314 h 660"/>
                <a:gd name="T74" fmla="*/ 148 w 268"/>
                <a:gd name="T75" fmla="*/ 300 h 660"/>
                <a:gd name="T76" fmla="*/ 164 w 268"/>
                <a:gd name="T77" fmla="*/ 294 h 660"/>
                <a:gd name="T78" fmla="*/ 210 w 268"/>
                <a:gd name="T79" fmla="*/ 282 h 660"/>
                <a:gd name="T80" fmla="*/ 218 w 268"/>
                <a:gd name="T81" fmla="*/ 250 h 660"/>
                <a:gd name="T82" fmla="*/ 206 w 268"/>
                <a:gd name="T83" fmla="*/ 216 h 660"/>
                <a:gd name="T84" fmla="*/ 200 w 268"/>
                <a:gd name="T85" fmla="*/ 202 h 660"/>
                <a:gd name="T86" fmla="*/ 200 w 268"/>
                <a:gd name="T87" fmla="*/ 180 h 660"/>
                <a:gd name="T88" fmla="*/ 214 w 268"/>
                <a:gd name="T89" fmla="*/ 134 h 660"/>
                <a:gd name="T90" fmla="*/ 220 w 268"/>
                <a:gd name="T91" fmla="*/ 120 h 660"/>
                <a:gd name="T92" fmla="*/ 230 w 268"/>
                <a:gd name="T93" fmla="*/ 110 h 660"/>
                <a:gd name="T94" fmla="*/ 262 w 268"/>
                <a:gd name="T95" fmla="*/ 84 h 660"/>
                <a:gd name="T96" fmla="*/ 268 w 268"/>
                <a:gd name="T97" fmla="*/ 68 h 660"/>
                <a:gd name="T98" fmla="*/ 262 w 268"/>
                <a:gd name="T99" fmla="*/ 62 h 660"/>
                <a:gd name="T100" fmla="*/ 258 w 268"/>
                <a:gd name="T101" fmla="*/ 58 h 660"/>
                <a:gd name="T102" fmla="*/ 252 w 268"/>
                <a:gd name="T103" fmla="*/ 58 h 660"/>
                <a:gd name="T104" fmla="*/ 250 w 268"/>
                <a:gd name="T105" fmla="*/ 72 h 660"/>
                <a:gd name="T106" fmla="*/ 246 w 268"/>
                <a:gd name="T107" fmla="*/ 86 h 660"/>
                <a:gd name="T108" fmla="*/ 176 w 268"/>
                <a:gd name="T109" fmla="*/ 34 h 660"/>
                <a:gd name="T110" fmla="*/ 146 w 268"/>
                <a:gd name="T111" fmla="*/ 18 h 660"/>
                <a:gd name="T112" fmla="*/ 144 w 268"/>
                <a:gd name="T113" fmla="*/ 6 h 660"/>
                <a:gd name="T114" fmla="*/ 138 w 268"/>
                <a:gd name="T115" fmla="*/ 2 h 660"/>
                <a:gd name="T116" fmla="*/ 120 w 268"/>
                <a:gd name="T117" fmla="*/ 16 h 660"/>
                <a:gd name="T118" fmla="*/ 118 w 268"/>
                <a:gd name="T119" fmla="*/ 8 h 660"/>
                <a:gd name="T120" fmla="*/ 94 w 268"/>
                <a:gd name="T121" fmla="*/ 0 h 660"/>
                <a:gd name="T122" fmla="*/ 86 w 268"/>
                <a:gd name="T123" fmla="*/ 14 h 66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68"/>
                <a:gd name="T187" fmla="*/ 0 h 660"/>
                <a:gd name="T188" fmla="*/ 268 w 268"/>
                <a:gd name="T189" fmla="*/ 660 h 66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68" h="660">
                  <a:moveTo>
                    <a:pt x="82" y="18"/>
                  </a:moveTo>
                  <a:lnTo>
                    <a:pt x="82" y="20"/>
                  </a:lnTo>
                  <a:lnTo>
                    <a:pt x="82" y="22"/>
                  </a:lnTo>
                  <a:lnTo>
                    <a:pt x="82" y="28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6" y="40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8" y="58"/>
                  </a:lnTo>
                  <a:lnTo>
                    <a:pt x="66" y="62"/>
                  </a:lnTo>
                  <a:lnTo>
                    <a:pt x="62" y="70"/>
                  </a:lnTo>
                  <a:lnTo>
                    <a:pt x="56" y="80"/>
                  </a:lnTo>
                  <a:lnTo>
                    <a:pt x="52" y="90"/>
                  </a:lnTo>
                  <a:lnTo>
                    <a:pt x="50" y="98"/>
                  </a:lnTo>
                  <a:lnTo>
                    <a:pt x="48" y="104"/>
                  </a:lnTo>
                  <a:lnTo>
                    <a:pt x="48" y="112"/>
                  </a:lnTo>
                  <a:lnTo>
                    <a:pt x="46" y="126"/>
                  </a:lnTo>
                  <a:lnTo>
                    <a:pt x="48" y="14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4" y="238"/>
                  </a:lnTo>
                  <a:lnTo>
                    <a:pt x="40" y="242"/>
                  </a:lnTo>
                  <a:lnTo>
                    <a:pt x="38" y="246"/>
                  </a:lnTo>
                  <a:lnTo>
                    <a:pt x="34" y="250"/>
                  </a:lnTo>
                  <a:lnTo>
                    <a:pt x="32" y="256"/>
                  </a:lnTo>
                  <a:lnTo>
                    <a:pt x="30" y="260"/>
                  </a:lnTo>
                  <a:lnTo>
                    <a:pt x="28" y="262"/>
                  </a:lnTo>
                  <a:lnTo>
                    <a:pt x="24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4" y="292"/>
                  </a:lnTo>
                  <a:lnTo>
                    <a:pt x="22" y="302"/>
                  </a:lnTo>
                  <a:lnTo>
                    <a:pt x="24" y="310"/>
                  </a:lnTo>
                  <a:lnTo>
                    <a:pt x="22" y="322"/>
                  </a:lnTo>
                  <a:lnTo>
                    <a:pt x="18" y="324"/>
                  </a:lnTo>
                  <a:lnTo>
                    <a:pt x="18" y="332"/>
                  </a:lnTo>
                  <a:lnTo>
                    <a:pt x="20" y="332"/>
                  </a:lnTo>
                  <a:lnTo>
                    <a:pt x="20" y="336"/>
                  </a:lnTo>
                  <a:lnTo>
                    <a:pt x="20" y="348"/>
                  </a:lnTo>
                  <a:lnTo>
                    <a:pt x="20" y="360"/>
                  </a:lnTo>
                  <a:lnTo>
                    <a:pt x="20" y="370"/>
                  </a:lnTo>
                  <a:lnTo>
                    <a:pt x="20" y="374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4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0"/>
                  </a:lnTo>
                  <a:lnTo>
                    <a:pt x="22" y="396"/>
                  </a:lnTo>
                  <a:lnTo>
                    <a:pt x="22" y="408"/>
                  </a:lnTo>
                  <a:lnTo>
                    <a:pt x="22" y="420"/>
                  </a:lnTo>
                  <a:lnTo>
                    <a:pt x="20" y="428"/>
                  </a:lnTo>
                  <a:lnTo>
                    <a:pt x="20" y="430"/>
                  </a:lnTo>
                  <a:lnTo>
                    <a:pt x="16" y="432"/>
                  </a:lnTo>
                  <a:lnTo>
                    <a:pt x="14" y="434"/>
                  </a:lnTo>
                  <a:lnTo>
                    <a:pt x="10" y="438"/>
                  </a:lnTo>
                  <a:lnTo>
                    <a:pt x="6" y="442"/>
                  </a:lnTo>
                  <a:lnTo>
                    <a:pt x="4" y="446"/>
                  </a:lnTo>
                  <a:lnTo>
                    <a:pt x="2" y="452"/>
                  </a:lnTo>
                  <a:lnTo>
                    <a:pt x="2" y="466"/>
                  </a:lnTo>
                  <a:lnTo>
                    <a:pt x="2" y="486"/>
                  </a:lnTo>
                  <a:lnTo>
                    <a:pt x="2" y="506"/>
                  </a:lnTo>
                  <a:lnTo>
                    <a:pt x="2" y="524"/>
                  </a:lnTo>
                  <a:lnTo>
                    <a:pt x="2" y="530"/>
                  </a:lnTo>
                  <a:lnTo>
                    <a:pt x="0" y="532"/>
                  </a:lnTo>
                  <a:lnTo>
                    <a:pt x="0" y="536"/>
                  </a:lnTo>
                  <a:lnTo>
                    <a:pt x="2" y="542"/>
                  </a:lnTo>
                  <a:lnTo>
                    <a:pt x="2" y="554"/>
                  </a:lnTo>
                  <a:lnTo>
                    <a:pt x="14" y="568"/>
                  </a:lnTo>
                  <a:lnTo>
                    <a:pt x="52" y="568"/>
                  </a:lnTo>
                  <a:lnTo>
                    <a:pt x="54" y="568"/>
                  </a:lnTo>
                  <a:lnTo>
                    <a:pt x="54" y="570"/>
                  </a:lnTo>
                  <a:lnTo>
                    <a:pt x="54" y="572"/>
                  </a:lnTo>
                  <a:lnTo>
                    <a:pt x="54" y="574"/>
                  </a:lnTo>
                  <a:lnTo>
                    <a:pt x="54" y="580"/>
                  </a:lnTo>
                  <a:lnTo>
                    <a:pt x="56" y="588"/>
                  </a:lnTo>
                  <a:lnTo>
                    <a:pt x="56" y="612"/>
                  </a:lnTo>
                  <a:lnTo>
                    <a:pt x="60" y="638"/>
                  </a:lnTo>
                  <a:lnTo>
                    <a:pt x="100" y="640"/>
                  </a:lnTo>
                  <a:lnTo>
                    <a:pt x="114" y="660"/>
                  </a:lnTo>
                  <a:lnTo>
                    <a:pt x="116" y="654"/>
                  </a:lnTo>
                  <a:lnTo>
                    <a:pt x="118" y="648"/>
                  </a:lnTo>
                  <a:lnTo>
                    <a:pt x="118" y="638"/>
                  </a:lnTo>
                  <a:lnTo>
                    <a:pt x="106" y="624"/>
                  </a:lnTo>
                  <a:lnTo>
                    <a:pt x="94" y="614"/>
                  </a:lnTo>
                  <a:lnTo>
                    <a:pt x="92" y="616"/>
                  </a:lnTo>
                  <a:lnTo>
                    <a:pt x="88" y="616"/>
                  </a:lnTo>
                  <a:lnTo>
                    <a:pt x="82" y="616"/>
                  </a:lnTo>
                  <a:lnTo>
                    <a:pt x="74" y="612"/>
                  </a:lnTo>
                  <a:lnTo>
                    <a:pt x="66" y="604"/>
                  </a:lnTo>
                  <a:lnTo>
                    <a:pt x="60" y="590"/>
                  </a:lnTo>
                  <a:lnTo>
                    <a:pt x="56" y="568"/>
                  </a:lnTo>
                  <a:lnTo>
                    <a:pt x="56" y="564"/>
                  </a:lnTo>
                  <a:lnTo>
                    <a:pt x="54" y="554"/>
                  </a:lnTo>
                  <a:lnTo>
                    <a:pt x="52" y="544"/>
                  </a:lnTo>
                  <a:lnTo>
                    <a:pt x="54" y="534"/>
                  </a:lnTo>
                  <a:lnTo>
                    <a:pt x="62" y="526"/>
                  </a:lnTo>
                  <a:lnTo>
                    <a:pt x="74" y="508"/>
                  </a:lnTo>
                  <a:lnTo>
                    <a:pt x="78" y="506"/>
                  </a:lnTo>
                  <a:lnTo>
                    <a:pt x="80" y="502"/>
                  </a:lnTo>
                  <a:lnTo>
                    <a:pt x="84" y="500"/>
                  </a:lnTo>
                  <a:lnTo>
                    <a:pt x="88" y="496"/>
                  </a:lnTo>
                  <a:lnTo>
                    <a:pt x="92" y="492"/>
                  </a:lnTo>
                  <a:lnTo>
                    <a:pt x="94" y="490"/>
                  </a:lnTo>
                  <a:lnTo>
                    <a:pt x="94" y="486"/>
                  </a:lnTo>
                  <a:lnTo>
                    <a:pt x="94" y="484"/>
                  </a:lnTo>
                  <a:lnTo>
                    <a:pt x="96" y="482"/>
                  </a:lnTo>
                  <a:lnTo>
                    <a:pt x="96" y="478"/>
                  </a:lnTo>
                  <a:lnTo>
                    <a:pt x="96" y="474"/>
                  </a:lnTo>
                  <a:lnTo>
                    <a:pt x="96" y="470"/>
                  </a:lnTo>
                  <a:lnTo>
                    <a:pt x="96" y="466"/>
                  </a:lnTo>
                  <a:lnTo>
                    <a:pt x="94" y="462"/>
                  </a:lnTo>
                  <a:lnTo>
                    <a:pt x="90" y="460"/>
                  </a:lnTo>
                  <a:lnTo>
                    <a:pt x="86" y="458"/>
                  </a:lnTo>
                  <a:lnTo>
                    <a:pt x="82" y="456"/>
                  </a:lnTo>
                  <a:lnTo>
                    <a:pt x="78" y="452"/>
                  </a:lnTo>
                  <a:lnTo>
                    <a:pt x="76" y="448"/>
                  </a:lnTo>
                  <a:lnTo>
                    <a:pt x="74" y="444"/>
                  </a:lnTo>
                  <a:lnTo>
                    <a:pt x="74" y="436"/>
                  </a:lnTo>
                  <a:lnTo>
                    <a:pt x="74" y="432"/>
                  </a:lnTo>
                  <a:lnTo>
                    <a:pt x="76" y="428"/>
                  </a:lnTo>
                  <a:lnTo>
                    <a:pt x="78" y="426"/>
                  </a:lnTo>
                  <a:lnTo>
                    <a:pt x="82" y="424"/>
                  </a:lnTo>
                  <a:lnTo>
                    <a:pt x="84" y="424"/>
                  </a:lnTo>
                  <a:lnTo>
                    <a:pt x="86" y="424"/>
                  </a:lnTo>
                  <a:lnTo>
                    <a:pt x="88" y="424"/>
                  </a:lnTo>
                  <a:lnTo>
                    <a:pt x="104" y="402"/>
                  </a:lnTo>
                  <a:lnTo>
                    <a:pt x="112" y="382"/>
                  </a:lnTo>
                  <a:lnTo>
                    <a:pt x="112" y="370"/>
                  </a:lnTo>
                  <a:lnTo>
                    <a:pt x="124" y="368"/>
                  </a:lnTo>
                  <a:lnTo>
                    <a:pt x="124" y="354"/>
                  </a:lnTo>
                  <a:lnTo>
                    <a:pt x="112" y="348"/>
                  </a:lnTo>
                  <a:lnTo>
                    <a:pt x="112" y="346"/>
                  </a:lnTo>
                  <a:lnTo>
                    <a:pt x="110" y="344"/>
                  </a:lnTo>
                  <a:lnTo>
                    <a:pt x="110" y="340"/>
                  </a:lnTo>
                  <a:lnTo>
                    <a:pt x="110" y="336"/>
                  </a:lnTo>
                  <a:lnTo>
                    <a:pt x="112" y="334"/>
                  </a:lnTo>
                  <a:lnTo>
                    <a:pt x="114" y="332"/>
                  </a:lnTo>
                  <a:lnTo>
                    <a:pt x="118" y="332"/>
                  </a:lnTo>
                  <a:lnTo>
                    <a:pt x="138" y="334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4" y="310"/>
                  </a:lnTo>
                  <a:lnTo>
                    <a:pt x="144" y="306"/>
                  </a:lnTo>
                  <a:lnTo>
                    <a:pt x="148" y="300"/>
                  </a:lnTo>
                  <a:lnTo>
                    <a:pt x="150" y="296"/>
                  </a:lnTo>
                  <a:lnTo>
                    <a:pt x="154" y="294"/>
                  </a:lnTo>
                  <a:lnTo>
                    <a:pt x="160" y="292"/>
                  </a:lnTo>
                  <a:lnTo>
                    <a:pt x="164" y="294"/>
                  </a:lnTo>
                  <a:lnTo>
                    <a:pt x="172" y="294"/>
                  </a:lnTo>
                  <a:lnTo>
                    <a:pt x="184" y="294"/>
                  </a:lnTo>
                  <a:lnTo>
                    <a:pt x="198" y="290"/>
                  </a:lnTo>
                  <a:lnTo>
                    <a:pt x="210" y="282"/>
                  </a:lnTo>
                  <a:lnTo>
                    <a:pt x="218" y="266"/>
                  </a:lnTo>
                  <a:lnTo>
                    <a:pt x="220" y="262"/>
                  </a:lnTo>
                  <a:lnTo>
                    <a:pt x="220" y="256"/>
                  </a:lnTo>
                  <a:lnTo>
                    <a:pt x="218" y="250"/>
                  </a:lnTo>
                  <a:lnTo>
                    <a:pt x="216" y="242"/>
                  </a:lnTo>
                  <a:lnTo>
                    <a:pt x="214" y="234"/>
                  </a:lnTo>
                  <a:lnTo>
                    <a:pt x="208" y="218"/>
                  </a:lnTo>
                  <a:lnTo>
                    <a:pt x="206" y="216"/>
                  </a:lnTo>
                  <a:lnTo>
                    <a:pt x="206" y="214"/>
                  </a:lnTo>
                  <a:lnTo>
                    <a:pt x="204" y="210"/>
                  </a:lnTo>
                  <a:lnTo>
                    <a:pt x="202" y="206"/>
                  </a:lnTo>
                  <a:lnTo>
                    <a:pt x="200" y="202"/>
                  </a:lnTo>
                  <a:lnTo>
                    <a:pt x="200" y="196"/>
                  </a:lnTo>
                  <a:lnTo>
                    <a:pt x="202" y="194"/>
                  </a:lnTo>
                  <a:lnTo>
                    <a:pt x="202" y="190"/>
                  </a:lnTo>
                  <a:lnTo>
                    <a:pt x="200" y="180"/>
                  </a:lnTo>
                  <a:lnTo>
                    <a:pt x="200" y="168"/>
                  </a:lnTo>
                  <a:lnTo>
                    <a:pt x="200" y="158"/>
                  </a:lnTo>
                  <a:lnTo>
                    <a:pt x="202" y="152"/>
                  </a:lnTo>
                  <a:lnTo>
                    <a:pt x="214" y="134"/>
                  </a:lnTo>
                  <a:lnTo>
                    <a:pt x="214" y="132"/>
                  </a:lnTo>
                  <a:lnTo>
                    <a:pt x="214" y="128"/>
                  </a:lnTo>
                  <a:lnTo>
                    <a:pt x="218" y="124"/>
                  </a:lnTo>
                  <a:lnTo>
                    <a:pt x="220" y="120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0" y="110"/>
                  </a:lnTo>
                  <a:lnTo>
                    <a:pt x="238" y="104"/>
                  </a:lnTo>
                  <a:lnTo>
                    <a:pt x="246" y="98"/>
                  </a:lnTo>
                  <a:lnTo>
                    <a:pt x="254" y="90"/>
                  </a:lnTo>
                  <a:lnTo>
                    <a:pt x="262" y="84"/>
                  </a:lnTo>
                  <a:lnTo>
                    <a:pt x="264" y="82"/>
                  </a:lnTo>
                  <a:lnTo>
                    <a:pt x="266" y="76"/>
                  </a:lnTo>
                  <a:lnTo>
                    <a:pt x="268" y="72"/>
                  </a:lnTo>
                  <a:lnTo>
                    <a:pt x="268" y="68"/>
                  </a:lnTo>
                  <a:lnTo>
                    <a:pt x="268" y="64"/>
                  </a:lnTo>
                  <a:lnTo>
                    <a:pt x="266" y="62"/>
                  </a:lnTo>
                  <a:lnTo>
                    <a:pt x="264" y="62"/>
                  </a:lnTo>
                  <a:lnTo>
                    <a:pt x="262" y="62"/>
                  </a:lnTo>
                  <a:lnTo>
                    <a:pt x="262" y="60"/>
                  </a:lnTo>
                  <a:lnTo>
                    <a:pt x="260" y="60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8" y="56"/>
                  </a:lnTo>
                  <a:lnTo>
                    <a:pt x="260" y="56"/>
                  </a:lnTo>
                  <a:lnTo>
                    <a:pt x="252" y="58"/>
                  </a:lnTo>
                  <a:lnTo>
                    <a:pt x="252" y="60"/>
                  </a:lnTo>
                  <a:lnTo>
                    <a:pt x="250" y="66"/>
                  </a:lnTo>
                  <a:lnTo>
                    <a:pt x="250" y="70"/>
                  </a:lnTo>
                  <a:lnTo>
                    <a:pt x="250" y="72"/>
                  </a:lnTo>
                  <a:lnTo>
                    <a:pt x="250" y="74"/>
                  </a:lnTo>
                  <a:lnTo>
                    <a:pt x="248" y="78"/>
                  </a:lnTo>
                  <a:lnTo>
                    <a:pt x="246" y="82"/>
                  </a:lnTo>
                  <a:lnTo>
                    <a:pt x="246" y="86"/>
                  </a:lnTo>
                  <a:lnTo>
                    <a:pt x="246" y="88"/>
                  </a:lnTo>
                  <a:lnTo>
                    <a:pt x="194" y="88"/>
                  </a:lnTo>
                  <a:lnTo>
                    <a:pt x="210" y="52"/>
                  </a:lnTo>
                  <a:lnTo>
                    <a:pt x="176" y="34"/>
                  </a:lnTo>
                  <a:lnTo>
                    <a:pt x="170" y="28"/>
                  </a:lnTo>
                  <a:lnTo>
                    <a:pt x="154" y="22"/>
                  </a:lnTo>
                  <a:lnTo>
                    <a:pt x="150" y="20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0" y="16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18" y="8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92" y="6"/>
                  </a:lnTo>
                  <a:lnTo>
                    <a:pt x="90" y="10"/>
                  </a:lnTo>
                  <a:lnTo>
                    <a:pt x="86" y="14"/>
                  </a:lnTo>
                  <a:lnTo>
                    <a:pt x="82" y="1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6" name="Freeform 331"/>
            <p:cNvSpPr/>
            <p:nvPr/>
          </p:nvSpPr>
          <p:spPr bwMode="gray">
            <a:xfrm>
              <a:off x="5848652" y="3169953"/>
              <a:ext cx="621174" cy="623436"/>
            </a:xfrm>
            <a:custGeom>
              <a:avLst/>
              <a:gdLst>
                <a:gd name="T0" fmla="*/ 324 w 532"/>
                <a:gd name="T1" fmla="*/ 492 h 572"/>
                <a:gd name="T2" fmla="*/ 418 w 532"/>
                <a:gd name="T3" fmla="*/ 404 h 572"/>
                <a:gd name="T4" fmla="*/ 474 w 532"/>
                <a:gd name="T5" fmla="*/ 284 h 572"/>
                <a:gd name="T6" fmla="*/ 532 w 532"/>
                <a:gd name="T7" fmla="*/ 162 h 572"/>
                <a:gd name="T8" fmla="*/ 478 w 532"/>
                <a:gd name="T9" fmla="*/ 116 h 572"/>
                <a:gd name="T10" fmla="*/ 382 w 532"/>
                <a:gd name="T11" fmla="*/ 96 h 572"/>
                <a:gd name="T12" fmla="*/ 384 w 532"/>
                <a:gd name="T13" fmla="*/ 80 h 572"/>
                <a:gd name="T14" fmla="*/ 366 w 532"/>
                <a:gd name="T15" fmla="*/ 76 h 572"/>
                <a:gd name="T16" fmla="*/ 336 w 532"/>
                <a:gd name="T17" fmla="*/ 72 h 572"/>
                <a:gd name="T18" fmla="*/ 306 w 532"/>
                <a:gd name="T19" fmla="*/ 84 h 572"/>
                <a:gd name="T20" fmla="*/ 282 w 532"/>
                <a:gd name="T21" fmla="*/ 96 h 572"/>
                <a:gd name="T22" fmla="*/ 300 w 532"/>
                <a:gd name="T23" fmla="*/ 76 h 572"/>
                <a:gd name="T24" fmla="*/ 322 w 532"/>
                <a:gd name="T25" fmla="*/ 50 h 572"/>
                <a:gd name="T26" fmla="*/ 282 w 532"/>
                <a:gd name="T27" fmla="*/ 0 h 572"/>
                <a:gd name="T28" fmla="*/ 264 w 532"/>
                <a:gd name="T29" fmla="*/ 20 h 572"/>
                <a:gd name="T30" fmla="*/ 254 w 532"/>
                <a:gd name="T31" fmla="*/ 22 h 572"/>
                <a:gd name="T32" fmla="*/ 244 w 532"/>
                <a:gd name="T33" fmla="*/ 22 h 572"/>
                <a:gd name="T34" fmla="*/ 234 w 532"/>
                <a:gd name="T35" fmla="*/ 24 h 572"/>
                <a:gd name="T36" fmla="*/ 218 w 532"/>
                <a:gd name="T37" fmla="*/ 22 h 572"/>
                <a:gd name="T38" fmla="*/ 202 w 532"/>
                <a:gd name="T39" fmla="*/ 26 h 572"/>
                <a:gd name="T40" fmla="*/ 184 w 532"/>
                <a:gd name="T41" fmla="*/ 24 h 572"/>
                <a:gd name="T42" fmla="*/ 176 w 532"/>
                <a:gd name="T43" fmla="*/ 2 h 572"/>
                <a:gd name="T44" fmla="*/ 156 w 532"/>
                <a:gd name="T45" fmla="*/ 14 h 572"/>
                <a:gd name="T46" fmla="*/ 120 w 532"/>
                <a:gd name="T47" fmla="*/ 6 h 572"/>
                <a:gd name="T48" fmla="*/ 120 w 532"/>
                <a:gd name="T49" fmla="*/ 10 h 572"/>
                <a:gd name="T50" fmla="*/ 130 w 532"/>
                <a:gd name="T51" fmla="*/ 26 h 572"/>
                <a:gd name="T52" fmla="*/ 90 w 532"/>
                <a:gd name="T53" fmla="*/ 52 h 572"/>
                <a:gd name="T54" fmla="*/ 76 w 532"/>
                <a:gd name="T55" fmla="*/ 44 h 572"/>
                <a:gd name="T56" fmla="*/ 62 w 532"/>
                <a:gd name="T57" fmla="*/ 62 h 572"/>
                <a:gd name="T58" fmla="*/ 52 w 532"/>
                <a:gd name="T59" fmla="*/ 70 h 572"/>
                <a:gd name="T60" fmla="*/ 60 w 532"/>
                <a:gd name="T61" fmla="*/ 96 h 572"/>
                <a:gd name="T62" fmla="*/ 36 w 532"/>
                <a:gd name="T63" fmla="*/ 132 h 572"/>
                <a:gd name="T64" fmla="*/ 10 w 532"/>
                <a:gd name="T65" fmla="*/ 146 h 572"/>
                <a:gd name="T66" fmla="*/ 2 w 532"/>
                <a:gd name="T67" fmla="*/ 164 h 572"/>
                <a:gd name="T68" fmla="*/ 4 w 532"/>
                <a:gd name="T69" fmla="*/ 194 h 572"/>
                <a:gd name="T70" fmla="*/ 12 w 532"/>
                <a:gd name="T71" fmla="*/ 198 h 572"/>
                <a:gd name="T72" fmla="*/ 26 w 532"/>
                <a:gd name="T73" fmla="*/ 206 h 572"/>
                <a:gd name="T74" fmla="*/ 42 w 532"/>
                <a:gd name="T75" fmla="*/ 198 h 572"/>
                <a:gd name="T76" fmla="*/ 50 w 532"/>
                <a:gd name="T77" fmla="*/ 226 h 572"/>
                <a:gd name="T78" fmla="*/ 78 w 532"/>
                <a:gd name="T79" fmla="*/ 224 h 572"/>
                <a:gd name="T80" fmla="*/ 96 w 532"/>
                <a:gd name="T81" fmla="*/ 210 h 572"/>
                <a:gd name="T82" fmla="*/ 110 w 532"/>
                <a:gd name="T83" fmla="*/ 206 h 572"/>
                <a:gd name="T84" fmla="*/ 124 w 532"/>
                <a:gd name="T85" fmla="*/ 248 h 572"/>
                <a:gd name="T86" fmla="*/ 156 w 532"/>
                <a:gd name="T87" fmla="*/ 266 h 572"/>
                <a:gd name="T88" fmla="*/ 182 w 532"/>
                <a:gd name="T89" fmla="*/ 288 h 572"/>
                <a:gd name="T90" fmla="*/ 206 w 532"/>
                <a:gd name="T91" fmla="*/ 310 h 572"/>
                <a:gd name="T92" fmla="*/ 214 w 532"/>
                <a:gd name="T93" fmla="*/ 326 h 572"/>
                <a:gd name="T94" fmla="*/ 214 w 532"/>
                <a:gd name="T95" fmla="*/ 372 h 572"/>
                <a:gd name="T96" fmla="*/ 220 w 532"/>
                <a:gd name="T97" fmla="*/ 416 h 572"/>
                <a:gd name="T98" fmla="*/ 242 w 532"/>
                <a:gd name="T99" fmla="*/ 422 h 572"/>
                <a:gd name="T100" fmla="*/ 254 w 532"/>
                <a:gd name="T101" fmla="*/ 436 h 572"/>
                <a:gd name="T102" fmla="*/ 264 w 532"/>
                <a:gd name="T103" fmla="*/ 450 h 572"/>
                <a:gd name="T104" fmla="*/ 270 w 532"/>
                <a:gd name="T105" fmla="*/ 466 h 572"/>
                <a:gd name="T106" fmla="*/ 232 w 532"/>
                <a:gd name="T107" fmla="*/ 500 h 572"/>
                <a:gd name="T108" fmla="*/ 216 w 532"/>
                <a:gd name="T109" fmla="*/ 524 h 572"/>
                <a:gd name="T110" fmla="*/ 240 w 532"/>
                <a:gd name="T111" fmla="*/ 538 h 572"/>
                <a:gd name="T112" fmla="*/ 264 w 532"/>
                <a:gd name="T113" fmla="*/ 552 h 5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2"/>
                <a:gd name="T172" fmla="*/ 0 h 572"/>
                <a:gd name="T173" fmla="*/ 532 w 532"/>
                <a:gd name="T174" fmla="*/ 572 h 57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2" h="572">
                  <a:moveTo>
                    <a:pt x="290" y="562"/>
                  </a:moveTo>
                  <a:lnTo>
                    <a:pt x="292" y="556"/>
                  </a:lnTo>
                  <a:lnTo>
                    <a:pt x="294" y="552"/>
                  </a:lnTo>
                  <a:lnTo>
                    <a:pt x="296" y="548"/>
                  </a:lnTo>
                  <a:lnTo>
                    <a:pt x="304" y="536"/>
                  </a:lnTo>
                  <a:lnTo>
                    <a:pt x="314" y="518"/>
                  </a:lnTo>
                  <a:lnTo>
                    <a:pt x="324" y="492"/>
                  </a:lnTo>
                  <a:lnTo>
                    <a:pt x="336" y="458"/>
                  </a:lnTo>
                  <a:lnTo>
                    <a:pt x="342" y="452"/>
                  </a:lnTo>
                  <a:lnTo>
                    <a:pt x="354" y="440"/>
                  </a:lnTo>
                  <a:lnTo>
                    <a:pt x="370" y="426"/>
                  </a:lnTo>
                  <a:lnTo>
                    <a:pt x="392" y="414"/>
                  </a:lnTo>
                  <a:lnTo>
                    <a:pt x="416" y="406"/>
                  </a:lnTo>
                  <a:lnTo>
                    <a:pt x="418" y="404"/>
                  </a:lnTo>
                  <a:lnTo>
                    <a:pt x="426" y="400"/>
                  </a:lnTo>
                  <a:lnTo>
                    <a:pt x="434" y="394"/>
                  </a:lnTo>
                  <a:lnTo>
                    <a:pt x="446" y="382"/>
                  </a:lnTo>
                  <a:lnTo>
                    <a:pt x="456" y="366"/>
                  </a:lnTo>
                  <a:lnTo>
                    <a:pt x="466" y="344"/>
                  </a:lnTo>
                  <a:lnTo>
                    <a:pt x="472" y="318"/>
                  </a:lnTo>
                  <a:lnTo>
                    <a:pt x="474" y="284"/>
                  </a:lnTo>
                  <a:lnTo>
                    <a:pt x="514" y="216"/>
                  </a:lnTo>
                  <a:lnTo>
                    <a:pt x="516" y="214"/>
                  </a:lnTo>
                  <a:lnTo>
                    <a:pt x="524" y="204"/>
                  </a:lnTo>
                  <a:lnTo>
                    <a:pt x="530" y="190"/>
                  </a:lnTo>
                  <a:lnTo>
                    <a:pt x="532" y="170"/>
                  </a:lnTo>
                  <a:lnTo>
                    <a:pt x="532" y="168"/>
                  </a:lnTo>
                  <a:lnTo>
                    <a:pt x="532" y="162"/>
                  </a:lnTo>
                  <a:lnTo>
                    <a:pt x="532" y="154"/>
                  </a:lnTo>
                  <a:lnTo>
                    <a:pt x="528" y="146"/>
                  </a:lnTo>
                  <a:lnTo>
                    <a:pt x="518" y="138"/>
                  </a:lnTo>
                  <a:lnTo>
                    <a:pt x="502" y="132"/>
                  </a:lnTo>
                  <a:lnTo>
                    <a:pt x="498" y="130"/>
                  </a:lnTo>
                  <a:lnTo>
                    <a:pt x="490" y="124"/>
                  </a:lnTo>
                  <a:lnTo>
                    <a:pt x="478" y="116"/>
                  </a:lnTo>
                  <a:lnTo>
                    <a:pt x="464" y="110"/>
                  </a:lnTo>
                  <a:lnTo>
                    <a:pt x="448" y="110"/>
                  </a:lnTo>
                  <a:lnTo>
                    <a:pt x="398" y="94"/>
                  </a:lnTo>
                  <a:lnTo>
                    <a:pt x="394" y="92"/>
                  </a:lnTo>
                  <a:lnTo>
                    <a:pt x="390" y="94"/>
                  </a:lnTo>
                  <a:lnTo>
                    <a:pt x="386" y="94"/>
                  </a:lnTo>
                  <a:lnTo>
                    <a:pt x="382" y="96"/>
                  </a:lnTo>
                  <a:lnTo>
                    <a:pt x="380" y="98"/>
                  </a:lnTo>
                  <a:lnTo>
                    <a:pt x="378" y="98"/>
                  </a:lnTo>
                  <a:lnTo>
                    <a:pt x="380" y="94"/>
                  </a:lnTo>
                  <a:lnTo>
                    <a:pt x="382" y="90"/>
                  </a:lnTo>
                  <a:lnTo>
                    <a:pt x="382" y="86"/>
                  </a:lnTo>
                  <a:lnTo>
                    <a:pt x="384" y="82"/>
                  </a:lnTo>
                  <a:lnTo>
                    <a:pt x="384" y="80"/>
                  </a:lnTo>
                  <a:lnTo>
                    <a:pt x="382" y="78"/>
                  </a:lnTo>
                  <a:lnTo>
                    <a:pt x="380" y="76"/>
                  </a:lnTo>
                  <a:lnTo>
                    <a:pt x="376" y="76"/>
                  </a:lnTo>
                  <a:lnTo>
                    <a:pt x="374" y="76"/>
                  </a:lnTo>
                  <a:lnTo>
                    <a:pt x="370" y="76"/>
                  </a:lnTo>
                  <a:lnTo>
                    <a:pt x="368" y="76"/>
                  </a:lnTo>
                  <a:lnTo>
                    <a:pt x="366" y="76"/>
                  </a:lnTo>
                  <a:lnTo>
                    <a:pt x="362" y="76"/>
                  </a:lnTo>
                  <a:lnTo>
                    <a:pt x="358" y="74"/>
                  </a:lnTo>
                  <a:lnTo>
                    <a:pt x="352" y="74"/>
                  </a:lnTo>
                  <a:lnTo>
                    <a:pt x="346" y="72"/>
                  </a:lnTo>
                  <a:lnTo>
                    <a:pt x="340" y="72"/>
                  </a:lnTo>
                  <a:lnTo>
                    <a:pt x="338" y="72"/>
                  </a:lnTo>
                  <a:lnTo>
                    <a:pt x="336" y="72"/>
                  </a:lnTo>
                  <a:lnTo>
                    <a:pt x="330" y="72"/>
                  </a:lnTo>
                  <a:lnTo>
                    <a:pt x="324" y="76"/>
                  </a:lnTo>
                  <a:lnTo>
                    <a:pt x="318" y="78"/>
                  </a:lnTo>
                  <a:lnTo>
                    <a:pt x="314" y="80"/>
                  </a:lnTo>
                  <a:lnTo>
                    <a:pt x="310" y="82"/>
                  </a:lnTo>
                  <a:lnTo>
                    <a:pt x="306" y="84"/>
                  </a:lnTo>
                  <a:lnTo>
                    <a:pt x="298" y="90"/>
                  </a:lnTo>
                  <a:lnTo>
                    <a:pt x="292" y="94"/>
                  </a:lnTo>
                  <a:lnTo>
                    <a:pt x="286" y="98"/>
                  </a:lnTo>
                  <a:lnTo>
                    <a:pt x="282" y="98"/>
                  </a:lnTo>
                  <a:lnTo>
                    <a:pt x="278" y="98"/>
                  </a:lnTo>
                  <a:lnTo>
                    <a:pt x="282" y="96"/>
                  </a:lnTo>
                  <a:lnTo>
                    <a:pt x="286" y="94"/>
                  </a:lnTo>
                  <a:lnTo>
                    <a:pt x="290" y="90"/>
                  </a:lnTo>
                  <a:lnTo>
                    <a:pt x="292" y="86"/>
                  </a:lnTo>
                  <a:lnTo>
                    <a:pt x="294" y="84"/>
                  </a:lnTo>
                  <a:lnTo>
                    <a:pt x="298" y="80"/>
                  </a:lnTo>
                  <a:lnTo>
                    <a:pt x="300" y="76"/>
                  </a:lnTo>
                  <a:lnTo>
                    <a:pt x="304" y="72"/>
                  </a:lnTo>
                  <a:lnTo>
                    <a:pt x="308" y="68"/>
                  </a:lnTo>
                  <a:lnTo>
                    <a:pt x="312" y="66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20" y="56"/>
                  </a:lnTo>
                  <a:lnTo>
                    <a:pt x="322" y="50"/>
                  </a:lnTo>
                  <a:lnTo>
                    <a:pt x="322" y="46"/>
                  </a:lnTo>
                  <a:lnTo>
                    <a:pt x="312" y="26"/>
                  </a:lnTo>
                  <a:lnTo>
                    <a:pt x="296" y="8"/>
                  </a:lnTo>
                  <a:lnTo>
                    <a:pt x="290" y="4"/>
                  </a:lnTo>
                  <a:lnTo>
                    <a:pt x="282" y="0"/>
                  </a:lnTo>
                  <a:lnTo>
                    <a:pt x="276" y="4"/>
                  </a:lnTo>
                  <a:lnTo>
                    <a:pt x="274" y="8"/>
                  </a:lnTo>
                  <a:lnTo>
                    <a:pt x="270" y="8"/>
                  </a:lnTo>
                  <a:lnTo>
                    <a:pt x="270" y="10"/>
                  </a:lnTo>
                  <a:lnTo>
                    <a:pt x="268" y="14"/>
                  </a:lnTo>
                  <a:lnTo>
                    <a:pt x="266" y="18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4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254" y="22"/>
                  </a:lnTo>
                  <a:lnTo>
                    <a:pt x="252" y="22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46" y="22"/>
                  </a:lnTo>
                  <a:lnTo>
                    <a:pt x="244" y="22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8" y="24"/>
                  </a:lnTo>
                  <a:lnTo>
                    <a:pt x="236" y="24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18" y="22"/>
                  </a:lnTo>
                  <a:lnTo>
                    <a:pt x="218" y="26"/>
                  </a:lnTo>
                  <a:lnTo>
                    <a:pt x="218" y="28"/>
                  </a:lnTo>
                  <a:lnTo>
                    <a:pt x="214" y="28"/>
                  </a:lnTo>
                  <a:lnTo>
                    <a:pt x="212" y="26"/>
                  </a:lnTo>
                  <a:lnTo>
                    <a:pt x="206" y="26"/>
                  </a:lnTo>
                  <a:lnTo>
                    <a:pt x="202" y="26"/>
                  </a:lnTo>
                  <a:lnTo>
                    <a:pt x="194" y="28"/>
                  </a:lnTo>
                  <a:lnTo>
                    <a:pt x="192" y="28"/>
                  </a:lnTo>
                  <a:lnTo>
                    <a:pt x="184" y="30"/>
                  </a:lnTo>
                  <a:lnTo>
                    <a:pt x="184" y="28"/>
                  </a:lnTo>
                  <a:lnTo>
                    <a:pt x="184" y="24"/>
                  </a:lnTo>
                  <a:lnTo>
                    <a:pt x="184" y="20"/>
                  </a:lnTo>
                  <a:lnTo>
                    <a:pt x="184" y="18"/>
                  </a:lnTo>
                  <a:lnTo>
                    <a:pt x="184" y="14"/>
                  </a:lnTo>
                  <a:lnTo>
                    <a:pt x="184" y="10"/>
                  </a:lnTo>
                  <a:lnTo>
                    <a:pt x="184" y="6"/>
                  </a:lnTo>
                  <a:lnTo>
                    <a:pt x="182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4" y="6"/>
                  </a:lnTo>
                  <a:lnTo>
                    <a:pt x="172" y="8"/>
                  </a:lnTo>
                  <a:lnTo>
                    <a:pt x="166" y="6"/>
                  </a:lnTo>
                  <a:lnTo>
                    <a:pt x="156" y="10"/>
                  </a:lnTo>
                  <a:lnTo>
                    <a:pt x="156" y="14"/>
                  </a:lnTo>
                  <a:lnTo>
                    <a:pt x="142" y="16"/>
                  </a:lnTo>
                  <a:lnTo>
                    <a:pt x="138" y="10"/>
                  </a:lnTo>
                  <a:lnTo>
                    <a:pt x="136" y="10"/>
                  </a:lnTo>
                  <a:lnTo>
                    <a:pt x="134" y="10"/>
                  </a:lnTo>
                  <a:lnTo>
                    <a:pt x="128" y="8"/>
                  </a:lnTo>
                  <a:lnTo>
                    <a:pt x="124" y="8"/>
                  </a:lnTo>
                  <a:lnTo>
                    <a:pt x="120" y="6"/>
                  </a:lnTo>
                  <a:lnTo>
                    <a:pt x="116" y="4"/>
                  </a:lnTo>
                  <a:lnTo>
                    <a:pt x="116" y="6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6" y="24"/>
                  </a:lnTo>
                  <a:lnTo>
                    <a:pt x="128" y="26"/>
                  </a:lnTo>
                  <a:lnTo>
                    <a:pt x="130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6" y="34"/>
                  </a:lnTo>
                  <a:lnTo>
                    <a:pt x="128" y="38"/>
                  </a:lnTo>
                  <a:lnTo>
                    <a:pt x="110" y="58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8" y="52"/>
                  </a:lnTo>
                  <a:lnTo>
                    <a:pt x="84" y="50"/>
                  </a:lnTo>
                  <a:lnTo>
                    <a:pt x="80" y="50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52" y="44"/>
                  </a:lnTo>
                  <a:lnTo>
                    <a:pt x="52" y="52"/>
                  </a:lnTo>
                  <a:lnTo>
                    <a:pt x="60" y="52"/>
                  </a:lnTo>
                  <a:lnTo>
                    <a:pt x="62" y="62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8"/>
                  </a:lnTo>
                  <a:lnTo>
                    <a:pt x="52" y="60"/>
                  </a:lnTo>
                  <a:lnTo>
                    <a:pt x="52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6" y="76"/>
                  </a:lnTo>
                  <a:lnTo>
                    <a:pt x="58" y="80"/>
                  </a:lnTo>
                  <a:lnTo>
                    <a:pt x="60" y="86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52" y="126"/>
                  </a:lnTo>
                  <a:lnTo>
                    <a:pt x="50" y="132"/>
                  </a:lnTo>
                  <a:lnTo>
                    <a:pt x="44" y="132"/>
                  </a:lnTo>
                  <a:lnTo>
                    <a:pt x="42" y="130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4" y="132"/>
                  </a:lnTo>
                  <a:lnTo>
                    <a:pt x="32" y="132"/>
                  </a:lnTo>
                  <a:lnTo>
                    <a:pt x="28" y="134"/>
                  </a:lnTo>
                  <a:lnTo>
                    <a:pt x="22" y="134"/>
                  </a:lnTo>
                  <a:lnTo>
                    <a:pt x="18" y="138"/>
                  </a:lnTo>
                  <a:lnTo>
                    <a:pt x="14" y="142"/>
                  </a:lnTo>
                  <a:lnTo>
                    <a:pt x="10" y="146"/>
                  </a:lnTo>
                  <a:lnTo>
                    <a:pt x="10" y="148"/>
                  </a:lnTo>
                  <a:lnTo>
                    <a:pt x="10" y="152"/>
                  </a:lnTo>
                  <a:lnTo>
                    <a:pt x="8" y="156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4" y="162"/>
                  </a:lnTo>
                  <a:lnTo>
                    <a:pt x="2" y="164"/>
                  </a:lnTo>
                  <a:lnTo>
                    <a:pt x="0" y="168"/>
                  </a:lnTo>
                  <a:lnTo>
                    <a:pt x="0" y="174"/>
                  </a:lnTo>
                  <a:lnTo>
                    <a:pt x="0" y="182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6" y="198"/>
                  </a:lnTo>
                  <a:lnTo>
                    <a:pt x="6" y="200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200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22" y="204"/>
                  </a:lnTo>
                  <a:lnTo>
                    <a:pt x="26" y="206"/>
                  </a:lnTo>
                  <a:lnTo>
                    <a:pt x="30" y="206"/>
                  </a:lnTo>
                  <a:lnTo>
                    <a:pt x="34" y="204"/>
                  </a:lnTo>
                  <a:lnTo>
                    <a:pt x="36" y="202"/>
                  </a:lnTo>
                  <a:lnTo>
                    <a:pt x="38" y="200"/>
                  </a:lnTo>
                  <a:lnTo>
                    <a:pt x="42" y="198"/>
                  </a:lnTo>
                  <a:lnTo>
                    <a:pt x="42" y="196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4" y="224"/>
                  </a:lnTo>
                  <a:lnTo>
                    <a:pt x="48" y="226"/>
                  </a:lnTo>
                  <a:lnTo>
                    <a:pt x="50" y="226"/>
                  </a:lnTo>
                  <a:lnTo>
                    <a:pt x="54" y="226"/>
                  </a:lnTo>
                  <a:lnTo>
                    <a:pt x="58" y="226"/>
                  </a:lnTo>
                  <a:lnTo>
                    <a:pt x="64" y="226"/>
                  </a:lnTo>
                  <a:lnTo>
                    <a:pt x="70" y="226"/>
                  </a:lnTo>
                  <a:lnTo>
                    <a:pt x="74" y="224"/>
                  </a:lnTo>
                  <a:lnTo>
                    <a:pt x="78" y="224"/>
                  </a:lnTo>
                  <a:lnTo>
                    <a:pt x="80" y="222"/>
                  </a:lnTo>
                  <a:lnTo>
                    <a:pt x="84" y="218"/>
                  </a:lnTo>
                  <a:lnTo>
                    <a:pt x="86" y="216"/>
                  </a:lnTo>
                  <a:lnTo>
                    <a:pt x="86" y="214"/>
                  </a:lnTo>
                  <a:lnTo>
                    <a:pt x="90" y="212"/>
                  </a:lnTo>
                  <a:lnTo>
                    <a:pt x="94" y="210"/>
                  </a:lnTo>
                  <a:lnTo>
                    <a:pt x="96" y="210"/>
                  </a:lnTo>
                  <a:lnTo>
                    <a:pt x="100" y="212"/>
                  </a:lnTo>
                  <a:lnTo>
                    <a:pt x="102" y="212"/>
                  </a:lnTo>
                  <a:lnTo>
                    <a:pt x="104" y="210"/>
                  </a:lnTo>
                  <a:lnTo>
                    <a:pt x="106" y="208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2" y="206"/>
                  </a:lnTo>
                  <a:lnTo>
                    <a:pt x="112" y="208"/>
                  </a:lnTo>
                  <a:lnTo>
                    <a:pt x="112" y="212"/>
                  </a:lnTo>
                  <a:lnTo>
                    <a:pt x="112" y="216"/>
                  </a:lnTo>
                  <a:lnTo>
                    <a:pt x="112" y="226"/>
                  </a:lnTo>
                  <a:lnTo>
                    <a:pt x="114" y="238"/>
                  </a:lnTo>
                  <a:lnTo>
                    <a:pt x="124" y="248"/>
                  </a:lnTo>
                  <a:lnTo>
                    <a:pt x="136" y="252"/>
                  </a:lnTo>
                  <a:lnTo>
                    <a:pt x="146" y="250"/>
                  </a:lnTo>
                  <a:lnTo>
                    <a:pt x="148" y="252"/>
                  </a:lnTo>
                  <a:lnTo>
                    <a:pt x="148" y="254"/>
                  </a:lnTo>
                  <a:lnTo>
                    <a:pt x="150" y="258"/>
                  </a:lnTo>
                  <a:lnTo>
                    <a:pt x="152" y="262"/>
                  </a:lnTo>
                  <a:lnTo>
                    <a:pt x="156" y="266"/>
                  </a:lnTo>
                  <a:lnTo>
                    <a:pt x="162" y="268"/>
                  </a:lnTo>
                  <a:lnTo>
                    <a:pt x="164" y="268"/>
                  </a:lnTo>
                  <a:lnTo>
                    <a:pt x="166" y="272"/>
                  </a:lnTo>
                  <a:lnTo>
                    <a:pt x="170" y="274"/>
                  </a:lnTo>
                  <a:lnTo>
                    <a:pt x="174" y="278"/>
                  </a:lnTo>
                  <a:lnTo>
                    <a:pt x="178" y="284"/>
                  </a:lnTo>
                  <a:lnTo>
                    <a:pt x="182" y="288"/>
                  </a:lnTo>
                  <a:lnTo>
                    <a:pt x="182" y="294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4" y="300"/>
                  </a:lnTo>
                  <a:lnTo>
                    <a:pt x="204" y="304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8" y="312"/>
                  </a:lnTo>
                  <a:lnTo>
                    <a:pt x="210" y="312"/>
                  </a:lnTo>
                  <a:lnTo>
                    <a:pt x="212" y="314"/>
                  </a:lnTo>
                  <a:lnTo>
                    <a:pt x="214" y="318"/>
                  </a:lnTo>
                  <a:lnTo>
                    <a:pt x="214" y="322"/>
                  </a:lnTo>
                  <a:lnTo>
                    <a:pt x="214" y="326"/>
                  </a:lnTo>
                  <a:lnTo>
                    <a:pt x="214" y="338"/>
                  </a:lnTo>
                  <a:lnTo>
                    <a:pt x="214" y="350"/>
                  </a:lnTo>
                  <a:lnTo>
                    <a:pt x="214" y="362"/>
                  </a:lnTo>
                  <a:lnTo>
                    <a:pt x="210" y="368"/>
                  </a:lnTo>
                  <a:lnTo>
                    <a:pt x="212" y="368"/>
                  </a:lnTo>
                  <a:lnTo>
                    <a:pt x="212" y="370"/>
                  </a:lnTo>
                  <a:lnTo>
                    <a:pt x="214" y="372"/>
                  </a:lnTo>
                  <a:lnTo>
                    <a:pt x="214" y="374"/>
                  </a:lnTo>
                  <a:lnTo>
                    <a:pt x="214" y="380"/>
                  </a:lnTo>
                  <a:lnTo>
                    <a:pt x="216" y="384"/>
                  </a:lnTo>
                  <a:lnTo>
                    <a:pt x="216" y="396"/>
                  </a:lnTo>
                  <a:lnTo>
                    <a:pt x="218" y="408"/>
                  </a:lnTo>
                  <a:lnTo>
                    <a:pt x="218" y="416"/>
                  </a:lnTo>
                  <a:lnTo>
                    <a:pt x="220" y="416"/>
                  </a:lnTo>
                  <a:lnTo>
                    <a:pt x="220" y="418"/>
                  </a:lnTo>
                  <a:lnTo>
                    <a:pt x="222" y="420"/>
                  </a:lnTo>
                  <a:lnTo>
                    <a:pt x="226" y="420"/>
                  </a:lnTo>
                  <a:lnTo>
                    <a:pt x="236" y="424"/>
                  </a:lnTo>
                  <a:lnTo>
                    <a:pt x="238" y="422"/>
                  </a:lnTo>
                  <a:lnTo>
                    <a:pt x="240" y="422"/>
                  </a:lnTo>
                  <a:lnTo>
                    <a:pt x="242" y="422"/>
                  </a:lnTo>
                  <a:lnTo>
                    <a:pt x="244" y="422"/>
                  </a:lnTo>
                  <a:lnTo>
                    <a:pt x="246" y="422"/>
                  </a:lnTo>
                  <a:lnTo>
                    <a:pt x="248" y="424"/>
                  </a:lnTo>
                  <a:lnTo>
                    <a:pt x="250" y="428"/>
                  </a:lnTo>
                  <a:lnTo>
                    <a:pt x="252" y="432"/>
                  </a:lnTo>
                  <a:lnTo>
                    <a:pt x="254" y="436"/>
                  </a:lnTo>
                  <a:lnTo>
                    <a:pt x="256" y="442"/>
                  </a:lnTo>
                  <a:lnTo>
                    <a:pt x="256" y="446"/>
                  </a:lnTo>
                  <a:lnTo>
                    <a:pt x="256" y="448"/>
                  </a:lnTo>
                  <a:lnTo>
                    <a:pt x="260" y="450"/>
                  </a:lnTo>
                  <a:lnTo>
                    <a:pt x="264" y="450"/>
                  </a:lnTo>
                  <a:lnTo>
                    <a:pt x="266" y="452"/>
                  </a:lnTo>
                  <a:lnTo>
                    <a:pt x="268" y="452"/>
                  </a:lnTo>
                  <a:lnTo>
                    <a:pt x="270" y="454"/>
                  </a:lnTo>
                  <a:lnTo>
                    <a:pt x="270" y="458"/>
                  </a:lnTo>
                  <a:lnTo>
                    <a:pt x="270" y="462"/>
                  </a:lnTo>
                  <a:lnTo>
                    <a:pt x="270" y="466"/>
                  </a:lnTo>
                  <a:lnTo>
                    <a:pt x="266" y="472"/>
                  </a:lnTo>
                  <a:lnTo>
                    <a:pt x="264" y="474"/>
                  </a:lnTo>
                  <a:lnTo>
                    <a:pt x="258" y="480"/>
                  </a:lnTo>
                  <a:lnTo>
                    <a:pt x="248" y="488"/>
                  </a:lnTo>
                  <a:lnTo>
                    <a:pt x="240" y="494"/>
                  </a:lnTo>
                  <a:lnTo>
                    <a:pt x="234" y="500"/>
                  </a:lnTo>
                  <a:lnTo>
                    <a:pt x="232" y="500"/>
                  </a:lnTo>
                  <a:lnTo>
                    <a:pt x="230" y="502"/>
                  </a:lnTo>
                  <a:lnTo>
                    <a:pt x="228" y="506"/>
                  </a:lnTo>
                  <a:lnTo>
                    <a:pt x="224" y="510"/>
                  </a:lnTo>
                  <a:lnTo>
                    <a:pt x="220" y="514"/>
                  </a:lnTo>
                  <a:lnTo>
                    <a:pt x="218" y="518"/>
                  </a:lnTo>
                  <a:lnTo>
                    <a:pt x="216" y="522"/>
                  </a:lnTo>
                  <a:lnTo>
                    <a:pt x="216" y="524"/>
                  </a:lnTo>
                  <a:lnTo>
                    <a:pt x="218" y="524"/>
                  </a:lnTo>
                  <a:lnTo>
                    <a:pt x="220" y="522"/>
                  </a:lnTo>
                  <a:lnTo>
                    <a:pt x="224" y="524"/>
                  </a:lnTo>
                  <a:lnTo>
                    <a:pt x="226" y="526"/>
                  </a:lnTo>
                  <a:lnTo>
                    <a:pt x="230" y="530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44" y="540"/>
                  </a:lnTo>
                  <a:lnTo>
                    <a:pt x="248" y="542"/>
                  </a:lnTo>
                  <a:lnTo>
                    <a:pt x="254" y="544"/>
                  </a:lnTo>
                  <a:lnTo>
                    <a:pt x="258" y="546"/>
                  </a:lnTo>
                  <a:lnTo>
                    <a:pt x="262" y="548"/>
                  </a:lnTo>
                  <a:lnTo>
                    <a:pt x="264" y="552"/>
                  </a:lnTo>
                  <a:lnTo>
                    <a:pt x="278" y="568"/>
                  </a:lnTo>
                  <a:lnTo>
                    <a:pt x="282" y="572"/>
                  </a:lnTo>
                  <a:lnTo>
                    <a:pt x="290" y="56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7" name="Freeform 332"/>
            <p:cNvSpPr/>
            <p:nvPr/>
          </p:nvSpPr>
          <p:spPr bwMode="gray">
            <a:xfrm>
              <a:off x="5811289" y="3499110"/>
              <a:ext cx="175143" cy="823982"/>
            </a:xfrm>
            <a:custGeom>
              <a:avLst/>
              <a:gdLst>
                <a:gd name="T0" fmla="*/ 130 w 150"/>
                <a:gd name="T1" fmla="*/ 742 h 756"/>
                <a:gd name="T2" fmla="*/ 102 w 150"/>
                <a:gd name="T3" fmla="*/ 748 h 756"/>
                <a:gd name="T4" fmla="*/ 92 w 150"/>
                <a:gd name="T5" fmla="*/ 748 h 756"/>
                <a:gd name="T6" fmla="*/ 54 w 150"/>
                <a:gd name="T7" fmla="*/ 716 h 756"/>
                <a:gd name="T8" fmla="*/ 70 w 150"/>
                <a:gd name="T9" fmla="*/ 688 h 756"/>
                <a:gd name="T10" fmla="*/ 58 w 150"/>
                <a:gd name="T11" fmla="*/ 678 h 756"/>
                <a:gd name="T12" fmla="*/ 42 w 150"/>
                <a:gd name="T13" fmla="*/ 678 h 756"/>
                <a:gd name="T14" fmla="*/ 34 w 150"/>
                <a:gd name="T15" fmla="*/ 686 h 756"/>
                <a:gd name="T16" fmla="*/ 0 w 150"/>
                <a:gd name="T17" fmla="*/ 622 h 756"/>
                <a:gd name="T18" fmla="*/ 8 w 150"/>
                <a:gd name="T19" fmla="*/ 540 h 756"/>
                <a:gd name="T20" fmla="*/ 30 w 150"/>
                <a:gd name="T21" fmla="*/ 452 h 756"/>
                <a:gd name="T22" fmla="*/ 28 w 150"/>
                <a:gd name="T23" fmla="*/ 398 h 756"/>
                <a:gd name="T24" fmla="*/ 48 w 150"/>
                <a:gd name="T25" fmla="*/ 368 h 756"/>
                <a:gd name="T26" fmla="*/ 46 w 150"/>
                <a:gd name="T27" fmla="*/ 336 h 756"/>
                <a:gd name="T28" fmla="*/ 38 w 150"/>
                <a:gd name="T29" fmla="*/ 352 h 756"/>
                <a:gd name="T30" fmla="*/ 36 w 150"/>
                <a:gd name="T31" fmla="*/ 372 h 756"/>
                <a:gd name="T32" fmla="*/ 30 w 150"/>
                <a:gd name="T33" fmla="*/ 380 h 756"/>
                <a:gd name="T34" fmla="*/ 50 w 150"/>
                <a:gd name="T35" fmla="*/ 260 h 756"/>
                <a:gd name="T36" fmla="*/ 56 w 150"/>
                <a:gd name="T37" fmla="*/ 214 h 756"/>
                <a:gd name="T38" fmla="*/ 66 w 150"/>
                <a:gd name="T39" fmla="*/ 184 h 756"/>
                <a:gd name="T40" fmla="*/ 66 w 150"/>
                <a:gd name="T41" fmla="*/ 166 h 756"/>
                <a:gd name="T42" fmla="*/ 68 w 150"/>
                <a:gd name="T43" fmla="*/ 150 h 756"/>
                <a:gd name="T44" fmla="*/ 70 w 150"/>
                <a:gd name="T45" fmla="*/ 134 h 756"/>
                <a:gd name="T46" fmla="*/ 68 w 150"/>
                <a:gd name="T47" fmla="*/ 110 h 756"/>
                <a:gd name="T48" fmla="*/ 72 w 150"/>
                <a:gd name="T49" fmla="*/ 88 h 756"/>
                <a:gd name="T50" fmla="*/ 64 w 150"/>
                <a:gd name="T51" fmla="*/ 30 h 756"/>
                <a:gd name="T52" fmla="*/ 46 w 150"/>
                <a:gd name="T53" fmla="*/ 10 h 756"/>
                <a:gd name="T54" fmla="*/ 60 w 150"/>
                <a:gd name="T55" fmla="*/ 6 h 756"/>
                <a:gd name="T56" fmla="*/ 74 w 150"/>
                <a:gd name="T57" fmla="*/ 8 h 756"/>
                <a:gd name="T58" fmla="*/ 100 w 150"/>
                <a:gd name="T59" fmla="*/ 46 h 756"/>
                <a:gd name="T60" fmla="*/ 110 w 150"/>
                <a:gd name="T61" fmla="*/ 106 h 756"/>
                <a:gd name="T62" fmla="*/ 116 w 150"/>
                <a:gd name="T63" fmla="*/ 108 h 756"/>
                <a:gd name="T64" fmla="*/ 118 w 150"/>
                <a:gd name="T65" fmla="*/ 116 h 756"/>
                <a:gd name="T66" fmla="*/ 114 w 150"/>
                <a:gd name="T67" fmla="*/ 126 h 756"/>
                <a:gd name="T68" fmla="*/ 104 w 150"/>
                <a:gd name="T69" fmla="*/ 146 h 756"/>
                <a:gd name="T70" fmla="*/ 88 w 150"/>
                <a:gd name="T71" fmla="*/ 178 h 756"/>
                <a:gd name="T72" fmla="*/ 82 w 150"/>
                <a:gd name="T73" fmla="*/ 214 h 756"/>
                <a:gd name="T74" fmla="*/ 80 w 150"/>
                <a:gd name="T75" fmla="*/ 326 h 756"/>
                <a:gd name="T76" fmla="*/ 68 w 150"/>
                <a:gd name="T77" fmla="*/ 344 h 756"/>
                <a:gd name="T78" fmla="*/ 58 w 150"/>
                <a:gd name="T79" fmla="*/ 370 h 756"/>
                <a:gd name="T80" fmla="*/ 60 w 150"/>
                <a:gd name="T81" fmla="*/ 398 h 756"/>
                <a:gd name="T82" fmla="*/ 56 w 150"/>
                <a:gd name="T83" fmla="*/ 420 h 756"/>
                <a:gd name="T84" fmla="*/ 56 w 150"/>
                <a:gd name="T85" fmla="*/ 458 h 756"/>
                <a:gd name="T86" fmla="*/ 54 w 150"/>
                <a:gd name="T87" fmla="*/ 470 h 756"/>
                <a:gd name="T88" fmla="*/ 58 w 150"/>
                <a:gd name="T89" fmla="*/ 478 h 756"/>
                <a:gd name="T90" fmla="*/ 56 w 150"/>
                <a:gd name="T91" fmla="*/ 516 h 756"/>
                <a:gd name="T92" fmla="*/ 46 w 150"/>
                <a:gd name="T93" fmla="*/ 526 h 756"/>
                <a:gd name="T94" fmla="*/ 38 w 150"/>
                <a:gd name="T95" fmla="*/ 554 h 756"/>
                <a:gd name="T96" fmla="*/ 38 w 150"/>
                <a:gd name="T97" fmla="*/ 618 h 756"/>
                <a:gd name="T98" fmla="*/ 38 w 150"/>
                <a:gd name="T99" fmla="*/ 642 h 756"/>
                <a:gd name="T100" fmla="*/ 90 w 150"/>
                <a:gd name="T101" fmla="*/ 658 h 756"/>
                <a:gd name="T102" fmla="*/ 92 w 150"/>
                <a:gd name="T103" fmla="*/ 676 h 756"/>
                <a:gd name="T104" fmla="*/ 150 w 150"/>
                <a:gd name="T105" fmla="*/ 748 h 7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0"/>
                <a:gd name="T160" fmla="*/ 0 h 756"/>
                <a:gd name="T161" fmla="*/ 150 w 150"/>
                <a:gd name="T162" fmla="*/ 756 h 7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0" h="756">
                  <a:moveTo>
                    <a:pt x="150" y="748"/>
                  </a:moveTo>
                  <a:lnTo>
                    <a:pt x="144" y="752"/>
                  </a:lnTo>
                  <a:lnTo>
                    <a:pt x="136" y="748"/>
                  </a:lnTo>
                  <a:lnTo>
                    <a:pt x="130" y="742"/>
                  </a:lnTo>
                  <a:lnTo>
                    <a:pt x="122" y="744"/>
                  </a:lnTo>
                  <a:lnTo>
                    <a:pt x="112" y="750"/>
                  </a:lnTo>
                  <a:lnTo>
                    <a:pt x="106" y="756"/>
                  </a:lnTo>
                  <a:lnTo>
                    <a:pt x="102" y="748"/>
                  </a:lnTo>
                  <a:lnTo>
                    <a:pt x="104" y="738"/>
                  </a:lnTo>
                  <a:lnTo>
                    <a:pt x="102" y="732"/>
                  </a:lnTo>
                  <a:lnTo>
                    <a:pt x="92" y="736"/>
                  </a:lnTo>
                  <a:lnTo>
                    <a:pt x="92" y="748"/>
                  </a:lnTo>
                  <a:lnTo>
                    <a:pt x="76" y="748"/>
                  </a:lnTo>
                  <a:lnTo>
                    <a:pt x="70" y="728"/>
                  </a:lnTo>
                  <a:lnTo>
                    <a:pt x="54" y="730"/>
                  </a:lnTo>
                  <a:lnTo>
                    <a:pt x="54" y="716"/>
                  </a:lnTo>
                  <a:lnTo>
                    <a:pt x="66" y="712"/>
                  </a:lnTo>
                  <a:lnTo>
                    <a:pt x="72" y="694"/>
                  </a:lnTo>
                  <a:lnTo>
                    <a:pt x="72" y="690"/>
                  </a:lnTo>
                  <a:lnTo>
                    <a:pt x="70" y="688"/>
                  </a:lnTo>
                  <a:lnTo>
                    <a:pt x="66" y="684"/>
                  </a:lnTo>
                  <a:lnTo>
                    <a:pt x="62" y="682"/>
                  </a:lnTo>
                  <a:lnTo>
                    <a:pt x="60" y="680"/>
                  </a:lnTo>
                  <a:lnTo>
                    <a:pt x="58" y="678"/>
                  </a:lnTo>
                  <a:lnTo>
                    <a:pt x="56" y="676"/>
                  </a:lnTo>
                  <a:lnTo>
                    <a:pt x="50" y="676"/>
                  </a:lnTo>
                  <a:lnTo>
                    <a:pt x="46" y="676"/>
                  </a:lnTo>
                  <a:lnTo>
                    <a:pt x="42" y="678"/>
                  </a:lnTo>
                  <a:lnTo>
                    <a:pt x="38" y="680"/>
                  </a:lnTo>
                  <a:lnTo>
                    <a:pt x="36" y="682"/>
                  </a:lnTo>
                  <a:lnTo>
                    <a:pt x="34" y="684"/>
                  </a:lnTo>
                  <a:lnTo>
                    <a:pt x="34" y="686"/>
                  </a:lnTo>
                  <a:lnTo>
                    <a:pt x="2" y="654"/>
                  </a:lnTo>
                  <a:lnTo>
                    <a:pt x="0" y="642"/>
                  </a:lnTo>
                  <a:lnTo>
                    <a:pt x="0" y="622"/>
                  </a:lnTo>
                  <a:lnTo>
                    <a:pt x="0" y="600"/>
                  </a:lnTo>
                  <a:lnTo>
                    <a:pt x="4" y="576"/>
                  </a:lnTo>
                  <a:lnTo>
                    <a:pt x="6" y="554"/>
                  </a:lnTo>
                  <a:lnTo>
                    <a:pt x="8" y="540"/>
                  </a:lnTo>
                  <a:lnTo>
                    <a:pt x="8" y="534"/>
                  </a:lnTo>
                  <a:lnTo>
                    <a:pt x="26" y="510"/>
                  </a:lnTo>
                  <a:lnTo>
                    <a:pt x="30" y="484"/>
                  </a:lnTo>
                  <a:lnTo>
                    <a:pt x="30" y="452"/>
                  </a:lnTo>
                  <a:lnTo>
                    <a:pt x="16" y="432"/>
                  </a:lnTo>
                  <a:lnTo>
                    <a:pt x="34" y="414"/>
                  </a:lnTo>
                  <a:lnTo>
                    <a:pt x="36" y="398"/>
                  </a:lnTo>
                  <a:lnTo>
                    <a:pt x="28" y="398"/>
                  </a:lnTo>
                  <a:lnTo>
                    <a:pt x="32" y="388"/>
                  </a:lnTo>
                  <a:lnTo>
                    <a:pt x="38" y="388"/>
                  </a:lnTo>
                  <a:lnTo>
                    <a:pt x="46" y="384"/>
                  </a:lnTo>
                  <a:lnTo>
                    <a:pt x="48" y="368"/>
                  </a:lnTo>
                  <a:lnTo>
                    <a:pt x="48" y="358"/>
                  </a:lnTo>
                  <a:lnTo>
                    <a:pt x="50" y="348"/>
                  </a:lnTo>
                  <a:lnTo>
                    <a:pt x="54" y="332"/>
                  </a:lnTo>
                  <a:lnTo>
                    <a:pt x="46" y="336"/>
                  </a:lnTo>
                  <a:lnTo>
                    <a:pt x="42" y="344"/>
                  </a:lnTo>
                  <a:lnTo>
                    <a:pt x="40" y="346"/>
                  </a:lnTo>
                  <a:lnTo>
                    <a:pt x="40" y="348"/>
                  </a:lnTo>
                  <a:lnTo>
                    <a:pt x="38" y="352"/>
                  </a:lnTo>
                  <a:lnTo>
                    <a:pt x="38" y="356"/>
                  </a:lnTo>
                  <a:lnTo>
                    <a:pt x="38" y="362"/>
                  </a:lnTo>
                  <a:lnTo>
                    <a:pt x="38" y="368"/>
                  </a:lnTo>
                  <a:lnTo>
                    <a:pt x="36" y="372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8"/>
                  </a:lnTo>
                  <a:lnTo>
                    <a:pt x="30" y="380"/>
                  </a:lnTo>
                  <a:lnTo>
                    <a:pt x="28" y="352"/>
                  </a:lnTo>
                  <a:lnTo>
                    <a:pt x="40" y="314"/>
                  </a:lnTo>
                  <a:lnTo>
                    <a:pt x="46" y="282"/>
                  </a:lnTo>
                  <a:lnTo>
                    <a:pt x="50" y="260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0" y="228"/>
                  </a:lnTo>
                  <a:lnTo>
                    <a:pt x="56" y="214"/>
                  </a:lnTo>
                  <a:lnTo>
                    <a:pt x="60" y="200"/>
                  </a:lnTo>
                  <a:lnTo>
                    <a:pt x="64" y="190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6" y="176"/>
                  </a:lnTo>
                  <a:lnTo>
                    <a:pt x="66" y="172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8" y="160"/>
                  </a:lnTo>
                  <a:lnTo>
                    <a:pt x="68" y="154"/>
                  </a:lnTo>
                  <a:lnTo>
                    <a:pt x="68" y="150"/>
                  </a:lnTo>
                  <a:lnTo>
                    <a:pt x="70" y="146"/>
                  </a:lnTo>
                  <a:lnTo>
                    <a:pt x="70" y="142"/>
                  </a:lnTo>
                  <a:lnTo>
                    <a:pt x="70" y="140"/>
                  </a:lnTo>
                  <a:lnTo>
                    <a:pt x="70" y="134"/>
                  </a:lnTo>
                  <a:lnTo>
                    <a:pt x="70" y="128"/>
                  </a:lnTo>
                  <a:lnTo>
                    <a:pt x="70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70" y="106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88"/>
                  </a:lnTo>
                  <a:lnTo>
                    <a:pt x="74" y="74"/>
                  </a:lnTo>
                  <a:lnTo>
                    <a:pt x="72" y="56"/>
                  </a:lnTo>
                  <a:lnTo>
                    <a:pt x="68" y="36"/>
                  </a:lnTo>
                  <a:lnTo>
                    <a:pt x="64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60" y="6"/>
                  </a:lnTo>
                  <a:lnTo>
                    <a:pt x="66" y="2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4" y="8"/>
                  </a:lnTo>
                  <a:lnTo>
                    <a:pt x="80" y="18"/>
                  </a:lnTo>
                  <a:lnTo>
                    <a:pt x="90" y="3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60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4"/>
                  </a:lnTo>
                  <a:lnTo>
                    <a:pt x="116" y="124"/>
                  </a:lnTo>
                  <a:lnTo>
                    <a:pt x="114" y="126"/>
                  </a:lnTo>
                  <a:lnTo>
                    <a:pt x="112" y="128"/>
                  </a:lnTo>
                  <a:lnTo>
                    <a:pt x="108" y="132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2" y="150"/>
                  </a:lnTo>
                  <a:lnTo>
                    <a:pt x="98" y="158"/>
                  </a:lnTo>
                  <a:lnTo>
                    <a:pt x="92" y="168"/>
                  </a:lnTo>
                  <a:lnTo>
                    <a:pt x="88" y="178"/>
                  </a:lnTo>
                  <a:lnTo>
                    <a:pt x="86" y="186"/>
                  </a:lnTo>
                  <a:lnTo>
                    <a:pt x="84" y="192"/>
                  </a:lnTo>
                  <a:lnTo>
                    <a:pt x="84" y="200"/>
                  </a:lnTo>
                  <a:lnTo>
                    <a:pt x="82" y="214"/>
                  </a:lnTo>
                  <a:lnTo>
                    <a:pt x="84" y="232"/>
                  </a:lnTo>
                  <a:lnTo>
                    <a:pt x="82" y="322"/>
                  </a:lnTo>
                  <a:lnTo>
                    <a:pt x="82" y="324"/>
                  </a:lnTo>
                  <a:lnTo>
                    <a:pt x="80" y="326"/>
                  </a:lnTo>
                  <a:lnTo>
                    <a:pt x="76" y="330"/>
                  </a:lnTo>
                  <a:lnTo>
                    <a:pt x="74" y="334"/>
                  </a:lnTo>
                  <a:lnTo>
                    <a:pt x="70" y="338"/>
                  </a:lnTo>
                  <a:lnTo>
                    <a:pt x="68" y="344"/>
                  </a:lnTo>
                  <a:lnTo>
                    <a:pt x="66" y="348"/>
                  </a:lnTo>
                  <a:lnTo>
                    <a:pt x="64" y="350"/>
                  </a:lnTo>
                  <a:lnTo>
                    <a:pt x="60" y="368"/>
                  </a:lnTo>
                  <a:lnTo>
                    <a:pt x="58" y="370"/>
                  </a:lnTo>
                  <a:lnTo>
                    <a:pt x="58" y="372"/>
                  </a:lnTo>
                  <a:lnTo>
                    <a:pt x="60" y="380"/>
                  </a:lnTo>
                  <a:lnTo>
                    <a:pt x="58" y="390"/>
                  </a:lnTo>
                  <a:lnTo>
                    <a:pt x="60" y="398"/>
                  </a:lnTo>
                  <a:lnTo>
                    <a:pt x="58" y="410"/>
                  </a:lnTo>
                  <a:lnTo>
                    <a:pt x="54" y="41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24"/>
                  </a:lnTo>
                  <a:lnTo>
                    <a:pt x="56" y="436"/>
                  </a:lnTo>
                  <a:lnTo>
                    <a:pt x="56" y="448"/>
                  </a:lnTo>
                  <a:lnTo>
                    <a:pt x="56" y="458"/>
                  </a:lnTo>
                  <a:lnTo>
                    <a:pt x="56" y="462"/>
                  </a:lnTo>
                  <a:lnTo>
                    <a:pt x="54" y="466"/>
                  </a:lnTo>
                  <a:lnTo>
                    <a:pt x="54" y="468"/>
                  </a:lnTo>
                  <a:lnTo>
                    <a:pt x="54" y="470"/>
                  </a:lnTo>
                  <a:lnTo>
                    <a:pt x="54" y="472"/>
                  </a:lnTo>
                  <a:lnTo>
                    <a:pt x="56" y="474"/>
                  </a:lnTo>
                  <a:lnTo>
                    <a:pt x="56" y="476"/>
                  </a:lnTo>
                  <a:lnTo>
                    <a:pt x="58" y="478"/>
                  </a:lnTo>
                  <a:lnTo>
                    <a:pt x="58" y="484"/>
                  </a:lnTo>
                  <a:lnTo>
                    <a:pt x="58" y="496"/>
                  </a:lnTo>
                  <a:lnTo>
                    <a:pt x="58" y="508"/>
                  </a:lnTo>
                  <a:lnTo>
                    <a:pt x="56" y="516"/>
                  </a:lnTo>
                  <a:lnTo>
                    <a:pt x="56" y="518"/>
                  </a:lnTo>
                  <a:lnTo>
                    <a:pt x="52" y="520"/>
                  </a:lnTo>
                  <a:lnTo>
                    <a:pt x="50" y="522"/>
                  </a:lnTo>
                  <a:lnTo>
                    <a:pt x="46" y="526"/>
                  </a:lnTo>
                  <a:lnTo>
                    <a:pt x="42" y="530"/>
                  </a:lnTo>
                  <a:lnTo>
                    <a:pt x="40" y="534"/>
                  </a:lnTo>
                  <a:lnTo>
                    <a:pt x="38" y="540"/>
                  </a:lnTo>
                  <a:lnTo>
                    <a:pt x="38" y="554"/>
                  </a:lnTo>
                  <a:lnTo>
                    <a:pt x="38" y="574"/>
                  </a:lnTo>
                  <a:lnTo>
                    <a:pt x="38" y="594"/>
                  </a:lnTo>
                  <a:lnTo>
                    <a:pt x="38" y="612"/>
                  </a:lnTo>
                  <a:lnTo>
                    <a:pt x="38" y="618"/>
                  </a:lnTo>
                  <a:lnTo>
                    <a:pt x="36" y="620"/>
                  </a:lnTo>
                  <a:lnTo>
                    <a:pt x="36" y="624"/>
                  </a:lnTo>
                  <a:lnTo>
                    <a:pt x="38" y="630"/>
                  </a:lnTo>
                  <a:lnTo>
                    <a:pt x="38" y="642"/>
                  </a:lnTo>
                  <a:lnTo>
                    <a:pt x="50" y="656"/>
                  </a:lnTo>
                  <a:lnTo>
                    <a:pt x="88" y="656"/>
                  </a:lnTo>
                  <a:lnTo>
                    <a:pt x="90" y="656"/>
                  </a:lnTo>
                  <a:lnTo>
                    <a:pt x="90" y="658"/>
                  </a:lnTo>
                  <a:lnTo>
                    <a:pt x="90" y="660"/>
                  </a:lnTo>
                  <a:lnTo>
                    <a:pt x="90" y="662"/>
                  </a:lnTo>
                  <a:lnTo>
                    <a:pt x="90" y="668"/>
                  </a:lnTo>
                  <a:lnTo>
                    <a:pt x="92" y="676"/>
                  </a:lnTo>
                  <a:lnTo>
                    <a:pt x="92" y="700"/>
                  </a:lnTo>
                  <a:lnTo>
                    <a:pt x="96" y="726"/>
                  </a:lnTo>
                  <a:lnTo>
                    <a:pt x="136" y="728"/>
                  </a:lnTo>
                  <a:lnTo>
                    <a:pt x="150" y="74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8" name="Freeform 333"/>
            <p:cNvSpPr/>
            <p:nvPr/>
          </p:nvSpPr>
          <p:spPr bwMode="gray">
            <a:xfrm>
              <a:off x="6021460" y="3553606"/>
              <a:ext cx="128438" cy="137330"/>
            </a:xfrm>
            <a:custGeom>
              <a:avLst/>
              <a:gdLst>
                <a:gd name="T0" fmla="*/ 110 w 110"/>
                <a:gd name="T1" fmla="*/ 94 h 126"/>
                <a:gd name="T2" fmla="*/ 108 w 110"/>
                <a:gd name="T3" fmla="*/ 84 h 126"/>
                <a:gd name="T4" fmla="*/ 104 w 110"/>
                <a:gd name="T5" fmla="*/ 76 h 126"/>
                <a:gd name="T6" fmla="*/ 102 w 110"/>
                <a:gd name="T7" fmla="*/ 72 h 126"/>
                <a:gd name="T8" fmla="*/ 98 w 110"/>
                <a:gd name="T9" fmla="*/ 70 h 126"/>
                <a:gd name="T10" fmla="*/ 92 w 110"/>
                <a:gd name="T11" fmla="*/ 70 h 126"/>
                <a:gd name="T12" fmla="*/ 90 w 110"/>
                <a:gd name="T13" fmla="*/ 72 h 126"/>
                <a:gd name="T14" fmla="*/ 76 w 110"/>
                <a:gd name="T15" fmla="*/ 68 h 126"/>
                <a:gd name="T16" fmla="*/ 72 w 110"/>
                <a:gd name="T17" fmla="*/ 64 h 126"/>
                <a:gd name="T18" fmla="*/ 72 w 110"/>
                <a:gd name="T19" fmla="*/ 54 h 126"/>
                <a:gd name="T20" fmla="*/ 68 w 110"/>
                <a:gd name="T21" fmla="*/ 32 h 126"/>
                <a:gd name="T22" fmla="*/ 68 w 110"/>
                <a:gd name="T23" fmla="*/ 24 h 126"/>
                <a:gd name="T24" fmla="*/ 68 w 110"/>
                <a:gd name="T25" fmla="*/ 18 h 126"/>
                <a:gd name="T26" fmla="*/ 68 w 110"/>
                <a:gd name="T27" fmla="*/ 18 h 126"/>
                <a:gd name="T28" fmla="*/ 64 w 110"/>
                <a:gd name="T29" fmla="*/ 16 h 126"/>
                <a:gd name="T30" fmla="*/ 56 w 110"/>
                <a:gd name="T31" fmla="*/ 8 h 126"/>
                <a:gd name="T32" fmla="*/ 46 w 110"/>
                <a:gd name="T33" fmla="*/ 2 h 126"/>
                <a:gd name="T34" fmla="*/ 36 w 110"/>
                <a:gd name="T35" fmla="*/ 0 h 126"/>
                <a:gd name="T36" fmla="*/ 30 w 110"/>
                <a:gd name="T37" fmla="*/ 4 h 126"/>
                <a:gd name="T38" fmla="*/ 18 w 110"/>
                <a:gd name="T39" fmla="*/ 10 h 126"/>
                <a:gd name="T40" fmla="*/ 8 w 110"/>
                <a:gd name="T41" fmla="*/ 24 h 126"/>
                <a:gd name="T42" fmla="*/ 6 w 110"/>
                <a:gd name="T43" fmla="*/ 28 h 126"/>
                <a:gd name="T44" fmla="*/ 2 w 110"/>
                <a:gd name="T45" fmla="*/ 38 h 126"/>
                <a:gd name="T46" fmla="*/ 0 w 110"/>
                <a:gd name="T47" fmla="*/ 52 h 126"/>
                <a:gd name="T48" fmla="*/ 2 w 110"/>
                <a:gd name="T49" fmla="*/ 56 h 126"/>
                <a:gd name="T50" fmla="*/ 10 w 110"/>
                <a:gd name="T51" fmla="*/ 60 h 126"/>
                <a:gd name="T52" fmla="*/ 32 w 110"/>
                <a:gd name="T53" fmla="*/ 72 h 126"/>
                <a:gd name="T54" fmla="*/ 50 w 110"/>
                <a:gd name="T55" fmla="*/ 126 h 126"/>
                <a:gd name="T56" fmla="*/ 102 w 110"/>
                <a:gd name="T57" fmla="*/ 124 h 126"/>
                <a:gd name="T58" fmla="*/ 104 w 110"/>
                <a:gd name="T59" fmla="*/ 116 h 126"/>
                <a:gd name="T60" fmla="*/ 106 w 110"/>
                <a:gd name="T61" fmla="*/ 110 h 126"/>
                <a:gd name="T62" fmla="*/ 106 w 110"/>
                <a:gd name="T63" fmla="*/ 104 h 126"/>
                <a:gd name="T64" fmla="*/ 108 w 110"/>
                <a:gd name="T65" fmla="*/ 96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0"/>
                <a:gd name="T100" fmla="*/ 0 h 126"/>
                <a:gd name="T101" fmla="*/ 110 w 110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0" h="125">
                  <a:moveTo>
                    <a:pt x="108" y="96"/>
                  </a:moveTo>
                  <a:lnTo>
                    <a:pt x="110" y="94"/>
                  </a:lnTo>
                  <a:lnTo>
                    <a:pt x="108" y="90"/>
                  </a:lnTo>
                  <a:lnTo>
                    <a:pt x="108" y="84"/>
                  </a:lnTo>
                  <a:lnTo>
                    <a:pt x="106" y="80"/>
                  </a:lnTo>
                  <a:lnTo>
                    <a:pt x="104" y="76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2" y="70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2" y="54"/>
                  </a:lnTo>
                  <a:lnTo>
                    <a:pt x="70" y="42"/>
                  </a:lnTo>
                  <a:lnTo>
                    <a:pt x="68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26" y="66"/>
                  </a:lnTo>
                  <a:lnTo>
                    <a:pt x="32" y="72"/>
                  </a:lnTo>
                  <a:lnTo>
                    <a:pt x="66" y="90"/>
                  </a:lnTo>
                  <a:lnTo>
                    <a:pt x="50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4"/>
                  </a:lnTo>
                  <a:lnTo>
                    <a:pt x="108" y="98"/>
                  </a:lnTo>
                  <a:lnTo>
                    <a:pt x="108" y="9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9" name="Freeform 334"/>
            <p:cNvSpPr/>
            <p:nvPr/>
          </p:nvSpPr>
          <p:spPr bwMode="gray">
            <a:xfrm>
              <a:off x="5643151" y="3034802"/>
              <a:ext cx="60716" cy="76295"/>
            </a:xfrm>
            <a:custGeom>
              <a:avLst/>
              <a:gdLst>
                <a:gd name="T0" fmla="*/ 50 w 52"/>
                <a:gd name="T1" fmla="*/ 64 h 70"/>
                <a:gd name="T2" fmla="*/ 46 w 52"/>
                <a:gd name="T3" fmla="*/ 60 h 70"/>
                <a:gd name="T4" fmla="*/ 44 w 52"/>
                <a:gd name="T5" fmla="*/ 54 h 70"/>
                <a:gd name="T6" fmla="*/ 46 w 52"/>
                <a:gd name="T7" fmla="*/ 46 h 70"/>
                <a:gd name="T8" fmla="*/ 48 w 52"/>
                <a:gd name="T9" fmla="*/ 42 h 70"/>
                <a:gd name="T10" fmla="*/ 48 w 52"/>
                <a:gd name="T11" fmla="*/ 36 h 70"/>
                <a:gd name="T12" fmla="*/ 48 w 52"/>
                <a:gd name="T13" fmla="*/ 32 h 70"/>
                <a:gd name="T14" fmla="*/ 50 w 52"/>
                <a:gd name="T15" fmla="*/ 20 h 70"/>
                <a:gd name="T16" fmla="*/ 52 w 52"/>
                <a:gd name="T17" fmla="*/ 10 h 70"/>
                <a:gd name="T18" fmla="*/ 52 w 52"/>
                <a:gd name="T19" fmla="*/ 6 h 70"/>
                <a:gd name="T20" fmla="*/ 52 w 52"/>
                <a:gd name="T21" fmla="*/ 0 h 70"/>
                <a:gd name="T22" fmla="*/ 48 w 52"/>
                <a:gd name="T23" fmla="*/ 0 h 70"/>
                <a:gd name="T24" fmla="*/ 44 w 52"/>
                <a:gd name="T25" fmla="*/ 0 h 70"/>
                <a:gd name="T26" fmla="*/ 40 w 52"/>
                <a:gd name="T27" fmla="*/ 2 h 70"/>
                <a:gd name="T28" fmla="*/ 36 w 52"/>
                <a:gd name="T29" fmla="*/ 0 h 70"/>
                <a:gd name="T30" fmla="*/ 34 w 52"/>
                <a:gd name="T31" fmla="*/ 2 h 70"/>
                <a:gd name="T32" fmla="*/ 30 w 52"/>
                <a:gd name="T33" fmla="*/ 10 h 70"/>
                <a:gd name="T34" fmla="*/ 28 w 52"/>
                <a:gd name="T35" fmla="*/ 14 h 70"/>
                <a:gd name="T36" fmla="*/ 24 w 52"/>
                <a:gd name="T37" fmla="*/ 20 h 70"/>
                <a:gd name="T38" fmla="*/ 20 w 52"/>
                <a:gd name="T39" fmla="*/ 22 h 70"/>
                <a:gd name="T40" fmla="*/ 16 w 52"/>
                <a:gd name="T41" fmla="*/ 24 h 70"/>
                <a:gd name="T42" fmla="*/ 14 w 52"/>
                <a:gd name="T43" fmla="*/ 28 h 70"/>
                <a:gd name="T44" fmla="*/ 14 w 52"/>
                <a:gd name="T45" fmla="*/ 32 h 70"/>
                <a:gd name="T46" fmla="*/ 10 w 52"/>
                <a:gd name="T47" fmla="*/ 36 h 70"/>
                <a:gd name="T48" fmla="*/ 8 w 52"/>
                <a:gd name="T49" fmla="*/ 38 h 70"/>
                <a:gd name="T50" fmla="*/ 6 w 52"/>
                <a:gd name="T51" fmla="*/ 40 h 70"/>
                <a:gd name="T52" fmla="*/ 6 w 52"/>
                <a:gd name="T53" fmla="*/ 42 h 70"/>
                <a:gd name="T54" fmla="*/ 4 w 52"/>
                <a:gd name="T55" fmla="*/ 44 h 70"/>
                <a:gd name="T56" fmla="*/ 2 w 52"/>
                <a:gd name="T57" fmla="*/ 44 h 70"/>
                <a:gd name="T58" fmla="*/ 0 w 52"/>
                <a:gd name="T59" fmla="*/ 42 h 70"/>
                <a:gd name="T60" fmla="*/ 0 w 52"/>
                <a:gd name="T61" fmla="*/ 44 h 70"/>
                <a:gd name="T62" fmla="*/ 8 w 52"/>
                <a:gd name="T63" fmla="*/ 52 h 70"/>
                <a:gd name="T64" fmla="*/ 12 w 52"/>
                <a:gd name="T65" fmla="*/ 60 h 70"/>
                <a:gd name="T66" fmla="*/ 16 w 52"/>
                <a:gd name="T67" fmla="*/ 64 h 70"/>
                <a:gd name="T68" fmla="*/ 20 w 52"/>
                <a:gd name="T69" fmla="*/ 62 h 70"/>
                <a:gd name="T70" fmla="*/ 26 w 52"/>
                <a:gd name="T71" fmla="*/ 66 h 70"/>
                <a:gd name="T72" fmla="*/ 30 w 52"/>
                <a:gd name="T73" fmla="*/ 66 h 70"/>
                <a:gd name="T74" fmla="*/ 36 w 52"/>
                <a:gd name="T75" fmla="*/ 66 h 70"/>
                <a:gd name="T76" fmla="*/ 40 w 52"/>
                <a:gd name="T77" fmla="*/ 66 h 70"/>
                <a:gd name="T78" fmla="*/ 44 w 52"/>
                <a:gd name="T79" fmla="*/ 68 h 70"/>
                <a:gd name="T80" fmla="*/ 48 w 52"/>
                <a:gd name="T81" fmla="*/ 70 h 70"/>
                <a:gd name="T82" fmla="*/ 50 w 52"/>
                <a:gd name="T83" fmla="*/ 70 h 70"/>
                <a:gd name="T84" fmla="*/ 52 w 52"/>
                <a:gd name="T85" fmla="*/ 70 h 7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2"/>
                <a:gd name="T130" fmla="*/ 0 h 70"/>
                <a:gd name="T131" fmla="*/ 52 w 52"/>
                <a:gd name="T132" fmla="*/ 70 h 7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2" h="70">
                  <a:moveTo>
                    <a:pt x="52" y="70"/>
                  </a:moveTo>
                  <a:lnTo>
                    <a:pt x="50" y="64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50" y="20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8" y="52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50" y="70"/>
                  </a:lnTo>
                  <a:lnTo>
                    <a:pt x="52" y="7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0" name="Freeform 335"/>
            <p:cNvSpPr/>
            <p:nvPr/>
          </p:nvSpPr>
          <p:spPr bwMode="gray">
            <a:xfrm>
              <a:off x="5573094" y="2982486"/>
              <a:ext cx="70057" cy="80654"/>
            </a:xfrm>
            <a:custGeom>
              <a:avLst/>
              <a:gdLst>
                <a:gd name="T0" fmla="*/ 60 w 60"/>
                <a:gd name="T1" fmla="*/ 40 h 74"/>
                <a:gd name="T2" fmla="*/ 60 w 60"/>
                <a:gd name="T3" fmla="*/ 40 h 74"/>
                <a:gd name="T4" fmla="*/ 58 w 60"/>
                <a:gd name="T5" fmla="*/ 42 h 74"/>
                <a:gd name="T6" fmla="*/ 56 w 60"/>
                <a:gd name="T7" fmla="*/ 46 h 74"/>
                <a:gd name="T8" fmla="*/ 54 w 60"/>
                <a:gd name="T9" fmla="*/ 48 h 74"/>
                <a:gd name="T10" fmla="*/ 50 w 60"/>
                <a:gd name="T11" fmla="*/ 50 h 74"/>
                <a:gd name="T12" fmla="*/ 46 w 60"/>
                <a:gd name="T13" fmla="*/ 52 h 74"/>
                <a:gd name="T14" fmla="*/ 46 w 60"/>
                <a:gd name="T15" fmla="*/ 52 h 74"/>
                <a:gd name="T16" fmla="*/ 44 w 60"/>
                <a:gd name="T17" fmla="*/ 52 h 74"/>
                <a:gd name="T18" fmla="*/ 42 w 60"/>
                <a:gd name="T19" fmla="*/ 54 h 74"/>
                <a:gd name="T20" fmla="*/ 40 w 60"/>
                <a:gd name="T21" fmla="*/ 58 h 74"/>
                <a:gd name="T22" fmla="*/ 40 w 60"/>
                <a:gd name="T23" fmla="*/ 58 h 74"/>
                <a:gd name="T24" fmla="*/ 38 w 60"/>
                <a:gd name="T25" fmla="*/ 60 h 74"/>
                <a:gd name="T26" fmla="*/ 36 w 60"/>
                <a:gd name="T27" fmla="*/ 62 h 74"/>
                <a:gd name="T28" fmla="*/ 32 w 60"/>
                <a:gd name="T29" fmla="*/ 62 h 74"/>
                <a:gd name="T30" fmla="*/ 32 w 60"/>
                <a:gd name="T31" fmla="*/ 62 h 74"/>
                <a:gd name="T32" fmla="*/ 30 w 60"/>
                <a:gd name="T33" fmla="*/ 64 h 74"/>
                <a:gd name="T34" fmla="*/ 26 w 60"/>
                <a:gd name="T35" fmla="*/ 66 h 74"/>
                <a:gd name="T36" fmla="*/ 24 w 60"/>
                <a:gd name="T37" fmla="*/ 68 h 74"/>
                <a:gd name="T38" fmla="*/ 16 w 60"/>
                <a:gd name="T39" fmla="*/ 74 h 74"/>
                <a:gd name="T40" fmla="*/ 10 w 60"/>
                <a:gd name="T41" fmla="*/ 70 h 74"/>
                <a:gd name="T42" fmla="*/ 6 w 60"/>
                <a:gd name="T43" fmla="*/ 66 h 74"/>
                <a:gd name="T44" fmla="*/ 4 w 60"/>
                <a:gd name="T45" fmla="*/ 62 h 74"/>
                <a:gd name="T46" fmla="*/ 0 w 60"/>
                <a:gd name="T47" fmla="*/ 54 h 74"/>
                <a:gd name="T48" fmla="*/ 2 w 60"/>
                <a:gd name="T49" fmla="*/ 54 h 74"/>
                <a:gd name="T50" fmla="*/ 2 w 60"/>
                <a:gd name="T51" fmla="*/ 50 h 74"/>
                <a:gd name="T52" fmla="*/ 4 w 60"/>
                <a:gd name="T53" fmla="*/ 48 h 74"/>
                <a:gd name="T54" fmla="*/ 6 w 60"/>
                <a:gd name="T55" fmla="*/ 44 h 74"/>
                <a:gd name="T56" fmla="*/ 8 w 60"/>
                <a:gd name="T57" fmla="*/ 42 h 74"/>
                <a:gd name="T58" fmla="*/ 8 w 60"/>
                <a:gd name="T59" fmla="*/ 40 h 74"/>
                <a:gd name="T60" fmla="*/ 8 w 60"/>
                <a:gd name="T61" fmla="*/ 38 h 74"/>
                <a:gd name="T62" fmla="*/ 8 w 60"/>
                <a:gd name="T63" fmla="*/ 36 h 74"/>
                <a:gd name="T64" fmla="*/ 6 w 60"/>
                <a:gd name="T65" fmla="*/ 34 h 74"/>
                <a:gd name="T66" fmla="*/ 6 w 60"/>
                <a:gd name="T67" fmla="*/ 32 h 74"/>
                <a:gd name="T68" fmla="*/ 6 w 60"/>
                <a:gd name="T69" fmla="*/ 32 h 74"/>
                <a:gd name="T70" fmla="*/ 6 w 60"/>
                <a:gd name="T71" fmla="*/ 30 h 74"/>
                <a:gd name="T72" fmla="*/ 6 w 60"/>
                <a:gd name="T73" fmla="*/ 28 h 74"/>
                <a:gd name="T74" fmla="*/ 8 w 60"/>
                <a:gd name="T75" fmla="*/ 28 h 74"/>
                <a:gd name="T76" fmla="*/ 32 w 60"/>
                <a:gd name="T77" fmla="*/ 28 h 74"/>
                <a:gd name="T78" fmla="*/ 32 w 60"/>
                <a:gd name="T79" fmla="*/ 18 h 74"/>
                <a:gd name="T80" fmla="*/ 22 w 60"/>
                <a:gd name="T81" fmla="*/ 8 h 74"/>
                <a:gd name="T82" fmla="*/ 26 w 60"/>
                <a:gd name="T83" fmla="*/ 8 h 74"/>
                <a:gd name="T84" fmla="*/ 26 w 60"/>
                <a:gd name="T85" fmla="*/ 0 h 74"/>
                <a:gd name="T86" fmla="*/ 46 w 60"/>
                <a:gd name="T87" fmla="*/ 0 h 74"/>
                <a:gd name="T88" fmla="*/ 46 w 60"/>
                <a:gd name="T89" fmla="*/ 2 h 74"/>
                <a:gd name="T90" fmla="*/ 46 w 60"/>
                <a:gd name="T91" fmla="*/ 32 h 74"/>
                <a:gd name="T92" fmla="*/ 54 w 60"/>
                <a:gd name="T93" fmla="*/ 32 h 74"/>
                <a:gd name="T94" fmla="*/ 54 w 60"/>
                <a:gd name="T95" fmla="*/ 34 h 74"/>
                <a:gd name="T96" fmla="*/ 54 w 60"/>
                <a:gd name="T97" fmla="*/ 34 h 74"/>
                <a:gd name="T98" fmla="*/ 54 w 60"/>
                <a:gd name="T99" fmla="*/ 36 h 74"/>
                <a:gd name="T100" fmla="*/ 56 w 60"/>
                <a:gd name="T101" fmla="*/ 38 h 74"/>
                <a:gd name="T102" fmla="*/ 60 w 60"/>
                <a:gd name="T103" fmla="*/ 40 h 7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60"/>
                <a:gd name="T157" fmla="*/ 0 h 74"/>
                <a:gd name="T158" fmla="*/ 60 w 60"/>
                <a:gd name="T159" fmla="*/ 74 h 7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60" h="74">
                  <a:moveTo>
                    <a:pt x="60" y="40"/>
                  </a:moveTo>
                  <a:lnTo>
                    <a:pt x="60" y="40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0" y="50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2" y="62"/>
                  </a:lnTo>
                  <a:lnTo>
                    <a:pt x="30" y="64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16" y="74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4" y="6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32" y="28"/>
                  </a:lnTo>
                  <a:lnTo>
                    <a:pt x="32" y="1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6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6" y="38"/>
                  </a:lnTo>
                  <a:lnTo>
                    <a:pt x="60" y="4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1" name="Freeform 336"/>
            <p:cNvSpPr/>
            <p:nvPr/>
          </p:nvSpPr>
          <p:spPr bwMode="gray">
            <a:xfrm>
              <a:off x="5626805" y="2973766"/>
              <a:ext cx="16347" cy="43597"/>
            </a:xfrm>
            <a:custGeom>
              <a:avLst/>
              <a:gdLst>
                <a:gd name="T0" fmla="*/ 14 w 14"/>
                <a:gd name="T1" fmla="*/ 0 h 40"/>
                <a:gd name="T2" fmla="*/ 14 w 14"/>
                <a:gd name="T3" fmla="*/ 0 h 40"/>
                <a:gd name="T4" fmla="*/ 12 w 14"/>
                <a:gd name="T5" fmla="*/ 0 h 40"/>
                <a:gd name="T6" fmla="*/ 10 w 14"/>
                <a:gd name="T7" fmla="*/ 0 h 40"/>
                <a:gd name="T8" fmla="*/ 10 w 14"/>
                <a:gd name="T9" fmla="*/ 2 h 40"/>
                <a:gd name="T10" fmla="*/ 8 w 14"/>
                <a:gd name="T11" fmla="*/ 2 h 40"/>
                <a:gd name="T12" fmla="*/ 6 w 14"/>
                <a:gd name="T13" fmla="*/ 4 h 40"/>
                <a:gd name="T14" fmla="*/ 6 w 14"/>
                <a:gd name="T15" fmla="*/ 4 h 40"/>
                <a:gd name="T16" fmla="*/ 4 w 14"/>
                <a:gd name="T17" fmla="*/ 6 h 40"/>
                <a:gd name="T18" fmla="*/ 2 w 14"/>
                <a:gd name="T19" fmla="*/ 4 h 40"/>
                <a:gd name="T20" fmla="*/ 0 w 14"/>
                <a:gd name="T21" fmla="*/ 4 h 40"/>
                <a:gd name="T22" fmla="*/ 0 w 14"/>
                <a:gd name="T23" fmla="*/ 6 h 40"/>
                <a:gd name="T24" fmla="*/ 0 w 14"/>
                <a:gd name="T25" fmla="*/ 8 h 40"/>
                <a:gd name="T26" fmla="*/ 0 w 14"/>
                <a:gd name="T27" fmla="*/ 8 h 40"/>
                <a:gd name="T28" fmla="*/ 0 w 14"/>
                <a:gd name="T29" fmla="*/ 40 h 40"/>
                <a:gd name="T30" fmla="*/ 8 w 14"/>
                <a:gd name="T31" fmla="*/ 40 h 40"/>
                <a:gd name="T32" fmla="*/ 8 w 14"/>
                <a:gd name="T33" fmla="*/ 40 h 40"/>
                <a:gd name="T34" fmla="*/ 8 w 14"/>
                <a:gd name="T35" fmla="*/ 38 h 40"/>
                <a:gd name="T36" fmla="*/ 10 w 14"/>
                <a:gd name="T37" fmla="*/ 36 h 40"/>
                <a:gd name="T38" fmla="*/ 12 w 14"/>
                <a:gd name="T39" fmla="*/ 34 h 40"/>
                <a:gd name="T40" fmla="*/ 12 w 14"/>
                <a:gd name="T41" fmla="*/ 32 h 40"/>
                <a:gd name="T42" fmla="*/ 12 w 14"/>
                <a:gd name="T43" fmla="*/ 30 h 40"/>
                <a:gd name="T44" fmla="*/ 12 w 14"/>
                <a:gd name="T45" fmla="*/ 28 h 40"/>
                <a:gd name="T46" fmla="*/ 10 w 14"/>
                <a:gd name="T47" fmla="*/ 24 h 40"/>
                <a:gd name="T48" fmla="*/ 10 w 14"/>
                <a:gd name="T49" fmla="*/ 18 h 40"/>
                <a:gd name="T50" fmla="*/ 10 w 14"/>
                <a:gd name="T51" fmla="*/ 14 h 40"/>
                <a:gd name="T52" fmla="*/ 10 w 14"/>
                <a:gd name="T53" fmla="*/ 12 h 40"/>
                <a:gd name="T54" fmla="*/ 12 w 14"/>
                <a:gd name="T55" fmla="*/ 10 h 40"/>
                <a:gd name="T56" fmla="*/ 12 w 14"/>
                <a:gd name="T57" fmla="*/ 8 h 40"/>
                <a:gd name="T58" fmla="*/ 14 w 14"/>
                <a:gd name="T59" fmla="*/ 4 h 40"/>
                <a:gd name="T60" fmla="*/ 14 w 14"/>
                <a:gd name="T61" fmla="*/ 0 h 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4"/>
                <a:gd name="T94" fmla="*/ 0 h 40"/>
                <a:gd name="T95" fmla="*/ 14 w 14"/>
                <a:gd name="T96" fmla="*/ 40 h 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4" h="40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4"/>
                  </a:lnTo>
                  <a:lnTo>
                    <a:pt x="10" y="18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2" name="Freeform 337"/>
            <p:cNvSpPr/>
            <p:nvPr/>
          </p:nvSpPr>
          <p:spPr bwMode="gray">
            <a:xfrm>
              <a:off x="5659498" y="3104557"/>
              <a:ext cx="56046" cy="43597"/>
            </a:xfrm>
            <a:custGeom>
              <a:avLst/>
              <a:gdLst>
                <a:gd name="T0" fmla="*/ 48 w 48"/>
                <a:gd name="T1" fmla="*/ 16 h 40"/>
                <a:gd name="T2" fmla="*/ 46 w 48"/>
                <a:gd name="T3" fmla="*/ 14 h 40"/>
                <a:gd name="T4" fmla="*/ 42 w 48"/>
                <a:gd name="T5" fmla="*/ 12 h 40"/>
                <a:gd name="T6" fmla="*/ 40 w 48"/>
                <a:gd name="T7" fmla="*/ 8 h 40"/>
                <a:gd name="T8" fmla="*/ 38 w 48"/>
                <a:gd name="T9" fmla="*/ 6 h 40"/>
                <a:gd name="T10" fmla="*/ 36 w 48"/>
                <a:gd name="T11" fmla="*/ 6 h 40"/>
                <a:gd name="T12" fmla="*/ 34 w 48"/>
                <a:gd name="T13" fmla="*/ 6 h 40"/>
                <a:gd name="T14" fmla="*/ 30 w 48"/>
                <a:gd name="T15" fmla="*/ 4 h 40"/>
                <a:gd name="T16" fmla="*/ 26 w 48"/>
                <a:gd name="T17" fmla="*/ 2 h 40"/>
                <a:gd name="T18" fmla="*/ 22 w 48"/>
                <a:gd name="T19" fmla="*/ 2 h 40"/>
                <a:gd name="T20" fmla="*/ 16 w 48"/>
                <a:gd name="T21" fmla="*/ 2 h 40"/>
                <a:gd name="T22" fmla="*/ 12 w 48"/>
                <a:gd name="T23" fmla="*/ 2 h 40"/>
                <a:gd name="T24" fmla="*/ 6 w 48"/>
                <a:gd name="T25" fmla="*/ 0 h 40"/>
                <a:gd name="T26" fmla="*/ 2 w 48"/>
                <a:gd name="T27" fmla="*/ 0 h 40"/>
                <a:gd name="T28" fmla="*/ 2 w 48"/>
                <a:gd name="T29" fmla="*/ 2 h 40"/>
                <a:gd name="T30" fmla="*/ 2 w 48"/>
                <a:gd name="T31" fmla="*/ 6 h 40"/>
                <a:gd name="T32" fmla="*/ 2 w 48"/>
                <a:gd name="T33" fmla="*/ 10 h 40"/>
                <a:gd name="T34" fmla="*/ 2 w 48"/>
                <a:gd name="T35" fmla="*/ 16 h 40"/>
                <a:gd name="T36" fmla="*/ 8 w 48"/>
                <a:gd name="T37" fmla="*/ 24 h 40"/>
                <a:gd name="T38" fmla="*/ 8 w 48"/>
                <a:gd name="T39" fmla="*/ 20 h 40"/>
                <a:gd name="T40" fmla="*/ 6 w 48"/>
                <a:gd name="T41" fmla="*/ 18 h 40"/>
                <a:gd name="T42" fmla="*/ 8 w 48"/>
                <a:gd name="T43" fmla="*/ 16 h 40"/>
                <a:gd name="T44" fmla="*/ 14 w 48"/>
                <a:gd name="T45" fmla="*/ 20 h 40"/>
                <a:gd name="T46" fmla="*/ 24 w 48"/>
                <a:gd name="T47" fmla="*/ 30 h 40"/>
                <a:gd name="T48" fmla="*/ 22 w 48"/>
                <a:gd name="T49" fmla="*/ 32 h 40"/>
                <a:gd name="T50" fmla="*/ 24 w 48"/>
                <a:gd name="T51" fmla="*/ 36 h 40"/>
                <a:gd name="T52" fmla="*/ 24 w 48"/>
                <a:gd name="T53" fmla="*/ 36 h 40"/>
                <a:gd name="T54" fmla="*/ 26 w 48"/>
                <a:gd name="T55" fmla="*/ 34 h 40"/>
                <a:gd name="T56" fmla="*/ 26 w 48"/>
                <a:gd name="T57" fmla="*/ 34 h 40"/>
                <a:gd name="T58" fmla="*/ 28 w 48"/>
                <a:gd name="T59" fmla="*/ 34 h 40"/>
                <a:gd name="T60" fmla="*/ 28 w 48"/>
                <a:gd name="T61" fmla="*/ 36 h 40"/>
                <a:gd name="T62" fmla="*/ 32 w 48"/>
                <a:gd name="T63" fmla="*/ 40 h 40"/>
                <a:gd name="T64" fmla="*/ 36 w 48"/>
                <a:gd name="T65" fmla="*/ 38 h 40"/>
                <a:gd name="T66" fmla="*/ 40 w 48"/>
                <a:gd name="T67" fmla="*/ 32 h 40"/>
                <a:gd name="T68" fmla="*/ 40 w 48"/>
                <a:gd name="T69" fmla="*/ 28 h 40"/>
                <a:gd name="T70" fmla="*/ 44 w 48"/>
                <a:gd name="T71" fmla="*/ 22 h 4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8"/>
                <a:gd name="T109" fmla="*/ 0 h 40"/>
                <a:gd name="T110" fmla="*/ 48 w 48"/>
                <a:gd name="T111" fmla="*/ 40 h 4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8" h="40">
                  <a:moveTo>
                    <a:pt x="48" y="16"/>
                  </a:moveTo>
                  <a:lnTo>
                    <a:pt x="48" y="16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4" y="38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8" y="1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3" name="Freeform 338"/>
            <p:cNvSpPr/>
            <p:nvPr/>
          </p:nvSpPr>
          <p:spPr bwMode="gray">
            <a:xfrm>
              <a:off x="5699197" y="3124176"/>
              <a:ext cx="95745" cy="32698"/>
            </a:xfrm>
            <a:custGeom>
              <a:avLst/>
              <a:gdLst>
                <a:gd name="T0" fmla="*/ 12 w 82"/>
                <a:gd name="T1" fmla="*/ 6 h 30"/>
                <a:gd name="T2" fmla="*/ 8 w 82"/>
                <a:gd name="T3" fmla="*/ 10 h 30"/>
                <a:gd name="T4" fmla="*/ 6 w 82"/>
                <a:gd name="T5" fmla="*/ 14 h 30"/>
                <a:gd name="T6" fmla="*/ 2 w 82"/>
                <a:gd name="T7" fmla="*/ 20 h 30"/>
                <a:gd name="T8" fmla="*/ 0 w 82"/>
                <a:gd name="T9" fmla="*/ 20 h 30"/>
                <a:gd name="T10" fmla="*/ 6 w 82"/>
                <a:gd name="T11" fmla="*/ 22 h 30"/>
                <a:gd name="T12" fmla="*/ 10 w 82"/>
                <a:gd name="T13" fmla="*/ 20 h 30"/>
                <a:gd name="T14" fmla="*/ 16 w 82"/>
                <a:gd name="T15" fmla="*/ 20 h 30"/>
                <a:gd name="T16" fmla="*/ 28 w 82"/>
                <a:gd name="T17" fmla="*/ 18 h 30"/>
                <a:gd name="T18" fmla="*/ 32 w 82"/>
                <a:gd name="T19" fmla="*/ 18 h 30"/>
                <a:gd name="T20" fmla="*/ 40 w 82"/>
                <a:gd name="T21" fmla="*/ 20 h 30"/>
                <a:gd name="T22" fmla="*/ 42 w 82"/>
                <a:gd name="T23" fmla="*/ 22 h 30"/>
                <a:gd name="T24" fmla="*/ 46 w 82"/>
                <a:gd name="T25" fmla="*/ 26 h 30"/>
                <a:gd name="T26" fmla="*/ 50 w 82"/>
                <a:gd name="T27" fmla="*/ 28 h 30"/>
                <a:gd name="T28" fmla="*/ 56 w 82"/>
                <a:gd name="T29" fmla="*/ 28 h 30"/>
                <a:gd name="T30" fmla="*/ 56 w 82"/>
                <a:gd name="T31" fmla="*/ 26 h 30"/>
                <a:gd name="T32" fmla="*/ 56 w 82"/>
                <a:gd name="T33" fmla="*/ 26 h 30"/>
                <a:gd name="T34" fmla="*/ 54 w 82"/>
                <a:gd name="T35" fmla="*/ 24 h 30"/>
                <a:gd name="T36" fmla="*/ 52 w 82"/>
                <a:gd name="T37" fmla="*/ 22 h 30"/>
                <a:gd name="T38" fmla="*/ 54 w 82"/>
                <a:gd name="T39" fmla="*/ 20 h 30"/>
                <a:gd name="T40" fmla="*/ 60 w 82"/>
                <a:gd name="T41" fmla="*/ 18 h 30"/>
                <a:gd name="T42" fmla="*/ 62 w 82"/>
                <a:gd name="T43" fmla="*/ 14 h 30"/>
                <a:gd name="T44" fmla="*/ 64 w 82"/>
                <a:gd name="T45" fmla="*/ 12 h 30"/>
                <a:gd name="T46" fmla="*/ 68 w 82"/>
                <a:gd name="T47" fmla="*/ 12 h 30"/>
                <a:gd name="T48" fmla="*/ 72 w 82"/>
                <a:gd name="T49" fmla="*/ 12 h 30"/>
                <a:gd name="T50" fmla="*/ 76 w 82"/>
                <a:gd name="T51" fmla="*/ 14 h 30"/>
                <a:gd name="T52" fmla="*/ 80 w 82"/>
                <a:gd name="T53" fmla="*/ 18 h 30"/>
                <a:gd name="T54" fmla="*/ 82 w 82"/>
                <a:gd name="T55" fmla="*/ 14 h 30"/>
                <a:gd name="T56" fmla="*/ 80 w 82"/>
                <a:gd name="T57" fmla="*/ 10 h 30"/>
                <a:gd name="T58" fmla="*/ 78 w 82"/>
                <a:gd name="T59" fmla="*/ 6 h 30"/>
                <a:gd name="T60" fmla="*/ 70 w 82"/>
                <a:gd name="T61" fmla="*/ 4 h 30"/>
                <a:gd name="T62" fmla="*/ 66 w 82"/>
                <a:gd name="T63" fmla="*/ 4 h 30"/>
                <a:gd name="T64" fmla="*/ 62 w 82"/>
                <a:gd name="T65" fmla="*/ 4 h 30"/>
                <a:gd name="T66" fmla="*/ 50 w 82"/>
                <a:gd name="T67" fmla="*/ 8 h 30"/>
                <a:gd name="T68" fmla="*/ 44 w 82"/>
                <a:gd name="T69" fmla="*/ 10 h 30"/>
                <a:gd name="T70" fmla="*/ 40 w 82"/>
                <a:gd name="T71" fmla="*/ 10 h 30"/>
                <a:gd name="T72" fmla="*/ 34 w 82"/>
                <a:gd name="T73" fmla="*/ 8 h 30"/>
                <a:gd name="T74" fmla="*/ 32 w 82"/>
                <a:gd name="T75" fmla="*/ 8 h 30"/>
                <a:gd name="T76" fmla="*/ 30 w 82"/>
                <a:gd name="T77" fmla="*/ 6 h 30"/>
                <a:gd name="T78" fmla="*/ 16 w 82"/>
                <a:gd name="T79" fmla="*/ 0 h 3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2"/>
                <a:gd name="T121" fmla="*/ 0 h 30"/>
                <a:gd name="T122" fmla="*/ 82 w 82"/>
                <a:gd name="T123" fmla="*/ 30 h 3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2" h="30">
                  <a:moveTo>
                    <a:pt x="16" y="0"/>
                  </a:moveTo>
                  <a:lnTo>
                    <a:pt x="12" y="6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4" y="24"/>
                  </a:lnTo>
                  <a:lnTo>
                    <a:pt x="46" y="26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6" y="14"/>
                  </a:lnTo>
                  <a:lnTo>
                    <a:pt x="78" y="16"/>
                  </a:lnTo>
                  <a:lnTo>
                    <a:pt x="80" y="18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80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6" y="4"/>
                  </a:lnTo>
                  <a:lnTo>
                    <a:pt x="1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4" name="Freeform 339"/>
            <p:cNvSpPr/>
            <p:nvPr/>
          </p:nvSpPr>
          <p:spPr bwMode="gray">
            <a:xfrm>
              <a:off x="5206462" y="2771041"/>
              <a:ext cx="450701" cy="270301"/>
            </a:xfrm>
            <a:custGeom>
              <a:avLst/>
              <a:gdLst>
                <a:gd name="T0" fmla="*/ 380 w 386"/>
                <a:gd name="T1" fmla="*/ 178 h 248"/>
                <a:gd name="T2" fmla="*/ 384 w 386"/>
                <a:gd name="T3" fmla="*/ 170 h 248"/>
                <a:gd name="T4" fmla="*/ 386 w 386"/>
                <a:gd name="T5" fmla="*/ 164 h 248"/>
                <a:gd name="T6" fmla="*/ 374 w 386"/>
                <a:gd name="T7" fmla="*/ 162 h 248"/>
                <a:gd name="T8" fmla="*/ 356 w 386"/>
                <a:gd name="T9" fmla="*/ 162 h 248"/>
                <a:gd name="T10" fmla="*/ 346 w 386"/>
                <a:gd name="T11" fmla="*/ 166 h 248"/>
                <a:gd name="T12" fmla="*/ 340 w 386"/>
                <a:gd name="T13" fmla="*/ 164 h 248"/>
                <a:gd name="T14" fmla="*/ 334 w 386"/>
                <a:gd name="T15" fmla="*/ 170 h 248"/>
                <a:gd name="T16" fmla="*/ 332 w 386"/>
                <a:gd name="T17" fmla="*/ 184 h 248"/>
                <a:gd name="T18" fmla="*/ 326 w 386"/>
                <a:gd name="T19" fmla="*/ 192 h 248"/>
                <a:gd name="T20" fmla="*/ 314 w 386"/>
                <a:gd name="T21" fmla="*/ 196 h 248"/>
                <a:gd name="T22" fmla="*/ 302 w 386"/>
                <a:gd name="T23" fmla="*/ 198 h 248"/>
                <a:gd name="T24" fmla="*/ 268 w 386"/>
                <a:gd name="T25" fmla="*/ 190 h 248"/>
                <a:gd name="T26" fmla="*/ 258 w 386"/>
                <a:gd name="T27" fmla="*/ 184 h 248"/>
                <a:gd name="T28" fmla="*/ 254 w 386"/>
                <a:gd name="T29" fmla="*/ 162 h 248"/>
                <a:gd name="T30" fmla="*/ 244 w 386"/>
                <a:gd name="T31" fmla="*/ 136 h 248"/>
                <a:gd name="T32" fmla="*/ 244 w 386"/>
                <a:gd name="T33" fmla="*/ 116 h 248"/>
                <a:gd name="T34" fmla="*/ 232 w 386"/>
                <a:gd name="T35" fmla="*/ 90 h 248"/>
                <a:gd name="T36" fmla="*/ 208 w 386"/>
                <a:gd name="T37" fmla="*/ 62 h 248"/>
                <a:gd name="T38" fmla="*/ 194 w 386"/>
                <a:gd name="T39" fmla="*/ 50 h 248"/>
                <a:gd name="T40" fmla="*/ 184 w 386"/>
                <a:gd name="T41" fmla="*/ 54 h 248"/>
                <a:gd name="T42" fmla="*/ 164 w 386"/>
                <a:gd name="T43" fmla="*/ 48 h 248"/>
                <a:gd name="T44" fmla="*/ 142 w 386"/>
                <a:gd name="T45" fmla="*/ 12 h 248"/>
                <a:gd name="T46" fmla="*/ 126 w 386"/>
                <a:gd name="T47" fmla="*/ 10 h 248"/>
                <a:gd name="T48" fmla="*/ 100 w 386"/>
                <a:gd name="T49" fmla="*/ 20 h 248"/>
                <a:gd name="T50" fmla="*/ 54 w 386"/>
                <a:gd name="T51" fmla="*/ 14 h 248"/>
                <a:gd name="T52" fmla="*/ 26 w 386"/>
                <a:gd name="T53" fmla="*/ 0 h 248"/>
                <a:gd name="T54" fmla="*/ 6 w 386"/>
                <a:gd name="T55" fmla="*/ 22 h 248"/>
                <a:gd name="T56" fmla="*/ 22 w 386"/>
                <a:gd name="T57" fmla="*/ 58 h 248"/>
                <a:gd name="T58" fmla="*/ 30 w 386"/>
                <a:gd name="T59" fmla="*/ 80 h 248"/>
                <a:gd name="T60" fmla="*/ 44 w 386"/>
                <a:gd name="T61" fmla="*/ 88 h 248"/>
                <a:gd name="T62" fmla="*/ 58 w 386"/>
                <a:gd name="T63" fmla="*/ 108 h 248"/>
                <a:gd name="T64" fmla="*/ 82 w 386"/>
                <a:gd name="T65" fmla="*/ 142 h 248"/>
                <a:gd name="T66" fmla="*/ 94 w 386"/>
                <a:gd name="T67" fmla="*/ 148 h 248"/>
                <a:gd name="T68" fmla="*/ 94 w 386"/>
                <a:gd name="T69" fmla="*/ 140 h 248"/>
                <a:gd name="T70" fmla="*/ 80 w 386"/>
                <a:gd name="T71" fmla="*/ 116 h 248"/>
                <a:gd name="T72" fmla="*/ 52 w 386"/>
                <a:gd name="T73" fmla="*/ 72 h 248"/>
                <a:gd name="T74" fmla="*/ 30 w 386"/>
                <a:gd name="T75" fmla="*/ 24 h 248"/>
                <a:gd name="T76" fmla="*/ 30 w 386"/>
                <a:gd name="T77" fmla="*/ 16 h 248"/>
                <a:gd name="T78" fmla="*/ 42 w 386"/>
                <a:gd name="T79" fmla="*/ 18 h 248"/>
                <a:gd name="T80" fmla="*/ 68 w 386"/>
                <a:gd name="T81" fmla="*/ 66 h 248"/>
                <a:gd name="T82" fmla="*/ 84 w 386"/>
                <a:gd name="T83" fmla="*/ 80 h 248"/>
                <a:gd name="T84" fmla="*/ 96 w 386"/>
                <a:gd name="T85" fmla="*/ 90 h 248"/>
                <a:gd name="T86" fmla="*/ 116 w 386"/>
                <a:gd name="T87" fmla="*/ 116 h 248"/>
                <a:gd name="T88" fmla="*/ 142 w 386"/>
                <a:gd name="T89" fmla="*/ 148 h 248"/>
                <a:gd name="T90" fmla="*/ 150 w 386"/>
                <a:gd name="T91" fmla="*/ 198 h 248"/>
                <a:gd name="T92" fmla="*/ 174 w 386"/>
                <a:gd name="T93" fmla="*/ 204 h 248"/>
                <a:gd name="T94" fmla="*/ 226 w 386"/>
                <a:gd name="T95" fmla="*/ 224 h 248"/>
                <a:gd name="T96" fmla="*/ 272 w 386"/>
                <a:gd name="T97" fmla="*/ 240 h 248"/>
                <a:gd name="T98" fmla="*/ 304 w 386"/>
                <a:gd name="T99" fmla="*/ 240 h 248"/>
                <a:gd name="T100" fmla="*/ 314 w 386"/>
                <a:gd name="T101" fmla="*/ 244 h 248"/>
                <a:gd name="T102" fmla="*/ 318 w 386"/>
                <a:gd name="T103" fmla="*/ 242 h 248"/>
                <a:gd name="T104" fmla="*/ 322 w 386"/>
                <a:gd name="T105" fmla="*/ 232 h 248"/>
                <a:gd name="T106" fmla="*/ 320 w 386"/>
                <a:gd name="T107" fmla="*/ 226 h 248"/>
                <a:gd name="T108" fmla="*/ 346 w 386"/>
                <a:gd name="T109" fmla="*/ 222 h 248"/>
                <a:gd name="T110" fmla="*/ 340 w 386"/>
                <a:gd name="T111" fmla="*/ 194 h 248"/>
                <a:gd name="T112" fmla="*/ 360 w 386"/>
                <a:gd name="T113" fmla="*/ 190 h 248"/>
                <a:gd name="T114" fmla="*/ 366 w 386"/>
                <a:gd name="T115" fmla="*/ 190 h 248"/>
                <a:gd name="T116" fmla="*/ 374 w 386"/>
                <a:gd name="T117" fmla="*/ 186 h 2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86"/>
                <a:gd name="T178" fmla="*/ 0 h 248"/>
                <a:gd name="T179" fmla="*/ 386 w 386"/>
                <a:gd name="T180" fmla="*/ 248 h 24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86" h="248">
                  <a:moveTo>
                    <a:pt x="374" y="186"/>
                  </a:moveTo>
                  <a:lnTo>
                    <a:pt x="378" y="182"/>
                  </a:lnTo>
                  <a:lnTo>
                    <a:pt x="378" y="178"/>
                  </a:lnTo>
                  <a:lnTo>
                    <a:pt x="380" y="178"/>
                  </a:lnTo>
                  <a:lnTo>
                    <a:pt x="382" y="174"/>
                  </a:lnTo>
                  <a:lnTo>
                    <a:pt x="382" y="172"/>
                  </a:lnTo>
                  <a:lnTo>
                    <a:pt x="384" y="172"/>
                  </a:lnTo>
                  <a:lnTo>
                    <a:pt x="384" y="170"/>
                  </a:lnTo>
                  <a:lnTo>
                    <a:pt x="386" y="168"/>
                  </a:lnTo>
                  <a:lnTo>
                    <a:pt x="386" y="166"/>
                  </a:lnTo>
                  <a:lnTo>
                    <a:pt x="386" y="164"/>
                  </a:lnTo>
                  <a:lnTo>
                    <a:pt x="384" y="164"/>
                  </a:lnTo>
                  <a:lnTo>
                    <a:pt x="382" y="162"/>
                  </a:lnTo>
                  <a:lnTo>
                    <a:pt x="376" y="162"/>
                  </a:lnTo>
                  <a:lnTo>
                    <a:pt x="374" y="162"/>
                  </a:lnTo>
                  <a:lnTo>
                    <a:pt x="372" y="162"/>
                  </a:lnTo>
                  <a:lnTo>
                    <a:pt x="366" y="162"/>
                  </a:lnTo>
                  <a:lnTo>
                    <a:pt x="362" y="162"/>
                  </a:lnTo>
                  <a:lnTo>
                    <a:pt x="356" y="162"/>
                  </a:lnTo>
                  <a:lnTo>
                    <a:pt x="352" y="164"/>
                  </a:lnTo>
                  <a:lnTo>
                    <a:pt x="350" y="164"/>
                  </a:lnTo>
                  <a:lnTo>
                    <a:pt x="348" y="164"/>
                  </a:lnTo>
                  <a:lnTo>
                    <a:pt x="346" y="166"/>
                  </a:lnTo>
                  <a:lnTo>
                    <a:pt x="342" y="164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6" y="166"/>
                  </a:lnTo>
                  <a:lnTo>
                    <a:pt x="334" y="170"/>
                  </a:lnTo>
                  <a:lnTo>
                    <a:pt x="334" y="174"/>
                  </a:lnTo>
                  <a:lnTo>
                    <a:pt x="332" y="178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32" y="186"/>
                  </a:lnTo>
                  <a:lnTo>
                    <a:pt x="332" y="188"/>
                  </a:lnTo>
                  <a:lnTo>
                    <a:pt x="328" y="190"/>
                  </a:lnTo>
                  <a:lnTo>
                    <a:pt x="326" y="192"/>
                  </a:lnTo>
                  <a:lnTo>
                    <a:pt x="324" y="192"/>
                  </a:lnTo>
                  <a:lnTo>
                    <a:pt x="322" y="192"/>
                  </a:lnTo>
                  <a:lnTo>
                    <a:pt x="318" y="194"/>
                  </a:lnTo>
                  <a:lnTo>
                    <a:pt x="314" y="196"/>
                  </a:lnTo>
                  <a:lnTo>
                    <a:pt x="312" y="196"/>
                  </a:lnTo>
                  <a:lnTo>
                    <a:pt x="308" y="198"/>
                  </a:lnTo>
                  <a:lnTo>
                    <a:pt x="302" y="198"/>
                  </a:lnTo>
                  <a:lnTo>
                    <a:pt x="294" y="198"/>
                  </a:lnTo>
                  <a:lnTo>
                    <a:pt x="284" y="196"/>
                  </a:lnTo>
                  <a:lnTo>
                    <a:pt x="276" y="194"/>
                  </a:lnTo>
                  <a:lnTo>
                    <a:pt x="268" y="190"/>
                  </a:lnTo>
                  <a:lnTo>
                    <a:pt x="262" y="188"/>
                  </a:lnTo>
                  <a:lnTo>
                    <a:pt x="262" y="186"/>
                  </a:lnTo>
                  <a:lnTo>
                    <a:pt x="260" y="186"/>
                  </a:lnTo>
                  <a:lnTo>
                    <a:pt x="258" y="184"/>
                  </a:lnTo>
                  <a:lnTo>
                    <a:pt x="256" y="180"/>
                  </a:lnTo>
                  <a:lnTo>
                    <a:pt x="256" y="176"/>
                  </a:lnTo>
                  <a:lnTo>
                    <a:pt x="254" y="172"/>
                  </a:lnTo>
                  <a:lnTo>
                    <a:pt x="254" y="162"/>
                  </a:lnTo>
                  <a:lnTo>
                    <a:pt x="250" y="152"/>
                  </a:lnTo>
                  <a:lnTo>
                    <a:pt x="244" y="142"/>
                  </a:lnTo>
                  <a:lnTo>
                    <a:pt x="244" y="140"/>
                  </a:lnTo>
                  <a:lnTo>
                    <a:pt x="244" y="136"/>
                  </a:lnTo>
                  <a:lnTo>
                    <a:pt x="244" y="132"/>
                  </a:lnTo>
                  <a:lnTo>
                    <a:pt x="242" y="126"/>
                  </a:lnTo>
                  <a:lnTo>
                    <a:pt x="242" y="122"/>
                  </a:lnTo>
                  <a:lnTo>
                    <a:pt x="244" y="116"/>
                  </a:lnTo>
                  <a:lnTo>
                    <a:pt x="244" y="112"/>
                  </a:lnTo>
                  <a:lnTo>
                    <a:pt x="242" y="96"/>
                  </a:lnTo>
                  <a:lnTo>
                    <a:pt x="240" y="96"/>
                  </a:lnTo>
                  <a:lnTo>
                    <a:pt x="232" y="90"/>
                  </a:lnTo>
                  <a:lnTo>
                    <a:pt x="222" y="80"/>
                  </a:lnTo>
                  <a:lnTo>
                    <a:pt x="210" y="64"/>
                  </a:lnTo>
                  <a:lnTo>
                    <a:pt x="208" y="62"/>
                  </a:lnTo>
                  <a:lnTo>
                    <a:pt x="206" y="58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50"/>
                  </a:lnTo>
                  <a:lnTo>
                    <a:pt x="188" y="52"/>
                  </a:lnTo>
                  <a:lnTo>
                    <a:pt x="186" y="52"/>
                  </a:lnTo>
                  <a:lnTo>
                    <a:pt x="184" y="54"/>
                  </a:lnTo>
                  <a:lnTo>
                    <a:pt x="180" y="54"/>
                  </a:lnTo>
                  <a:lnTo>
                    <a:pt x="174" y="54"/>
                  </a:lnTo>
                  <a:lnTo>
                    <a:pt x="168" y="50"/>
                  </a:lnTo>
                  <a:lnTo>
                    <a:pt x="164" y="48"/>
                  </a:lnTo>
                  <a:lnTo>
                    <a:pt x="156" y="42"/>
                  </a:lnTo>
                  <a:lnTo>
                    <a:pt x="148" y="30"/>
                  </a:lnTo>
                  <a:lnTo>
                    <a:pt x="144" y="14"/>
                  </a:lnTo>
                  <a:lnTo>
                    <a:pt x="142" y="12"/>
                  </a:lnTo>
                  <a:lnTo>
                    <a:pt x="140" y="12"/>
                  </a:lnTo>
                  <a:lnTo>
                    <a:pt x="136" y="10"/>
                  </a:lnTo>
                  <a:lnTo>
                    <a:pt x="130" y="10"/>
                  </a:lnTo>
                  <a:lnTo>
                    <a:pt x="126" y="10"/>
                  </a:lnTo>
                  <a:lnTo>
                    <a:pt x="120" y="10"/>
                  </a:lnTo>
                  <a:lnTo>
                    <a:pt x="116" y="14"/>
                  </a:lnTo>
                  <a:lnTo>
                    <a:pt x="112" y="16"/>
                  </a:lnTo>
                  <a:lnTo>
                    <a:pt x="100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68" y="18"/>
                  </a:lnTo>
                  <a:lnTo>
                    <a:pt x="54" y="14"/>
                  </a:lnTo>
                  <a:lnTo>
                    <a:pt x="42" y="10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2" y="58"/>
                  </a:lnTo>
                  <a:lnTo>
                    <a:pt x="24" y="62"/>
                  </a:lnTo>
                  <a:lnTo>
                    <a:pt x="26" y="68"/>
                  </a:lnTo>
                  <a:lnTo>
                    <a:pt x="28" y="74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84"/>
                  </a:lnTo>
                  <a:lnTo>
                    <a:pt x="44" y="88"/>
                  </a:lnTo>
                  <a:lnTo>
                    <a:pt x="48" y="92"/>
                  </a:lnTo>
                  <a:lnTo>
                    <a:pt x="52" y="98"/>
                  </a:lnTo>
                  <a:lnTo>
                    <a:pt x="56" y="106"/>
                  </a:lnTo>
                  <a:lnTo>
                    <a:pt x="58" y="108"/>
                  </a:lnTo>
                  <a:lnTo>
                    <a:pt x="62" y="118"/>
                  </a:lnTo>
                  <a:lnTo>
                    <a:pt x="68" y="128"/>
                  </a:lnTo>
                  <a:lnTo>
                    <a:pt x="76" y="136"/>
                  </a:lnTo>
                  <a:lnTo>
                    <a:pt x="82" y="142"/>
                  </a:lnTo>
                  <a:lnTo>
                    <a:pt x="84" y="144"/>
                  </a:lnTo>
                  <a:lnTo>
                    <a:pt x="88" y="146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98" y="144"/>
                  </a:lnTo>
                  <a:lnTo>
                    <a:pt x="94" y="140"/>
                  </a:lnTo>
                  <a:lnTo>
                    <a:pt x="90" y="134"/>
                  </a:lnTo>
                  <a:lnTo>
                    <a:pt x="86" y="126"/>
                  </a:lnTo>
                  <a:lnTo>
                    <a:pt x="82" y="120"/>
                  </a:lnTo>
                  <a:lnTo>
                    <a:pt x="80" y="116"/>
                  </a:lnTo>
                  <a:lnTo>
                    <a:pt x="74" y="108"/>
                  </a:lnTo>
                  <a:lnTo>
                    <a:pt x="68" y="94"/>
                  </a:lnTo>
                  <a:lnTo>
                    <a:pt x="62" y="82"/>
                  </a:lnTo>
                  <a:lnTo>
                    <a:pt x="52" y="72"/>
                  </a:lnTo>
                  <a:lnTo>
                    <a:pt x="42" y="58"/>
                  </a:lnTo>
                  <a:lnTo>
                    <a:pt x="34" y="42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58" y="52"/>
                  </a:lnTo>
                  <a:lnTo>
                    <a:pt x="68" y="66"/>
                  </a:lnTo>
                  <a:lnTo>
                    <a:pt x="78" y="78"/>
                  </a:lnTo>
                  <a:lnTo>
                    <a:pt x="80" y="78"/>
                  </a:lnTo>
                  <a:lnTo>
                    <a:pt x="84" y="80"/>
                  </a:lnTo>
                  <a:lnTo>
                    <a:pt x="88" y="80"/>
                  </a:lnTo>
                  <a:lnTo>
                    <a:pt x="92" y="84"/>
                  </a:lnTo>
                  <a:lnTo>
                    <a:pt x="94" y="86"/>
                  </a:lnTo>
                  <a:lnTo>
                    <a:pt x="96" y="90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6" y="106"/>
                  </a:lnTo>
                  <a:lnTo>
                    <a:pt x="116" y="116"/>
                  </a:lnTo>
                  <a:lnTo>
                    <a:pt x="124" y="126"/>
                  </a:lnTo>
                  <a:lnTo>
                    <a:pt x="134" y="136"/>
                  </a:lnTo>
                  <a:lnTo>
                    <a:pt x="140" y="142"/>
                  </a:lnTo>
                  <a:lnTo>
                    <a:pt x="142" y="148"/>
                  </a:lnTo>
                  <a:lnTo>
                    <a:pt x="144" y="160"/>
                  </a:lnTo>
                  <a:lnTo>
                    <a:pt x="148" y="176"/>
                  </a:lnTo>
                  <a:lnTo>
                    <a:pt x="148" y="198"/>
                  </a:lnTo>
                  <a:lnTo>
                    <a:pt x="150" y="198"/>
                  </a:lnTo>
                  <a:lnTo>
                    <a:pt x="154" y="200"/>
                  </a:lnTo>
                  <a:lnTo>
                    <a:pt x="160" y="202"/>
                  </a:lnTo>
                  <a:lnTo>
                    <a:pt x="170" y="204"/>
                  </a:lnTo>
                  <a:lnTo>
                    <a:pt x="174" y="204"/>
                  </a:lnTo>
                  <a:lnTo>
                    <a:pt x="186" y="208"/>
                  </a:lnTo>
                  <a:lnTo>
                    <a:pt x="198" y="216"/>
                  </a:lnTo>
                  <a:lnTo>
                    <a:pt x="208" y="224"/>
                  </a:lnTo>
                  <a:lnTo>
                    <a:pt x="226" y="224"/>
                  </a:lnTo>
                  <a:lnTo>
                    <a:pt x="230" y="226"/>
                  </a:lnTo>
                  <a:lnTo>
                    <a:pt x="240" y="230"/>
                  </a:lnTo>
                  <a:lnTo>
                    <a:pt x="254" y="236"/>
                  </a:lnTo>
                  <a:lnTo>
                    <a:pt x="272" y="240"/>
                  </a:lnTo>
                  <a:lnTo>
                    <a:pt x="278" y="240"/>
                  </a:lnTo>
                  <a:lnTo>
                    <a:pt x="290" y="240"/>
                  </a:lnTo>
                  <a:lnTo>
                    <a:pt x="304" y="240"/>
                  </a:lnTo>
                  <a:lnTo>
                    <a:pt x="306" y="240"/>
                  </a:lnTo>
                  <a:lnTo>
                    <a:pt x="308" y="240"/>
                  </a:lnTo>
                  <a:lnTo>
                    <a:pt x="310" y="242"/>
                  </a:lnTo>
                  <a:lnTo>
                    <a:pt x="314" y="244"/>
                  </a:lnTo>
                  <a:lnTo>
                    <a:pt x="314" y="248"/>
                  </a:lnTo>
                  <a:lnTo>
                    <a:pt x="316" y="248"/>
                  </a:lnTo>
                  <a:lnTo>
                    <a:pt x="316" y="244"/>
                  </a:lnTo>
                  <a:lnTo>
                    <a:pt x="318" y="242"/>
                  </a:lnTo>
                  <a:lnTo>
                    <a:pt x="320" y="238"/>
                  </a:lnTo>
                  <a:lnTo>
                    <a:pt x="322" y="236"/>
                  </a:lnTo>
                  <a:lnTo>
                    <a:pt x="322" y="234"/>
                  </a:lnTo>
                  <a:lnTo>
                    <a:pt x="322" y="232"/>
                  </a:lnTo>
                  <a:lnTo>
                    <a:pt x="322" y="230"/>
                  </a:lnTo>
                  <a:lnTo>
                    <a:pt x="320" y="228"/>
                  </a:lnTo>
                  <a:lnTo>
                    <a:pt x="320" y="226"/>
                  </a:lnTo>
                  <a:lnTo>
                    <a:pt x="320" y="224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46" y="222"/>
                  </a:lnTo>
                  <a:lnTo>
                    <a:pt x="346" y="212"/>
                  </a:lnTo>
                  <a:lnTo>
                    <a:pt x="336" y="202"/>
                  </a:lnTo>
                  <a:lnTo>
                    <a:pt x="340" y="202"/>
                  </a:lnTo>
                  <a:lnTo>
                    <a:pt x="340" y="194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0"/>
                  </a:lnTo>
                  <a:lnTo>
                    <a:pt x="362" y="190"/>
                  </a:lnTo>
                  <a:lnTo>
                    <a:pt x="364" y="192"/>
                  </a:lnTo>
                  <a:lnTo>
                    <a:pt x="366" y="190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8"/>
                  </a:lnTo>
                  <a:lnTo>
                    <a:pt x="374" y="18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5" name="Freeform 340"/>
            <p:cNvSpPr/>
            <p:nvPr/>
          </p:nvSpPr>
          <p:spPr bwMode="gray">
            <a:xfrm>
              <a:off x="5608123" y="3026083"/>
              <a:ext cx="95745" cy="50136"/>
            </a:xfrm>
            <a:custGeom>
              <a:avLst/>
              <a:gdLst>
                <a:gd name="T0" fmla="*/ 80 w 82"/>
                <a:gd name="T1" fmla="*/ 8 h 46"/>
                <a:gd name="T2" fmla="*/ 76 w 82"/>
                <a:gd name="T3" fmla="*/ 8 h 46"/>
                <a:gd name="T4" fmla="*/ 72 w 82"/>
                <a:gd name="T5" fmla="*/ 8 h 46"/>
                <a:gd name="T6" fmla="*/ 68 w 82"/>
                <a:gd name="T7" fmla="*/ 8 h 46"/>
                <a:gd name="T8" fmla="*/ 66 w 82"/>
                <a:gd name="T9" fmla="*/ 8 h 46"/>
                <a:gd name="T10" fmla="*/ 62 w 82"/>
                <a:gd name="T11" fmla="*/ 12 h 46"/>
                <a:gd name="T12" fmla="*/ 60 w 82"/>
                <a:gd name="T13" fmla="*/ 18 h 46"/>
                <a:gd name="T14" fmla="*/ 56 w 82"/>
                <a:gd name="T15" fmla="*/ 24 h 46"/>
                <a:gd name="T16" fmla="*/ 50 w 82"/>
                <a:gd name="T17" fmla="*/ 30 h 46"/>
                <a:gd name="T18" fmla="*/ 48 w 82"/>
                <a:gd name="T19" fmla="*/ 30 h 46"/>
                <a:gd name="T20" fmla="*/ 44 w 82"/>
                <a:gd name="T21" fmla="*/ 34 h 46"/>
                <a:gd name="T22" fmla="*/ 44 w 82"/>
                <a:gd name="T23" fmla="*/ 38 h 46"/>
                <a:gd name="T24" fmla="*/ 42 w 82"/>
                <a:gd name="T25" fmla="*/ 42 h 46"/>
                <a:gd name="T26" fmla="*/ 38 w 82"/>
                <a:gd name="T27" fmla="*/ 44 h 46"/>
                <a:gd name="T28" fmla="*/ 36 w 82"/>
                <a:gd name="T29" fmla="*/ 46 h 46"/>
                <a:gd name="T30" fmla="*/ 34 w 82"/>
                <a:gd name="T31" fmla="*/ 42 h 46"/>
                <a:gd name="T32" fmla="*/ 32 w 82"/>
                <a:gd name="T33" fmla="*/ 42 h 46"/>
                <a:gd name="T34" fmla="*/ 30 w 82"/>
                <a:gd name="T35" fmla="*/ 44 h 46"/>
                <a:gd name="T36" fmla="*/ 30 w 82"/>
                <a:gd name="T37" fmla="*/ 42 h 46"/>
                <a:gd name="T38" fmla="*/ 30 w 82"/>
                <a:gd name="T39" fmla="*/ 36 h 46"/>
                <a:gd name="T40" fmla="*/ 30 w 82"/>
                <a:gd name="T41" fmla="*/ 34 h 46"/>
                <a:gd name="T42" fmla="*/ 26 w 82"/>
                <a:gd name="T43" fmla="*/ 32 h 46"/>
                <a:gd name="T44" fmla="*/ 22 w 82"/>
                <a:gd name="T45" fmla="*/ 30 h 46"/>
                <a:gd name="T46" fmla="*/ 18 w 82"/>
                <a:gd name="T47" fmla="*/ 30 h 46"/>
                <a:gd name="T48" fmla="*/ 16 w 82"/>
                <a:gd name="T49" fmla="*/ 32 h 46"/>
                <a:gd name="T50" fmla="*/ 12 w 82"/>
                <a:gd name="T51" fmla="*/ 30 h 46"/>
                <a:gd name="T52" fmla="*/ 10 w 82"/>
                <a:gd name="T53" fmla="*/ 28 h 46"/>
                <a:gd name="T54" fmla="*/ 2 w 82"/>
                <a:gd name="T55" fmla="*/ 24 h 46"/>
                <a:gd name="T56" fmla="*/ 2 w 82"/>
                <a:gd name="T57" fmla="*/ 22 h 46"/>
                <a:gd name="T58" fmla="*/ 2 w 82"/>
                <a:gd name="T59" fmla="*/ 22 h 46"/>
                <a:gd name="T60" fmla="*/ 6 w 82"/>
                <a:gd name="T61" fmla="*/ 22 h 46"/>
                <a:gd name="T62" fmla="*/ 10 w 82"/>
                <a:gd name="T63" fmla="*/ 18 h 46"/>
                <a:gd name="T64" fmla="*/ 12 w 82"/>
                <a:gd name="T65" fmla="*/ 14 h 46"/>
                <a:gd name="T66" fmla="*/ 16 w 82"/>
                <a:gd name="T67" fmla="*/ 12 h 46"/>
                <a:gd name="T68" fmla="*/ 20 w 82"/>
                <a:gd name="T69" fmla="*/ 10 h 46"/>
                <a:gd name="T70" fmla="*/ 26 w 82"/>
                <a:gd name="T71" fmla="*/ 4 h 46"/>
                <a:gd name="T72" fmla="*/ 28 w 82"/>
                <a:gd name="T73" fmla="*/ 2 h 46"/>
                <a:gd name="T74" fmla="*/ 32 w 82"/>
                <a:gd name="T75" fmla="*/ 0 h 46"/>
                <a:gd name="T76" fmla="*/ 34 w 82"/>
                <a:gd name="T77" fmla="*/ 0 h 46"/>
                <a:gd name="T78" fmla="*/ 40 w 82"/>
                <a:gd name="T79" fmla="*/ 0 h 46"/>
                <a:gd name="T80" fmla="*/ 42 w 82"/>
                <a:gd name="T81" fmla="*/ 0 h 46"/>
                <a:gd name="T82" fmla="*/ 48 w 82"/>
                <a:gd name="T83" fmla="*/ 0 h 46"/>
                <a:gd name="T84" fmla="*/ 58 w 82"/>
                <a:gd name="T85" fmla="*/ 0 h 46"/>
                <a:gd name="T86" fmla="*/ 70 w 82"/>
                <a:gd name="T87" fmla="*/ 2 h 46"/>
                <a:gd name="T88" fmla="*/ 80 w 82"/>
                <a:gd name="T89" fmla="*/ 2 h 46"/>
                <a:gd name="T90" fmla="*/ 82 w 82"/>
                <a:gd name="T91" fmla="*/ 4 h 46"/>
                <a:gd name="T92" fmla="*/ 82 w 82"/>
                <a:gd name="T93" fmla="*/ 6 h 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2"/>
                <a:gd name="T142" fmla="*/ 0 h 46"/>
                <a:gd name="T143" fmla="*/ 82 w 82"/>
                <a:gd name="T144" fmla="*/ 46 h 4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2" h="46">
                  <a:moveTo>
                    <a:pt x="82" y="8"/>
                  </a:moveTo>
                  <a:lnTo>
                    <a:pt x="80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8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6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4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6"/>
                  </a:lnTo>
                  <a:lnTo>
                    <a:pt x="82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6" name="Freeform 341"/>
            <p:cNvSpPr/>
            <p:nvPr/>
          </p:nvSpPr>
          <p:spPr bwMode="gray">
            <a:xfrm>
              <a:off x="5594111" y="3052241"/>
              <a:ext cx="51375" cy="26158"/>
            </a:xfrm>
            <a:custGeom>
              <a:avLst/>
              <a:gdLst>
                <a:gd name="T0" fmla="*/ 44 w 44"/>
                <a:gd name="T1" fmla="*/ 20 h 24"/>
                <a:gd name="T2" fmla="*/ 42 w 44"/>
                <a:gd name="T3" fmla="*/ 22 h 24"/>
                <a:gd name="T4" fmla="*/ 40 w 44"/>
                <a:gd name="T5" fmla="*/ 22 h 24"/>
                <a:gd name="T6" fmla="*/ 40 w 44"/>
                <a:gd name="T7" fmla="*/ 24 h 24"/>
                <a:gd name="T8" fmla="*/ 32 w 44"/>
                <a:gd name="T9" fmla="*/ 22 h 24"/>
                <a:gd name="T10" fmla="*/ 26 w 44"/>
                <a:gd name="T11" fmla="*/ 22 h 24"/>
                <a:gd name="T12" fmla="*/ 20 w 44"/>
                <a:gd name="T13" fmla="*/ 20 h 24"/>
                <a:gd name="T14" fmla="*/ 16 w 44"/>
                <a:gd name="T15" fmla="*/ 18 h 24"/>
                <a:gd name="T16" fmla="*/ 12 w 44"/>
                <a:gd name="T17" fmla="*/ 18 h 24"/>
                <a:gd name="T18" fmla="*/ 12 w 44"/>
                <a:gd name="T19" fmla="*/ 16 h 24"/>
                <a:gd name="T20" fmla="*/ 6 w 44"/>
                <a:gd name="T21" fmla="*/ 14 h 24"/>
                <a:gd name="T22" fmla="*/ 2 w 44"/>
                <a:gd name="T23" fmla="*/ 12 h 24"/>
                <a:gd name="T24" fmla="*/ 0 w 44"/>
                <a:gd name="T25" fmla="*/ 10 h 24"/>
                <a:gd name="T26" fmla="*/ 8 w 44"/>
                <a:gd name="T27" fmla="*/ 4 h 24"/>
                <a:gd name="T28" fmla="*/ 10 w 44"/>
                <a:gd name="T29" fmla="*/ 2 h 24"/>
                <a:gd name="T30" fmla="*/ 12 w 44"/>
                <a:gd name="T31" fmla="*/ 0 h 24"/>
                <a:gd name="T32" fmla="*/ 14 w 44"/>
                <a:gd name="T33" fmla="*/ 0 h 24"/>
                <a:gd name="T34" fmla="*/ 16 w 44"/>
                <a:gd name="T35" fmla="*/ 0 h 24"/>
                <a:gd name="T36" fmla="*/ 20 w 44"/>
                <a:gd name="T37" fmla="*/ 2 h 24"/>
                <a:gd name="T38" fmla="*/ 24 w 44"/>
                <a:gd name="T39" fmla="*/ 4 h 24"/>
                <a:gd name="T40" fmla="*/ 24 w 44"/>
                <a:gd name="T41" fmla="*/ 6 h 24"/>
                <a:gd name="T42" fmla="*/ 26 w 44"/>
                <a:gd name="T43" fmla="*/ 6 h 24"/>
                <a:gd name="T44" fmla="*/ 26 w 44"/>
                <a:gd name="T45" fmla="*/ 8 h 24"/>
                <a:gd name="T46" fmla="*/ 30 w 44"/>
                <a:gd name="T47" fmla="*/ 8 h 24"/>
                <a:gd name="T48" fmla="*/ 30 w 44"/>
                <a:gd name="T49" fmla="*/ 8 h 24"/>
                <a:gd name="T50" fmla="*/ 32 w 44"/>
                <a:gd name="T51" fmla="*/ 6 h 24"/>
                <a:gd name="T52" fmla="*/ 34 w 44"/>
                <a:gd name="T53" fmla="*/ 6 h 24"/>
                <a:gd name="T54" fmla="*/ 38 w 44"/>
                <a:gd name="T55" fmla="*/ 6 h 24"/>
                <a:gd name="T56" fmla="*/ 38 w 44"/>
                <a:gd name="T57" fmla="*/ 6 h 24"/>
                <a:gd name="T58" fmla="*/ 40 w 44"/>
                <a:gd name="T59" fmla="*/ 8 h 24"/>
                <a:gd name="T60" fmla="*/ 42 w 44"/>
                <a:gd name="T61" fmla="*/ 10 h 24"/>
                <a:gd name="T62" fmla="*/ 44 w 44"/>
                <a:gd name="T63" fmla="*/ 12 h 24"/>
                <a:gd name="T64" fmla="*/ 44 w 44"/>
                <a:gd name="T65" fmla="*/ 14 h 24"/>
                <a:gd name="T66" fmla="*/ 44 w 44"/>
                <a:gd name="T67" fmla="*/ 16 h 24"/>
                <a:gd name="T68" fmla="*/ 44 w 44"/>
                <a:gd name="T69" fmla="*/ 18 h 24"/>
                <a:gd name="T70" fmla="*/ 44 w 44"/>
                <a:gd name="T71" fmla="*/ 20 h 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4"/>
                <a:gd name="T109" fmla="*/ 0 h 24"/>
                <a:gd name="T110" fmla="*/ 44 w 44"/>
                <a:gd name="T111" fmla="*/ 24 h 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4" h="24">
                  <a:moveTo>
                    <a:pt x="44" y="20"/>
                  </a:move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2" y="22"/>
                  </a:lnTo>
                  <a:lnTo>
                    <a:pt x="26" y="22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7" name="Freeform 342"/>
            <p:cNvSpPr/>
            <p:nvPr/>
          </p:nvSpPr>
          <p:spPr bwMode="gray">
            <a:xfrm>
              <a:off x="5886016" y="2973766"/>
              <a:ext cx="44370" cy="30518"/>
            </a:xfrm>
            <a:custGeom>
              <a:avLst/>
              <a:gdLst>
                <a:gd name="T0" fmla="*/ 4 w 38"/>
                <a:gd name="T1" fmla="*/ 0 h 28"/>
                <a:gd name="T2" fmla="*/ 6 w 38"/>
                <a:gd name="T3" fmla="*/ 2 h 28"/>
                <a:gd name="T4" fmla="*/ 6 w 38"/>
                <a:gd name="T5" fmla="*/ 6 h 28"/>
                <a:gd name="T6" fmla="*/ 6 w 38"/>
                <a:gd name="T7" fmla="*/ 10 h 28"/>
                <a:gd name="T8" fmla="*/ 4 w 38"/>
                <a:gd name="T9" fmla="*/ 12 h 28"/>
                <a:gd name="T10" fmla="*/ 2 w 38"/>
                <a:gd name="T11" fmla="*/ 14 h 28"/>
                <a:gd name="T12" fmla="*/ 0 w 38"/>
                <a:gd name="T13" fmla="*/ 14 h 28"/>
                <a:gd name="T14" fmla="*/ 0 w 38"/>
                <a:gd name="T15" fmla="*/ 16 h 28"/>
                <a:gd name="T16" fmla="*/ 0 w 38"/>
                <a:gd name="T17" fmla="*/ 20 h 28"/>
                <a:gd name="T18" fmla="*/ 2 w 38"/>
                <a:gd name="T19" fmla="*/ 22 h 28"/>
                <a:gd name="T20" fmla="*/ 2 w 38"/>
                <a:gd name="T21" fmla="*/ 24 h 28"/>
                <a:gd name="T22" fmla="*/ 4 w 38"/>
                <a:gd name="T23" fmla="*/ 26 h 28"/>
                <a:gd name="T24" fmla="*/ 4 w 38"/>
                <a:gd name="T25" fmla="*/ 28 h 28"/>
                <a:gd name="T26" fmla="*/ 4 w 38"/>
                <a:gd name="T27" fmla="*/ 28 h 28"/>
                <a:gd name="T28" fmla="*/ 6 w 38"/>
                <a:gd name="T29" fmla="*/ 28 h 28"/>
                <a:gd name="T30" fmla="*/ 8 w 38"/>
                <a:gd name="T31" fmla="*/ 28 h 28"/>
                <a:gd name="T32" fmla="*/ 12 w 38"/>
                <a:gd name="T33" fmla="*/ 26 h 28"/>
                <a:gd name="T34" fmla="*/ 14 w 38"/>
                <a:gd name="T35" fmla="*/ 24 h 28"/>
                <a:gd name="T36" fmla="*/ 16 w 38"/>
                <a:gd name="T37" fmla="*/ 24 h 28"/>
                <a:gd name="T38" fmla="*/ 18 w 38"/>
                <a:gd name="T39" fmla="*/ 22 h 28"/>
                <a:gd name="T40" fmla="*/ 20 w 38"/>
                <a:gd name="T41" fmla="*/ 22 h 28"/>
                <a:gd name="T42" fmla="*/ 22 w 38"/>
                <a:gd name="T43" fmla="*/ 24 h 28"/>
                <a:gd name="T44" fmla="*/ 22 w 38"/>
                <a:gd name="T45" fmla="*/ 24 h 28"/>
                <a:gd name="T46" fmla="*/ 32 w 38"/>
                <a:gd name="T47" fmla="*/ 22 h 28"/>
                <a:gd name="T48" fmla="*/ 38 w 38"/>
                <a:gd name="T49" fmla="*/ 20 h 28"/>
                <a:gd name="T50" fmla="*/ 38 w 38"/>
                <a:gd name="T51" fmla="*/ 12 h 28"/>
                <a:gd name="T52" fmla="*/ 32 w 38"/>
                <a:gd name="T53" fmla="*/ 10 h 28"/>
                <a:gd name="T54" fmla="*/ 24 w 38"/>
                <a:gd name="T55" fmla="*/ 8 h 28"/>
                <a:gd name="T56" fmla="*/ 30 w 38"/>
                <a:gd name="T57" fmla="*/ 6 h 28"/>
                <a:gd name="T58" fmla="*/ 20 w 38"/>
                <a:gd name="T59" fmla="*/ 6 h 28"/>
                <a:gd name="T60" fmla="*/ 14 w 38"/>
                <a:gd name="T61" fmla="*/ 2 h 28"/>
                <a:gd name="T62" fmla="*/ 4 w 38"/>
                <a:gd name="T63" fmla="*/ 0 h 2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"/>
                <a:gd name="T97" fmla="*/ 0 h 28"/>
                <a:gd name="T98" fmla="*/ 38 w 38"/>
                <a:gd name="T99" fmla="*/ 28 h 2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" h="28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32" y="22"/>
                  </a:lnTo>
                  <a:lnTo>
                    <a:pt x="38" y="20"/>
                  </a:lnTo>
                  <a:lnTo>
                    <a:pt x="38" y="12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20" y="6"/>
                  </a:lnTo>
                  <a:lnTo>
                    <a:pt x="14" y="2"/>
                  </a:lnTo>
                  <a:lnTo>
                    <a:pt x="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8" name="Freeform 343"/>
            <p:cNvSpPr/>
            <p:nvPr/>
          </p:nvSpPr>
          <p:spPr bwMode="gray">
            <a:xfrm>
              <a:off x="5841647" y="2967227"/>
              <a:ext cx="51375" cy="39237"/>
            </a:xfrm>
            <a:custGeom>
              <a:avLst/>
              <a:gdLst>
                <a:gd name="T0" fmla="*/ 12 w 44"/>
                <a:gd name="T1" fmla="*/ 2 h 36"/>
                <a:gd name="T2" fmla="*/ 8 w 44"/>
                <a:gd name="T3" fmla="*/ 6 h 36"/>
                <a:gd name="T4" fmla="*/ 12 w 44"/>
                <a:gd name="T5" fmla="*/ 8 h 36"/>
                <a:gd name="T6" fmla="*/ 14 w 44"/>
                <a:gd name="T7" fmla="*/ 8 h 36"/>
                <a:gd name="T8" fmla="*/ 16 w 44"/>
                <a:gd name="T9" fmla="*/ 8 h 36"/>
                <a:gd name="T10" fmla="*/ 18 w 44"/>
                <a:gd name="T11" fmla="*/ 8 h 36"/>
                <a:gd name="T12" fmla="*/ 22 w 44"/>
                <a:gd name="T13" fmla="*/ 10 h 36"/>
                <a:gd name="T14" fmla="*/ 24 w 44"/>
                <a:gd name="T15" fmla="*/ 10 h 36"/>
                <a:gd name="T16" fmla="*/ 26 w 44"/>
                <a:gd name="T17" fmla="*/ 14 h 36"/>
                <a:gd name="T18" fmla="*/ 26 w 44"/>
                <a:gd name="T19" fmla="*/ 14 h 36"/>
                <a:gd name="T20" fmla="*/ 26 w 44"/>
                <a:gd name="T21" fmla="*/ 16 h 36"/>
                <a:gd name="T22" fmla="*/ 26 w 44"/>
                <a:gd name="T23" fmla="*/ 18 h 36"/>
                <a:gd name="T24" fmla="*/ 26 w 44"/>
                <a:gd name="T25" fmla="*/ 20 h 36"/>
                <a:gd name="T26" fmla="*/ 24 w 44"/>
                <a:gd name="T27" fmla="*/ 22 h 36"/>
                <a:gd name="T28" fmla="*/ 20 w 44"/>
                <a:gd name="T29" fmla="*/ 22 h 36"/>
                <a:gd name="T30" fmla="*/ 10 w 44"/>
                <a:gd name="T31" fmla="*/ 18 h 36"/>
                <a:gd name="T32" fmla="*/ 4 w 44"/>
                <a:gd name="T33" fmla="*/ 18 h 36"/>
                <a:gd name="T34" fmla="*/ 0 w 44"/>
                <a:gd name="T35" fmla="*/ 22 h 36"/>
                <a:gd name="T36" fmla="*/ 6 w 44"/>
                <a:gd name="T37" fmla="*/ 26 h 36"/>
                <a:gd name="T38" fmla="*/ 6 w 44"/>
                <a:gd name="T39" fmla="*/ 26 h 36"/>
                <a:gd name="T40" fmla="*/ 10 w 44"/>
                <a:gd name="T41" fmla="*/ 26 h 36"/>
                <a:gd name="T42" fmla="*/ 14 w 44"/>
                <a:gd name="T43" fmla="*/ 26 h 36"/>
                <a:gd name="T44" fmla="*/ 16 w 44"/>
                <a:gd name="T45" fmla="*/ 26 h 36"/>
                <a:gd name="T46" fmla="*/ 20 w 44"/>
                <a:gd name="T47" fmla="*/ 28 h 36"/>
                <a:gd name="T48" fmla="*/ 20 w 44"/>
                <a:gd name="T49" fmla="*/ 30 h 36"/>
                <a:gd name="T50" fmla="*/ 22 w 44"/>
                <a:gd name="T51" fmla="*/ 32 h 36"/>
                <a:gd name="T52" fmla="*/ 26 w 44"/>
                <a:gd name="T53" fmla="*/ 34 h 36"/>
                <a:gd name="T54" fmla="*/ 30 w 44"/>
                <a:gd name="T55" fmla="*/ 36 h 36"/>
                <a:gd name="T56" fmla="*/ 34 w 44"/>
                <a:gd name="T57" fmla="*/ 36 h 36"/>
                <a:gd name="T58" fmla="*/ 36 w 44"/>
                <a:gd name="T59" fmla="*/ 36 h 36"/>
                <a:gd name="T60" fmla="*/ 40 w 44"/>
                <a:gd name="T61" fmla="*/ 36 h 36"/>
                <a:gd name="T62" fmla="*/ 42 w 44"/>
                <a:gd name="T63" fmla="*/ 36 h 36"/>
                <a:gd name="T64" fmla="*/ 42 w 44"/>
                <a:gd name="T65" fmla="*/ 34 h 36"/>
                <a:gd name="T66" fmla="*/ 42 w 44"/>
                <a:gd name="T67" fmla="*/ 30 h 36"/>
                <a:gd name="T68" fmla="*/ 40 w 44"/>
                <a:gd name="T69" fmla="*/ 30 h 36"/>
                <a:gd name="T70" fmla="*/ 40 w 44"/>
                <a:gd name="T71" fmla="*/ 28 h 36"/>
                <a:gd name="T72" fmla="*/ 38 w 44"/>
                <a:gd name="T73" fmla="*/ 24 h 36"/>
                <a:gd name="T74" fmla="*/ 38 w 44"/>
                <a:gd name="T75" fmla="*/ 22 h 36"/>
                <a:gd name="T76" fmla="*/ 38 w 44"/>
                <a:gd name="T77" fmla="*/ 18 h 36"/>
                <a:gd name="T78" fmla="*/ 40 w 44"/>
                <a:gd name="T79" fmla="*/ 18 h 36"/>
                <a:gd name="T80" fmla="*/ 42 w 44"/>
                <a:gd name="T81" fmla="*/ 16 h 36"/>
                <a:gd name="T82" fmla="*/ 44 w 44"/>
                <a:gd name="T83" fmla="*/ 14 h 36"/>
                <a:gd name="T84" fmla="*/ 44 w 44"/>
                <a:gd name="T85" fmla="*/ 12 h 36"/>
                <a:gd name="T86" fmla="*/ 44 w 44"/>
                <a:gd name="T87" fmla="*/ 8 h 36"/>
                <a:gd name="T88" fmla="*/ 42 w 44"/>
                <a:gd name="T89" fmla="*/ 4 h 36"/>
                <a:gd name="T90" fmla="*/ 28 w 44"/>
                <a:gd name="T91" fmla="*/ 2 h 36"/>
                <a:gd name="T92" fmla="*/ 20 w 44"/>
                <a:gd name="T93" fmla="*/ 0 h 36"/>
                <a:gd name="T94" fmla="*/ 12 w 44"/>
                <a:gd name="T95" fmla="*/ 2 h 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"/>
                <a:gd name="T145" fmla="*/ 0 h 36"/>
                <a:gd name="T146" fmla="*/ 44 w 44"/>
                <a:gd name="T147" fmla="*/ 36 h 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" h="36">
                  <a:moveTo>
                    <a:pt x="12" y="2"/>
                  </a:moveTo>
                  <a:lnTo>
                    <a:pt x="8" y="6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4" y="22"/>
                  </a:lnTo>
                  <a:lnTo>
                    <a:pt x="20" y="22"/>
                  </a:lnTo>
                  <a:lnTo>
                    <a:pt x="10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6" y="34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2" y="4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9" name="Freeform 344"/>
            <p:cNvSpPr/>
            <p:nvPr/>
          </p:nvSpPr>
          <p:spPr bwMode="gray">
            <a:xfrm>
              <a:off x="5682850" y="2917090"/>
              <a:ext cx="163467" cy="58856"/>
            </a:xfrm>
            <a:custGeom>
              <a:avLst/>
              <a:gdLst>
                <a:gd name="T0" fmla="*/ 18 w 140"/>
                <a:gd name="T1" fmla="*/ 2 h 54"/>
                <a:gd name="T2" fmla="*/ 16 w 140"/>
                <a:gd name="T3" fmla="*/ 2 h 54"/>
                <a:gd name="T4" fmla="*/ 14 w 140"/>
                <a:gd name="T5" fmla="*/ 4 h 54"/>
                <a:gd name="T6" fmla="*/ 10 w 140"/>
                <a:gd name="T7" fmla="*/ 6 h 54"/>
                <a:gd name="T8" fmla="*/ 6 w 140"/>
                <a:gd name="T9" fmla="*/ 8 h 54"/>
                <a:gd name="T10" fmla="*/ 2 w 140"/>
                <a:gd name="T11" fmla="*/ 10 h 54"/>
                <a:gd name="T12" fmla="*/ 0 w 140"/>
                <a:gd name="T13" fmla="*/ 14 h 54"/>
                <a:gd name="T14" fmla="*/ 0 w 140"/>
                <a:gd name="T15" fmla="*/ 18 h 54"/>
                <a:gd name="T16" fmla="*/ 0 w 140"/>
                <a:gd name="T17" fmla="*/ 18 h 54"/>
                <a:gd name="T18" fmla="*/ 2 w 140"/>
                <a:gd name="T19" fmla="*/ 20 h 54"/>
                <a:gd name="T20" fmla="*/ 4 w 140"/>
                <a:gd name="T21" fmla="*/ 22 h 54"/>
                <a:gd name="T22" fmla="*/ 8 w 140"/>
                <a:gd name="T23" fmla="*/ 22 h 54"/>
                <a:gd name="T24" fmla="*/ 12 w 140"/>
                <a:gd name="T25" fmla="*/ 22 h 54"/>
                <a:gd name="T26" fmla="*/ 16 w 140"/>
                <a:gd name="T27" fmla="*/ 20 h 54"/>
                <a:gd name="T28" fmla="*/ 20 w 140"/>
                <a:gd name="T29" fmla="*/ 18 h 54"/>
                <a:gd name="T30" fmla="*/ 24 w 140"/>
                <a:gd name="T31" fmla="*/ 16 h 54"/>
                <a:gd name="T32" fmla="*/ 28 w 140"/>
                <a:gd name="T33" fmla="*/ 16 h 54"/>
                <a:gd name="T34" fmla="*/ 32 w 140"/>
                <a:gd name="T35" fmla="*/ 16 h 54"/>
                <a:gd name="T36" fmla="*/ 34 w 140"/>
                <a:gd name="T37" fmla="*/ 18 h 54"/>
                <a:gd name="T38" fmla="*/ 36 w 140"/>
                <a:gd name="T39" fmla="*/ 18 h 54"/>
                <a:gd name="T40" fmla="*/ 40 w 140"/>
                <a:gd name="T41" fmla="*/ 20 h 54"/>
                <a:gd name="T42" fmla="*/ 44 w 140"/>
                <a:gd name="T43" fmla="*/ 22 h 54"/>
                <a:gd name="T44" fmla="*/ 48 w 140"/>
                <a:gd name="T45" fmla="*/ 22 h 54"/>
                <a:gd name="T46" fmla="*/ 50 w 140"/>
                <a:gd name="T47" fmla="*/ 24 h 54"/>
                <a:gd name="T48" fmla="*/ 52 w 140"/>
                <a:gd name="T49" fmla="*/ 24 h 54"/>
                <a:gd name="T50" fmla="*/ 68 w 140"/>
                <a:gd name="T51" fmla="*/ 32 h 54"/>
                <a:gd name="T52" fmla="*/ 68 w 140"/>
                <a:gd name="T53" fmla="*/ 32 h 54"/>
                <a:gd name="T54" fmla="*/ 70 w 140"/>
                <a:gd name="T55" fmla="*/ 34 h 54"/>
                <a:gd name="T56" fmla="*/ 74 w 140"/>
                <a:gd name="T57" fmla="*/ 36 h 54"/>
                <a:gd name="T58" fmla="*/ 80 w 140"/>
                <a:gd name="T59" fmla="*/ 40 h 54"/>
                <a:gd name="T60" fmla="*/ 88 w 140"/>
                <a:gd name="T61" fmla="*/ 40 h 54"/>
                <a:gd name="T62" fmla="*/ 98 w 140"/>
                <a:gd name="T63" fmla="*/ 42 h 54"/>
                <a:gd name="T64" fmla="*/ 98 w 140"/>
                <a:gd name="T65" fmla="*/ 46 h 54"/>
                <a:gd name="T66" fmla="*/ 90 w 140"/>
                <a:gd name="T67" fmla="*/ 50 h 54"/>
                <a:gd name="T68" fmla="*/ 92 w 140"/>
                <a:gd name="T69" fmla="*/ 54 h 54"/>
                <a:gd name="T70" fmla="*/ 94 w 140"/>
                <a:gd name="T71" fmla="*/ 54 h 54"/>
                <a:gd name="T72" fmla="*/ 96 w 140"/>
                <a:gd name="T73" fmla="*/ 54 h 54"/>
                <a:gd name="T74" fmla="*/ 102 w 140"/>
                <a:gd name="T75" fmla="*/ 54 h 54"/>
                <a:gd name="T76" fmla="*/ 108 w 140"/>
                <a:gd name="T77" fmla="*/ 54 h 54"/>
                <a:gd name="T78" fmla="*/ 114 w 140"/>
                <a:gd name="T79" fmla="*/ 54 h 54"/>
                <a:gd name="T80" fmla="*/ 120 w 140"/>
                <a:gd name="T81" fmla="*/ 54 h 54"/>
                <a:gd name="T82" fmla="*/ 122 w 140"/>
                <a:gd name="T83" fmla="*/ 54 h 54"/>
                <a:gd name="T84" fmla="*/ 138 w 140"/>
                <a:gd name="T85" fmla="*/ 52 h 54"/>
                <a:gd name="T86" fmla="*/ 138 w 140"/>
                <a:gd name="T87" fmla="*/ 52 h 54"/>
                <a:gd name="T88" fmla="*/ 138 w 140"/>
                <a:gd name="T89" fmla="*/ 50 h 54"/>
                <a:gd name="T90" fmla="*/ 140 w 140"/>
                <a:gd name="T91" fmla="*/ 48 h 54"/>
                <a:gd name="T92" fmla="*/ 140 w 140"/>
                <a:gd name="T93" fmla="*/ 46 h 54"/>
                <a:gd name="T94" fmla="*/ 138 w 140"/>
                <a:gd name="T95" fmla="*/ 42 h 54"/>
                <a:gd name="T96" fmla="*/ 120 w 140"/>
                <a:gd name="T97" fmla="*/ 34 h 54"/>
                <a:gd name="T98" fmla="*/ 116 w 140"/>
                <a:gd name="T99" fmla="*/ 30 h 54"/>
                <a:gd name="T100" fmla="*/ 86 w 140"/>
                <a:gd name="T101" fmla="*/ 22 h 54"/>
                <a:gd name="T102" fmla="*/ 76 w 140"/>
                <a:gd name="T103" fmla="*/ 20 h 54"/>
                <a:gd name="T104" fmla="*/ 74 w 140"/>
                <a:gd name="T105" fmla="*/ 20 h 54"/>
                <a:gd name="T106" fmla="*/ 70 w 140"/>
                <a:gd name="T107" fmla="*/ 16 h 54"/>
                <a:gd name="T108" fmla="*/ 66 w 140"/>
                <a:gd name="T109" fmla="*/ 14 h 54"/>
                <a:gd name="T110" fmla="*/ 58 w 140"/>
                <a:gd name="T111" fmla="*/ 8 h 54"/>
                <a:gd name="T112" fmla="*/ 32 w 140"/>
                <a:gd name="T113" fmla="*/ 0 h 54"/>
                <a:gd name="T114" fmla="*/ 18 w 140"/>
                <a:gd name="T115" fmla="*/ 2 h 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0"/>
                <a:gd name="T175" fmla="*/ 0 h 54"/>
                <a:gd name="T176" fmla="*/ 140 w 140"/>
                <a:gd name="T177" fmla="*/ 54 h 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0" h="54">
                  <a:moveTo>
                    <a:pt x="18" y="2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4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8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6"/>
                  </a:lnTo>
                  <a:lnTo>
                    <a:pt x="80" y="40"/>
                  </a:lnTo>
                  <a:lnTo>
                    <a:pt x="88" y="4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0" y="50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4"/>
                  </a:lnTo>
                  <a:lnTo>
                    <a:pt x="138" y="52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2"/>
                  </a:lnTo>
                  <a:lnTo>
                    <a:pt x="120" y="34"/>
                  </a:lnTo>
                  <a:lnTo>
                    <a:pt x="116" y="30"/>
                  </a:lnTo>
                  <a:lnTo>
                    <a:pt x="8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58" y="8"/>
                  </a:lnTo>
                  <a:lnTo>
                    <a:pt x="32" y="0"/>
                  </a:lnTo>
                  <a:lnTo>
                    <a:pt x="18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0" name="Freeform 345"/>
            <p:cNvSpPr/>
            <p:nvPr/>
          </p:nvSpPr>
          <p:spPr bwMode="gray">
            <a:xfrm>
              <a:off x="5958409" y="1436974"/>
              <a:ext cx="513753" cy="717170"/>
            </a:xfrm>
            <a:custGeom>
              <a:avLst/>
              <a:gdLst>
                <a:gd name="T0" fmla="*/ 96 w 440"/>
                <a:gd name="T1" fmla="*/ 110 h 658"/>
                <a:gd name="T2" fmla="*/ 70 w 440"/>
                <a:gd name="T3" fmla="*/ 128 h 658"/>
                <a:gd name="T4" fmla="*/ 50 w 440"/>
                <a:gd name="T5" fmla="*/ 154 h 658"/>
                <a:gd name="T6" fmla="*/ 66 w 440"/>
                <a:gd name="T7" fmla="*/ 176 h 658"/>
                <a:gd name="T8" fmla="*/ 54 w 440"/>
                <a:gd name="T9" fmla="*/ 202 h 658"/>
                <a:gd name="T10" fmla="*/ 22 w 440"/>
                <a:gd name="T11" fmla="*/ 214 h 658"/>
                <a:gd name="T12" fmla="*/ 2 w 440"/>
                <a:gd name="T13" fmla="*/ 226 h 658"/>
                <a:gd name="T14" fmla="*/ 26 w 440"/>
                <a:gd name="T15" fmla="*/ 256 h 658"/>
                <a:gd name="T16" fmla="*/ 52 w 440"/>
                <a:gd name="T17" fmla="*/ 258 h 658"/>
                <a:gd name="T18" fmla="*/ 38 w 440"/>
                <a:gd name="T19" fmla="*/ 272 h 658"/>
                <a:gd name="T20" fmla="*/ 20 w 440"/>
                <a:gd name="T21" fmla="*/ 274 h 658"/>
                <a:gd name="T22" fmla="*/ 24 w 440"/>
                <a:gd name="T23" fmla="*/ 296 h 658"/>
                <a:gd name="T24" fmla="*/ 46 w 440"/>
                <a:gd name="T25" fmla="*/ 318 h 658"/>
                <a:gd name="T26" fmla="*/ 94 w 440"/>
                <a:gd name="T27" fmla="*/ 304 h 658"/>
                <a:gd name="T28" fmla="*/ 120 w 440"/>
                <a:gd name="T29" fmla="*/ 314 h 658"/>
                <a:gd name="T30" fmla="*/ 142 w 440"/>
                <a:gd name="T31" fmla="*/ 378 h 658"/>
                <a:gd name="T32" fmla="*/ 144 w 440"/>
                <a:gd name="T33" fmla="*/ 410 h 658"/>
                <a:gd name="T34" fmla="*/ 142 w 440"/>
                <a:gd name="T35" fmla="*/ 428 h 658"/>
                <a:gd name="T36" fmla="*/ 148 w 440"/>
                <a:gd name="T37" fmla="*/ 434 h 658"/>
                <a:gd name="T38" fmla="*/ 166 w 440"/>
                <a:gd name="T39" fmla="*/ 448 h 658"/>
                <a:gd name="T40" fmla="*/ 162 w 440"/>
                <a:gd name="T41" fmla="*/ 456 h 658"/>
                <a:gd name="T42" fmla="*/ 166 w 440"/>
                <a:gd name="T43" fmla="*/ 470 h 658"/>
                <a:gd name="T44" fmla="*/ 160 w 440"/>
                <a:gd name="T45" fmla="*/ 502 h 658"/>
                <a:gd name="T46" fmla="*/ 150 w 440"/>
                <a:gd name="T47" fmla="*/ 532 h 658"/>
                <a:gd name="T48" fmla="*/ 166 w 440"/>
                <a:gd name="T49" fmla="*/ 598 h 658"/>
                <a:gd name="T50" fmla="*/ 194 w 440"/>
                <a:gd name="T51" fmla="*/ 646 h 658"/>
                <a:gd name="T52" fmla="*/ 214 w 440"/>
                <a:gd name="T53" fmla="*/ 648 h 658"/>
                <a:gd name="T54" fmla="*/ 234 w 440"/>
                <a:gd name="T55" fmla="*/ 652 h 658"/>
                <a:gd name="T56" fmla="*/ 242 w 440"/>
                <a:gd name="T57" fmla="*/ 610 h 658"/>
                <a:gd name="T58" fmla="*/ 258 w 440"/>
                <a:gd name="T59" fmla="*/ 564 h 658"/>
                <a:gd name="T60" fmla="*/ 282 w 440"/>
                <a:gd name="T61" fmla="*/ 556 h 658"/>
                <a:gd name="T62" fmla="*/ 328 w 440"/>
                <a:gd name="T63" fmla="*/ 510 h 658"/>
                <a:gd name="T64" fmla="*/ 348 w 440"/>
                <a:gd name="T65" fmla="*/ 500 h 658"/>
                <a:gd name="T66" fmla="*/ 372 w 440"/>
                <a:gd name="T67" fmla="*/ 486 h 658"/>
                <a:gd name="T68" fmla="*/ 378 w 440"/>
                <a:gd name="T69" fmla="*/ 464 h 658"/>
                <a:gd name="T70" fmla="*/ 340 w 440"/>
                <a:gd name="T71" fmla="*/ 474 h 658"/>
                <a:gd name="T72" fmla="*/ 344 w 440"/>
                <a:gd name="T73" fmla="*/ 468 h 658"/>
                <a:gd name="T74" fmla="*/ 360 w 440"/>
                <a:gd name="T75" fmla="*/ 438 h 658"/>
                <a:gd name="T76" fmla="*/ 370 w 440"/>
                <a:gd name="T77" fmla="*/ 436 h 658"/>
                <a:gd name="T78" fmla="*/ 390 w 440"/>
                <a:gd name="T79" fmla="*/ 426 h 658"/>
                <a:gd name="T80" fmla="*/ 384 w 440"/>
                <a:gd name="T81" fmla="*/ 392 h 658"/>
                <a:gd name="T82" fmla="*/ 402 w 440"/>
                <a:gd name="T83" fmla="*/ 374 h 658"/>
                <a:gd name="T84" fmla="*/ 414 w 440"/>
                <a:gd name="T85" fmla="*/ 322 h 658"/>
                <a:gd name="T86" fmla="*/ 382 w 440"/>
                <a:gd name="T87" fmla="*/ 310 h 658"/>
                <a:gd name="T88" fmla="*/ 380 w 440"/>
                <a:gd name="T89" fmla="*/ 270 h 658"/>
                <a:gd name="T90" fmla="*/ 380 w 440"/>
                <a:gd name="T91" fmla="*/ 210 h 658"/>
                <a:gd name="T92" fmla="*/ 396 w 440"/>
                <a:gd name="T93" fmla="*/ 174 h 658"/>
                <a:gd name="T94" fmla="*/ 414 w 440"/>
                <a:gd name="T95" fmla="*/ 140 h 658"/>
                <a:gd name="T96" fmla="*/ 410 w 440"/>
                <a:gd name="T97" fmla="*/ 130 h 658"/>
                <a:gd name="T98" fmla="*/ 436 w 440"/>
                <a:gd name="T99" fmla="*/ 86 h 658"/>
                <a:gd name="T100" fmla="*/ 408 w 440"/>
                <a:gd name="T101" fmla="*/ 74 h 658"/>
                <a:gd name="T102" fmla="*/ 398 w 440"/>
                <a:gd name="T103" fmla="*/ 108 h 658"/>
                <a:gd name="T104" fmla="*/ 398 w 440"/>
                <a:gd name="T105" fmla="*/ 66 h 658"/>
                <a:gd name="T106" fmla="*/ 368 w 440"/>
                <a:gd name="T107" fmla="*/ 78 h 658"/>
                <a:gd name="T108" fmla="*/ 364 w 440"/>
                <a:gd name="T109" fmla="*/ 60 h 658"/>
                <a:gd name="T110" fmla="*/ 332 w 440"/>
                <a:gd name="T111" fmla="*/ 62 h 658"/>
                <a:gd name="T112" fmla="*/ 368 w 440"/>
                <a:gd name="T113" fmla="*/ 44 h 658"/>
                <a:gd name="T114" fmla="*/ 338 w 440"/>
                <a:gd name="T115" fmla="*/ 18 h 658"/>
                <a:gd name="T116" fmla="*/ 288 w 440"/>
                <a:gd name="T117" fmla="*/ 38 h 658"/>
                <a:gd name="T118" fmla="*/ 318 w 440"/>
                <a:gd name="T119" fmla="*/ 4 h 658"/>
                <a:gd name="T120" fmla="*/ 224 w 440"/>
                <a:gd name="T121" fmla="*/ 42 h 658"/>
                <a:gd name="T122" fmla="*/ 164 w 440"/>
                <a:gd name="T123" fmla="*/ 66 h 65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40"/>
                <a:gd name="T187" fmla="*/ 0 h 658"/>
                <a:gd name="T188" fmla="*/ 440 w 440"/>
                <a:gd name="T189" fmla="*/ 658 h 65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40" h="658">
                  <a:moveTo>
                    <a:pt x="104" y="78"/>
                  </a:moveTo>
                  <a:lnTo>
                    <a:pt x="102" y="78"/>
                  </a:lnTo>
                  <a:lnTo>
                    <a:pt x="102" y="80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6" y="88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6" y="102"/>
                  </a:lnTo>
                  <a:lnTo>
                    <a:pt x="96" y="110"/>
                  </a:lnTo>
                  <a:lnTo>
                    <a:pt x="96" y="112"/>
                  </a:lnTo>
                  <a:lnTo>
                    <a:pt x="96" y="116"/>
                  </a:lnTo>
                  <a:lnTo>
                    <a:pt x="96" y="118"/>
                  </a:lnTo>
                  <a:lnTo>
                    <a:pt x="94" y="122"/>
                  </a:lnTo>
                  <a:lnTo>
                    <a:pt x="90" y="122"/>
                  </a:lnTo>
                  <a:lnTo>
                    <a:pt x="76" y="122"/>
                  </a:lnTo>
                  <a:lnTo>
                    <a:pt x="74" y="122"/>
                  </a:lnTo>
                  <a:lnTo>
                    <a:pt x="74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8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50" y="144"/>
                  </a:lnTo>
                  <a:lnTo>
                    <a:pt x="48" y="146"/>
                  </a:lnTo>
                  <a:lnTo>
                    <a:pt x="48" y="150"/>
                  </a:lnTo>
                  <a:lnTo>
                    <a:pt x="50" y="154"/>
                  </a:lnTo>
                  <a:lnTo>
                    <a:pt x="54" y="156"/>
                  </a:lnTo>
                  <a:lnTo>
                    <a:pt x="58" y="156"/>
                  </a:lnTo>
                  <a:lnTo>
                    <a:pt x="62" y="158"/>
                  </a:lnTo>
                  <a:lnTo>
                    <a:pt x="68" y="158"/>
                  </a:lnTo>
                  <a:lnTo>
                    <a:pt x="68" y="160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68" y="186"/>
                  </a:lnTo>
                  <a:lnTo>
                    <a:pt x="68" y="190"/>
                  </a:lnTo>
                  <a:lnTo>
                    <a:pt x="66" y="192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48" y="202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2" y="206"/>
                  </a:lnTo>
                  <a:lnTo>
                    <a:pt x="38" y="208"/>
                  </a:lnTo>
                  <a:lnTo>
                    <a:pt x="32" y="212"/>
                  </a:lnTo>
                  <a:lnTo>
                    <a:pt x="28" y="214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8" y="222"/>
                  </a:lnTo>
                  <a:lnTo>
                    <a:pt x="6" y="222"/>
                  </a:lnTo>
                  <a:lnTo>
                    <a:pt x="6" y="224"/>
                  </a:lnTo>
                  <a:lnTo>
                    <a:pt x="4" y="224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4"/>
                  </a:lnTo>
                  <a:lnTo>
                    <a:pt x="4" y="238"/>
                  </a:lnTo>
                  <a:lnTo>
                    <a:pt x="6" y="240"/>
                  </a:lnTo>
                  <a:lnTo>
                    <a:pt x="10" y="240"/>
                  </a:lnTo>
                  <a:lnTo>
                    <a:pt x="18" y="246"/>
                  </a:lnTo>
                  <a:lnTo>
                    <a:pt x="20" y="248"/>
                  </a:lnTo>
                  <a:lnTo>
                    <a:pt x="22" y="250"/>
                  </a:lnTo>
                  <a:lnTo>
                    <a:pt x="24" y="252"/>
                  </a:lnTo>
                  <a:lnTo>
                    <a:pt x="24" y="254"/>
                  </a:lnTo>
                  <a:lnTo>
                    <a:pt x="26" y="256"/>
                  </a:lnTo>
                  <a:lnTo>
                    <a:pt x="30" y="256"/>
                  </a:lnTo>
                  <a:lnTo>
                    <a:pt x="34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0"/>
                  </a:lnTo>
                  <a:lnTo>
                    <a:pt x="46" y="252"/>
                  </a:lnTo>
                  <a:lnTo>
                    <a:pt x="48" y="254"/>
                  </a:lnTo>
                  <a:lnTo>
                    <a:pt x="50" y="256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48" y="262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4" y="272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38" y="272"/>
                  </a:lnTo>
                  <a:lnTo>
                    <a:pt x="36" y="270"/>
                  </a:lnTo>
                  <a:lnTo>
                    <a:pt x="32" y="268"/>
                  </a:lnTo>
                  <a:lnTo>
                    <a:pt x="32" y="270"/>
                  </a:lnTo>
                  <a:lnTo>
                    <a:pt x="30" y="272"/>
                  </a:lnTo>
                  <a:lnTo>
                    <a:pt x="30" y="276"/>
                  </a:lnTo>
                  <a:lnTo>
                    <a:pt x="30" y="278"/>
                  </a:lnTo>
                  <a:lnTo>
                    <a:pt x="28" y="278"/>
                  </a:lnTo>
                  <a:lnTo>
                    <a:pt x="26" y="278"/>
                  </a:lnTo>
                  <a:lnTo>
                    <a:pt x="24" y="276"/>
                  </a:lnTo>
                  <a:lnTo>
                    <a:pt x="20" y="274"/>
                  </a:lnTo>
                  <a:lnTo>
                    <a:pt x="18" y="272"/>
                  </a:lnTo>
                  <a:lnTo>
                    <a:pt x="16" y="274"/>
                  </a:lnTo>
                  <a:lnTo>
                    <a:pt x="12" y="276"/>
                  </a:lnTo>
                  <a:lnTo>
                    <a:pt x="10" y="278"/>
                  </a:lnTo>
                  <a:lnTo>
                    <a:pt x="8" y="280"/>
                  </a:lnTo>
                  <a:lnTo>
                    <a:pt x="10" y="282"/>
                  </a:lnTo>
                  <a:lnTo>
                    <a:pt x="12" y="286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2" y="294"/>
                  </a:lnTo>
                  <a:lnTo>
                    <a:pt x="24" y="296"/>
                  </a:lnTo>
                  <a:lnTo>
                    <a:pt x="26" y="296"/>
                  </a:lnTo>
                  <a:lnTo>
                    <a:pt x="26" y="304"/>
                  </a:lnTo>
                  <a:lnTo>
                    <a:pt x="28" y="304"/>
                  </a:lnTo>
                  <a:lnTo>
                    <a:pt x="30" y="304"/>
                  </a:lnTo>
                  <a:lnTo>
                    <a:pt x="34" y="306"/>
                  </a:lnTo>
                  <a:lnTo>
                    <a:pt x="38" y="308"/>
                  </a:lnTo>
                  <a:lnTo>
                    <a:pt x="40" y="310"/>
                  </a:lnTo>
                  <a:lnTo>
                    <a:pt x="42" y="312"/>
                  </a:lnTo>
                  <a:lnTo>
                    <a:pt x="44" y="314"/>
                  </a:lnTo>
                  <a:lnTo>
                    <a:pt x="44" y="316"/>
                  </a:lnTo>
                  <a:lnTo>
                    <a:pt x="46" y="318"/>
                  </a:lnTo>
                  <a:lnTo>
                    <a:pt x="48" y="318"/>
                  </a:lnTo>
                  <a:lnTo>
                    <a:pt x="50" y="318"/>
                  </a:lnTo>
                  <a:lnTo>
                    <a:pt x="54" y="318"/>
                  </a:lnTo>
                  <a:lnTo>
                    <a:pt x="58" y="316"/>
                  </a:lnTo>
                  <a:lnTo>
                    <a:pt x="66" y="312"/>
                  </a:lnTo>
                  <a:lnTo>
                    <a:pt x="70" y="308"/>
                  </a:lnTo>
                  <a:lnTo>
                    <a:pt x="74" y="306"/>
                  </a:lnTo>
                  <a:lnTo>
                    <a:pt x="78" y="304"/>
                  </a:lnTo>
                  <a:lnTo>
                    <a:pt x="82" y="304"/>
                  </a:lnTo>
                  <a:lnTo>
                    <a:pt x="88" y="304"/>
                  </a:lnTo>
                  <a:lnTo>
                    <a:pt x="94" y="304"/>
                  </a:lnTo>
                  <a:lnTo>
                    <a:pt x="98" y="302"/>
                  </a:lnTo>
                  <a:lnTo>
                    <a:pt x="104" y="302"/>
                  </a:lnTo>
                  <a:lnTo>
                    <a:pt x="108" y="302"/>
                  </a:lnTo>
                  <a:lnTo>
                    <a:pt x="110" y="302"/>
                  </a:lnTo>
                  <a:lnTo>
                    <a:pt x="112" y="304"/>
                  </a:lnTo>
                  <a:lnTo>
                    <a:pt x="114" y="306"/>
                  </a:lnTo>
                  <a:lnTo>
                    <a:pt x="116" y="310"/>
                  </a:lnTo>
                  <a:lnTo>
                    <a:pt x="118" y="314"/>
                  </a:lnTo>
                  <a:lnTo>
                    <a:pt x="120" y="314"/>
                  </a:lnTo>
                  <a:lnTo>
                    <a:pt x="124" y="316"/>
                  </a:lnTo>
                  <a:lnTo>
                    <a:pt x="126" y="318"/>
                  </a:lnTo>
                  <a:lnTo>
                    <a:pt x="128" y="324"/>
                  </a:lnTo>
                  <a:lnTo>
                    <a:pt x="132" y="330"/>
                  </a:lnTo>
                  <a:lnTo>
                    <a:pt x="132" y="348"/>
                  </a:lnTo>
                  <a:lnTo>
                    <a:pt x="132" y="350"/>
                  </a:lnTo>
                  <a:lnTo>
                    <a:pt x="134" y="352"/>
                  </a:lnTo>
                  <a:lnTo>
                    <a:pt x="136" y="358"/>
                  </a:lnTo>
                  <a:lnTo>
                    <a:pt x="138" y="364"/>
                  </a:lnTo>
                  <a:lnTo>
                    <a:pt x="140" y="370"/>
                  </a:lnTo>
                  <a:lnTo>
                    <a:pt x="142" y="378"/>
                  </a:lnTo>
                  <a:lnTo>
                    <a:pt x="140" y="384"/>
                  </a:lnTo>
                  <a:lnTo>
                    <a:pt x="140" y="390"/>
                  </a:lnTo>
                  <a:lnTo>
                    <a:pt x="142" y="394"/>
                  </a:lnTo>
                  <a:lnTo>
                    <a:pt x="144" y="398"/>
                  </a:lnTo>
                  <a:lnTo>
                    <a:pt x="148" y="402"/>
                  </a:lnTo>
                  <a:lnTo>
                    <a:pt x="148" y="404"/>
                  </a:lnTo>
                  <a:lnTo>
                    <a:pt x="148" y="406"/>
                  </a:lnTo>
                  <a:lnTo>
                    <a:pt x="146" y="408"/>
                  </a:lnTo>
                  <a:lnTo>
                    <a:pt x="146" y="410"/>
                  </a:lnTo>
                  <a:lnTo>
                    <a:pt x="144" y="410"/>
                  </a:lnTo>
                  <a:lnTo>
                    <a:pt x="142" y="410"/>
                  </a:lnTo>
                  <a:lnTo>
                    <a:pt x="140" y="410"/>
                  </a:lnTo>
                  <a:lnTo>
                    <a:pt x="138" y="412"/>
                  </a:lnTo>
                  <a:lnTo>
                    <a:pt x="138" y="416"/>
                  </a:lnTo>
                  <a:lnTo>
                    <a:pt x="140" y="418"/>
                  </a:lnTo>
                  <a:lnTo>
                    <a:pt x="142" y="420"/>
                  </a:lnTo>
                  <a:lnTo>
                    <a:pt x="144" y="422"/>
                  </a:lnTo>
                  <a:lnTo>
                    <a:pt x="144" y="424"/>
                  </a:lnTo>
                  <a:lnTo>
                    <a:pt x="144" y="426"/>
                  </a:lnTo>
                  <a:lnTo>
                    <a:pt x="142" y="428"/>
                  </a:lnTo>
                  <a:lnTo>
                    <a:pt x="138" y="430"/>
                  </a:lnTo>
                  <a:lnTo>
                    <a:pt x="136" y="434"/>
                  </a:lnTo>
                  <a:lnTo>
                    <a:pt x="134" y="436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4" y="440"/>
                  </a:lnTo>
                  <a:lnTo>
                    <a:pt x="138" y="440"/>
                  </a:lnTo>
                  <a:lnTo>
                    <a:pt x="142" y="440"/>
                  </a:lnTo>
                  <a:lnTo>
                    <a:pt x="146" y="438"/>
                  </a:lnTo>
                  <a:lnTo>
                    <a:pt x="146" y="436"/>
                  </a:lnTo>
                  <a:lnTo>
                    <a:pt x="148" y="434"/>
                  </a:lnTo>
                  <a:lnTo>
                    <a:pt x="150" y="430"/>
                  </a:lnTo>
                  <a:lnTo>
                    <a:pt x="152" y="426"/>
                  </a:lnTo>
                  <a:lnTo>
                    <a:pt x="154" y="424"/>
                  </a:lnTo>
                  <a:lnTo>
                    <a:pt x="156" y="424"/>
                  </a:lnTo>
                  <a:lnTo>
                    <a:pt x="158" y="426"/>
                  </a:lnTo>
                  <a:lnTo>
                    <a:pt x="160" y="430"/>
                  </a:lnTo>
                  <a:lnTo>
                    <a:pt x="162" y="434"/>
                  </a:lnTo>
                  <a:lnTo>
                    <a:pt x="162" y="438"/>
                  </a:lnTo>
                  <a:lnTo>
                    <a:pt x="164" y="442"/>
                  </a:lnTo>
                  <a:lnTo>
                    <a:pt x="164" y="446"/>
                  </a:lnTo>
                  <a:lnTo>
                    <a:pt x="166" y="448"/>
                  </a:lnTo>
                  <a:lnTo>
                    <a:pt x="168" y="450"/>
                  </a:lnTo>
                  <a:lnTo>
                    <a:pt x="172" y="450"/>
                  </a:lnTo>
                  <a:lnTo>
                    <a:pt x="176" y="452"/>
                  </a:lnTo>
                  <a:lnTo>
                    <a:pt x="178" y="456"/>
                  </a:lnTo>
                  <a:lnTo>
                    <a:pt x="178" y="460"/>
                  </a:lnTo>
                  <a:lnTo>
                    <a:pt x="178" y="464"/>
                  </a:lnTo>
                  <a:lnTo>
                    <a:pt x="174" y="464"/>
                  </a:lnTo>
                  <a:lnTo>
                    <a:pt x="170" y="462"/>
                  </a:lnTo>
                  <a:lnTo>
                    <a:pt x="166" y="458"/>
                  </a:lnTo>
                  <a:lnTo>
                    <a:pt x="162" y="456"/>
                  </a:lnTo>
                  <a:lnTo>
                    <a:pt x="156" y="454"/>
                  </a:lnTo>
                  <a:lnTo>
                    <a:pt x="152" y="454"/>
                  </a:lnTo>
                  <a:lnTo>
                    <a:pt x="148" y="454"/>
                  </a:lnTo>
                  <a:lnTo>
                    <a:pt x="148" y="456"/>
                  </a:lnTo>
                  <a:lnTo>
                    <a:pt x="148" y="458"/>
                  </a:lnTo>
                  <a:lnTo>
                    <a:pt x="150" y="460"/>
                  </a:lnTo>
                  <a:lnTo>
                    <a:pt x="152" y="464"/>
                  </a:lnTo>
                  <a:lnTo>
                    <a:pt x="156" y="466"/>
                  </a:lnTo>
                  <a:lnTo>
                    <a:pt x="162" y="468"/>
                  </a:lnTo>
                  <a:lnTo>
                    <a:pt x="166" y="470"/>
                  </a:lnTo>
                  <a:lnTo>
                    <a:pt x="170" y="470"/>
                  </a:lnTo>
                  <a:lnTo>
                    <a:pt x="172" y="472"/>
                  </a:lnTo>
                  <a:lnTo>
                    <a:pt x="174" y="474"/>
                  </a:lnTo>
                  <a:lnTo>
                    <a:pt x="176" y="476"/>
                  </a:lnTo>
                  <a:lnTo>
                    <a:pt x="176" y="480"/>
                  </a:lnTo>
                  <a:lnTo>
                    <a:pt x="176" y="484"/>
                  </a:lnTo>
                  <a:lnTo>
                    <a:pt x="172" y="490"/>
                  </a:lnTo>
                  <a:lnTo>
                    <a:pt x="168" y="494"/>
                  </a:lnTo>
                  <a:lnTo>
                    <a:pt x="166" y="498"/>
                  </a:lnTo>
                  <a:lnTo>
                    <a:pt x="162" y="500"/>
                  </a:lnTo>
                  <a:lnTo>
                    <a:pt x="160" y="502"/>
                  </a:lnTo>
                  <a:lnTo>
                    <a:pt x="158" y="502"/>
                  </a:lnTo>
                  <a:lnTo>
                    <a:pt x="156" y="504"/>
                  </a:lnTo>
                  <a:lnTo>
                    <a:pt x="158" y="506"/>
                  </a:lnTo>
                  <a:lnTo>
                    <a:pt x="158" y="508"/>
                  </a:lnTo>
                  <a:lnTo>
                    <a:pt x="160" y="508"/>
                  </a:lnTo>
                  <a:lnTo>
                    <a:pt x="162" y="508"/>
                  </a:lnTo>
                  <a:lnTo>
                    <a:pt x="156" y="514"/>
                  </a:lnTo>
                  <a:lnTo>
                    <a:pt x="148" y="526"/>
                  </a:lnTo>
                  <a:lnTo>
                    <a:pt x="150" y="528"/>
                  </a:lnTo>
                  <a:lnTo>
                    <a:pt x="150" y="532"/>
                  </a:lnTo>
                  <a:lnTo>
                    <a:pt x="152" y="538"/>
                  </a:lnTo>
                  <a:lnTo>
                    <a:pt x="152" y="544"/>
                  </a:lnTo>
                  <a:lnTo>
                    <a:pt x="154" y="550"/>
                  </a:lnTo>
                  <a:lnTo>
                    <a:pt x="154" y="558"/>
                  </a:lnTo>
                  <a:lnTo>
                    <a:pt x="156" y="566"/>
                  </a:lnTo>
                  <a:lnTo>
                    <a:pt x="158" y="572"/>
                  </a:lnTo>
                  <a:lnTo>
                    <a:pt x="160" y="578"/>
                  </a:lnTo>
                  <a:lnTo>
                    <a:pt x="162" y="584"/>
                  </a:lnTo>
                  <a:lnTo>
                    <a:pt x="164" y="588"/>
                  </a:lnTo>
                  <a:lnTo>
                    <a:pt x="166" y="594"/>
                  </a:lnTo>
                  <a:lnTo>
                    <a:pt x="166" y="598"/>
                  </a:lnTo>
                  <a:lnTo>
                    <a:pt x="166" y="600"/>
                  </a:lnTo>
                  <a:lnTo>
                    <a:pt x="178" y="620"/>
                  </a:lnTo>
                  <a:lnTo>
                    <a:pt x="180" y="620"/>
                  </a:lnTo>
                  <a:lnTo>
                    <a:pt x="180" y="624"/>
                  </a:lnTo>
                  <a:lnTo>
                    <a:pt x="180" y="628"/>
                  </a:lnTo>
                  <a:lnTo>
                    <a:pt x="182" y="634"/>
                  </a:lnTo>
                  <a:lnTo>
                    <a:pt x="184" y="638"/>
                  </a:lnTo>
                  <a:lnTo>
                    <a:pt x="184" y="642"/>
                  </a:lnTo>
                  <a:lnTo>
                    <a:pt x="186" y="644"/>
                  </a:lnTo>
                  <a:lnTo>
                    <a:pt x="190" y="646"/>
                  </a:lnTo>
                  <a:lnTo>
                    <a:pt x="194" y="646"/>
                  </a:lnTo>
                  <a:lnTo>
                    <a:pt x="202" y="646"/>
                  </a:lnTo>
                  <a:lnTo>
                    <a:pt x="208" y="644"/>
                  </a:lnTo>
                  <a:lnTo>
                    <a:pt x="212" y="642"/>
                  </a:lnTo>
                  <a:lnTo>
                    <a:pt x="214" y="642"/>
                  </a:lnTo>
                  <a:lnTo>
                    <a:pt x="216" y="640"/>
                  </a:lnTo>
                  <a:lnTo>
                    <a:pt x="218" y="640"/>
                  </a:lnTo>
                  <a:lnTo>
                    <a:pt x="220" y="640"/>
                  </a:lnTo>
                  <a:lnTo>
                    <a:pt x="220" y="642"/>
                  </a:lnTo>
                  <a:lnTo>
                    <a:pt x="218" y="644"/>
                  </a:lnTo>
                  <a:lnTo>
                    <a:pt x="216" y="646"/>
                  </a:lnTo>
                  <a:lnTo>
                    <a:pt x="214" y="648"/>
                  </a:lnTo>
                  <a:lnTo>
                    <a:pt x="212" y="650"/>
                  </a:lnTo>
                  <a:lnTo>
                    <a:pt x="210" y="650"/>
                  </a:lnTo>
                  <a:lnTo>
                    <a:pt x="212" y="652"/>
                  </a:lnTo>
                  <a:lnTo>
                    <a:pt x="214" y="654"/>
                  </a:lnTo>
                  <a:lnTo>
                    <a:pt x="218" y="656"/>
                  </a:lnTo>
                  <a:lnTo>
                    <a:pt x="222" y="656"/>
                  </a:lnTo>
                  <a:lnTo>
                    <a:pt x="226" y="658"/>
                  </a:lnTo>
                  <a:lnTo>
                    <a:pt x="228" y="658"/>
                  </a:lnTo>
                  <a:lnTo>
                    <a:pt x="232" y="658"/>
                  </a:lnTo>
                  <a:lnTo>
                    <a:pt x="234" y="656"/>
                  </a:lnTo>
                  <a:lnTo>
                    <a:pt x="234" y="652"/>
                  </a:lnTo>
                  <a:lnTo>
                    <a:pt x="234" y="644"/>
                  </a:lnTo>
                  <a:lnTo>
                    <a:pt x="234" y="638"/>
                  </a:lnTo>
                  <a:lnTo>
                    <a:pt x="236" y="632"/>
                  </a:lnTo>
                  <a:lnTo>
                    <a:pt x="238" y="630"/>
                  </a:lnTo>
                  <a:lnTo>
                    <a:pt x="240" y="626"/>
                  </a:lnTo>
                  <a:lnTo>
                    <a:pt x="240" y="622"/>
                  </a:lnTo>
                  <a:lnTo>
                    <a:pt x="240" y="618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8" y="612"/>
                  </a:lnTo>
                  <a:lnTo>
                    <a:pt x="242" y="610"/>
                  </a:lnTo>
                  <a:lnTo>
                    <a:pt x="244" y="608"/>
                  </a:lnTo>
                  <a:lnTo>
                    <a:pt x="246" y="608"/>
                  </a:lnTo>
                  <a:lnTo>
                    <a:pt x="246" y="606"/>
                  </a:lnTo>
                  <a:lnTo>
                    <a:pt x="250" y="590"/>
                  </a:lnTo>
                  <a:lnTo>
                    <a:pt x="252" y="576"/>
                  </a:lnTo>
                  <a:lnTo>
                    <a:pt x="252" y="574"/>
                  </a:lnTo>
                  <a:lnTo>
                    <a:pt x="252" y="572"/>
                  </a:lnTo>
                  <a:lnTo>
                    <a:pt x="250" y="570"/>
                  </a:lnTo>
                  <a:lnTo>
                    <a:pt x="252" y="566"/>
                  </a:lnTo>
                  <a:lnTo>
                    <a:pt x="254" y="566"/>
                  </a:lnTo>
                  <a:lnTo>
                    <a:pt x="258" y="564"/>
                  </a:lnTo>
                  <a:lnTo>
                    <a:pt x="260" y="564"/>
                  </a:lnTo>
                  <a:lnTo>
                    <a:pt x="260" y="566"/>
                  </a:lnTo>
                  <a:lnTo>
                    <a:pt x="262" y="566"/>
                  </a:lnTo>
                  <a:lnTo>
                    <a:pt x="266" y="566"/>
                  </a:lnTo>
                  <a:lnTo>
                    <a:pt x="268" y="564"/>
                  </a:lnTo>
                  <a:lnTo>
                    <a:pt x="270" y="562"/>
                  </a:lnTo>
                  <a:lnTo>
                    <a:pt x="272" y="560"/>
                  </a:lnTo>
                  <a:lnTo>
                    <a:pt x="276" y="558"/>
                  </a:lnTo>
                  <a:lnTo>
                    <a:pt x="280" y="556"/>
                  </a:lnTo>
                  <a:lnTo>
                    <a:pt x="282" y="556"/>
                  </a:lnTo>
                  <a:lnTo>
                    <a:pt x="284" y="556"/>
                  </a:lnTo>
                  <a:lnTo>
                    <a:pt x="286" y="552"/>
                  </a:lnTo>
                  <a:lnTo>
                    <a:pt x="292" y="544"/>
                  </a:lnTo>
                  <a:lnTo>
                    <a:pt x="302" y="534"/>
                  </a:lnTo>
                  <a:lnTo>
                    <a:pt x="310" y="526"/>
                  </a:lnTo>
                  <a:lnTo>
                    <a:pt x="318" y="518"/>
                  </a:lnTo>
                  <a:lnTo>
                    <a:pt x="322" y="516"/>
                  </a:lnTo>
                  <a:lnTo>
                    <a:pt x="324" y="518"/>
                  </a:lnTo>
                  <a:lnTo>
                    <a:pt x="326" y="516"/>
                  </a:lnTo>
                  <a:lnTo>
                    <a:pt x="326" y="512"/>
                  </a:lnTo>
                  <a:lnTo>
                    <a:pt x="328" y="510"/>
                  </a:lnTo>
                  <a:lnTo>
                    <a:pt x="330" y="506"/>
                  </a:lnTo>
                  <a:lnTo>
                    <a:pt x="330" y="504"/>
                  </a:lnTo>
                  <a:lnTo>
                    <a:pt x="332" y="502"/>
                  </a:lnTo>
                  <a:lnTo>
                    <a:pt x="334" y="500"/>
                  </a:lnTo>
                  <a:lnTo>
                    <a:pt x="336" y="498"/>
                  </a:lnTo>
                  <a:lnTo>
                    <a:pt x="338" y="498"/>
                  </a:lnTo>
                  <a:lnTo>
                    <a:pt x="340" y="500"/>
                  </a:lnTo>
                  <a:lnTo>
                    <a:pt x="342" y="504"/>
                  </a:lnTo>
                  <a:lnTo>
                    <a:pt x="346" y="504"/>
                  </a:lnTo>
                  <a:lnTo>
                    <a:pt x="348" y="504"/>
                  </a:lnTo>
                  <a:lnTo>
                    <a:pt x="348" y="500"/>
                  </a:lnTo>
                  <a:lnTo>
                    <a:pt x="350" y="498"/>
                  </a:lnTo>
                  <a:lnTo>
                    <a:pt x="352" y="498"/>
                  </a:lnTo>
                  <a:lnTo>
                    <a:pt x="356" y="498"/>
                  </a:lnTo>
                  <a:lnTo>
                    <a:pt x="358" y="498"/>
                  </a:lnTo>
                  <a:lnTo>
                    <a:pt x="360" y="496"/>
                  </a:lnTo>
                  <a:lnTo>
                    <a:pt x="364" y="494"/>
                  </a:lnTo>
                  <a:lnTo>
                    <a:pt x="366" y="490"/>
                  </a:lnTo>
                  <a:lnTo>
                    <a:pt x="370" y="488"/>
                  </a:lnTo>
                  <a:lnTo>
                    <a:pt x="372" y="486"/>
                  </a:lnTo>
                  <a:lnTo>
                    <a:pt x="374" y="484"/>
                  </a:lnTo>
                  <a:lnTo>
                    <a:pt x="380" y="480"/>
                  </a:lnTo>
                  <a:lnTo>
                    <a:pt x="384" y="478"/>
                  </a:lnTo>
                  <a:lnTo>
                    <a:pt x="386" y="476"/>
                  </a:lnTo>
                  <a:lnTo>
                    <a:pt x="390" y="474"/>
                  </a:lnTo>
                  <a:lnTo>
                    <a:pt x="390" y="472"/>
                  </a:lnTo>
                  <a:lnTo>
                    <a:pt x="390" y="470"/>
                  </a:lnTo>
                  <a:lnTo>
                    <a:pt x="388" y="468"/>
                  </a:lnTo>
                  <a:lnTo>
                    <a:pt x="386" y="466"/>
                  </a:lnTo>
                  <a:lnTo>
                    <a:pt x="382" y="464"/>
                  </a:lnTo>
                  <a:lnTo>
                    <a:pt x="378" y="464"/>
                  </a:lnTo>
                  <a:lnTo>
                    <a:pt x="372" y="464"/>
                  </a:lnTo>
                  <a:lnTo>
                    <a:pt x="368" y="464"/>
                  </a:lnTo>
                  <a:lnTo>
                    <a:pt x="364" y="464"/>
                  </a:lnTo>
                  <a:lnTo>
                    <a:pt x="362" y="464"/>
                  </a:lnTo>
                  <a:lnTo>
                    <a:pt x="362" y="466"/>
                  </a:lnTo>
                  <a:lnTo>
                    <a:pt x="360" y="468"/>
                  </a:lnTo>
                  <a:lnTo>
                    <a:pt x="358" y="470"/>
                  </a:lnTo>
                  <a:lnTo>
                    <a:pt x="354" y="472"/>
                  </a:lnTo>
                  <a:lnTo>
                    <a:pt x="348" y="474"/>
                  </a:lnTo>
                  <a:lnTo>
                    <a:pt x="344" y="474"/>
                  </a:lnTo>
                  <a:lnTo>
                    <a:pt x="340" y="474"/>
                  </a:lnTo>
                  <a:lnTo>
                    <a:pt x="338" y="472"/>
                  </a:lnTo>
                  <a:lnTo>
                    <a:pt x="334" y="472"/>
                  </a:lnTo>
                  <a:lnTo>
                    <a:pt x="334" y="470"/>
                  </a:lnTo>
                  <a:lnTo>
                    <a:pt x="334" y="468"/>
                  </a:lnTo>
                  <a:lnTo>
                    <a:pt x="334" y="466"/>
                  </a:lnTo>
                  <a:lnTo>
                    <a:pt x="336" y="466"/>
                  </a:lnTo>
                  <a:lnTo>
                    <a:pt x="340" y="466"/>
                  </a:lnTo>
                  <a:lnTo>
                    <a:pt x="344" y="468"/>
                  </a:lnTo>
                  <a:lnTo>
                    <a:pt x="346" y="468"/>
                  </a:lnTo>
                  <a:lnTo>
                    <a:pt x="348" y="468"/>
                  </a:lnTo>
                  <a:lnTo>
                    <a:pt x="358" y="462"/>
                  </a:lnTo>
                  <a:lnTo>
                    <a:pt x="364" y="450"/>
                  </a:lnTo>
                  <a:lnTo>
                    <a:pt x="356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4"/>
                  </a:lnTo>
                  <a:lnTo>
                    <a:pt x="362" y="442"/>
                  </a:lnTo>
                  <a:lnTo>
                    <a:pt x="360" y="438"/>
                  </a:lnTo>
                  <a:lnTo>
                    <a:pt x="358" y="438"/>
                  </a:lnTo>
                  <a:lnTo>
                    <a:pt x="356" y="436"/>
                  </a:lnTo>
                  <a:lnTo>
                    <a:pt x="356" y="434"/>
                  </a:lnTo>
                  <a:lnTo>
                    <a:pt x="356" y="432"/>
                  </a:lnTo>
                  <a:lnTo>
                    <a:pt x="356" y="430"/>
                  </a:lnTo>
                  <a:lnTo>
                    <a:pt x="358" y="430"/>
                  </a:lnTo>
                  <a:lnTo>
                    <a:pt x="362" y="428"/>
                  </a:lnTo>
                  <a:lnTo>
                    <a:pt x="366" y="428"/>
                  </a:lnTo>
                  <a:lnTo>
                    <a:pt x="366" y="430"/>
                  </a:lnTo>
                  <a:lnTo>
                    <a:pt x="368" y="432"/>
                  </a:lnTo>
                  <a:lnTo>
                    <a:pt x="370" y="436"/>
                  </a:lnTo>
                  <a:lnTo>
                    <a:pt x="372" y="442"/>
                  </a:lnTo>
                  <a:lnTo>
                    <a:pt x="374" y="448"/>
                  </a:lnTo>
                  <a:lnTo>
                    <a:pt x="378" y="452"/>
                  </a:lnTo>
                  <a:lnTo>
                    <a:pt x="378" y="456"/>
                  </a:lnTo>
                  <a:lnTo>
                    <a:pt x="380" y="456"/>
                  </a:lnTo>
                  <a:lnTo>
                    <a:pt x="396" y="458"/>
                  </a:lnTo>
                  <a:lnTo>
                    <a:pt x="394" y="434"/>
                  </a:lnTo>
                  <a:lnTo>
                    <a:pt x="394" y="432"/>
                  </a:lnTo>
                  <a:lnTo>
                    <a:pt x="392" y="428"/>
                  </a:lnTo>
                  <a:lnTo>
                    <a:pt x="390" y="426"/>
                  </a:lnTo>
                  <a:lnTo>
                    <a:pt x="386" y="422"/>
                  </a:lnTo>
                  <a:lnTo>
                    <a:pt x="384" y="420"/>
                  </a:lnTo>
                  <a:lnTo>
                    <a:pt x="382" y="418"/>
                  </a:lnTo>
                  <a:lnTo>
                    <a:pt x="380" y="414"/>
                  </a:lnTo>
                  <a:lnTo>
                    <a:pt x="380" y="412"/>
                  </a:lnTo>
                  <a:lnTo>
                    <a:pt x="386" y="412"/>
                  </a:lnTo>
                  <a:lnTo>
                    <a:pt x="386" y="396"/>
                  </a:lnTo>
                  <a:lnTo>
                    <a:pt x="386" y="394"/>
                  </a:lnTo>
                  <a:lnTo>
                    <a:pt x="384" y="394"/>
                  </a:lnTo>
                  <a:lnTo>
                    <a:pt x="384" y="392"/>
                  </a:ln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6" y="384"/>
                  </a:lnTo>
                  <a:lnTo>
                    <a:pt x="392" y="382"/>
                  </a:lnTo>
                  <a:lnTo>
                    <a:pt x="396" y="382"/>
                  </a:lnTo>
                  <a:lnTo>
                    <a:pt x="398" y="380"/>
                  </a:lnTo>
                  <a:lnTo>
                    <a:pt x="400" y="378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402" y="370"/>
                  </a:lnTo>
                  <a:lnTo>
                    <a:pt x="410" y="364"/>
                  </a:lnTo>
                  <a:lnTo>
                    <a:pt x="420" y="350"/>
                  </a:lnTo>
                  <a:lnTo>
                    <a:pt x="426" y="340"/>
                  </a:lnTo>
                  <a:lnTo>
                    <a:pt x="424" y="336"/>
                  </a:lnTo>
                  <a:lnTo>
                    <a:pt x="424" y="332"/>
                  </a:lnTo>
                  <a:lnTo>
                    <a:pt x="422" y="328"/>
                  </a:lnTo>
                  <a:lnTo>
                    <a:pt x="418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2" y="316"/>
                  </a:lnTo>
                  <a:lnTo>
                    <a:pt x="412" y="314"/>
                  </a:lnTo>
                  <a:lnTo>
                    <a:pt x="408" y="310"/>
                  </a:lnTo>
                  <a:lnTo>
                    <a:pt x="406" y="308"/>
                  </a:lnTo>
                  <a:lnTo>
                    <a:pt x="400" y="308"/>
                  </a:lnTo>
                  <a:lnTo>
                    <a:pt x="394" y="308"/>
                  </a:lnTo>
                  <a:lnTo>
                    <a:pt x="388" y="310"/>
                  </a:lnTo>
                  <a:lnTo>
                    <a:pt x="384" y="310"/>
                  </a:lnTo>
                  <a:lnTo>
                    <a:pt x="382" y="310"/>
                  </a:lnTo>
                  <a:lnTo>
                    <a:pt x="382" y="308"/>
                  </a:lnTo>
                  <a:lnTo>
                    <a:pt x="382" y="306"/>
                  </a:lnTo>
                  <a:lnTo>
                    <a:pt x="382" y="300"/>
                  </a:lnTo>
                  <a:lnTo>
                    <a:pt x="382" y="298"/>
                  </a:lnTo>
                  <a:lnTo>
                    <a:pt x="382" y="292"/>
                  </a:lnTo>
                  <a:lnTo>
                    <a:pt x="382" y="286"/>
                  </a:lnTo>
                  <a:lnTo>
                    <a:pt x="382" y="280"/>
                  </a:lnTo>
                  <a:lnTo>
                    <a:pt x="382" y="276"/>
                  </a:lnTo>
                  <a:lnTo>
                    <a:pt x="380" y="272"/>
                  </a:lnTo>
                  <a:lnTo>
                    <a:pt x="380" y="270"/>
                  </a:lnTo>
                  <a:lnTo>
                    <a:pt x="378" y="268"/>
                  </a:lnTo>
                  <a:lnTo>
                    <a:pt x="374" y="266"/>
                  </a:lnTo>
                  <a:lnTo>
                    <a:pt x="372" y="264"/>
                  </a:lnTo>
                  <a:lnTo>
                    <a:pt x="370" y="260"/>
                  </a:lnTo>
                  <a:lnTo>
                    <a:pt x="370" y="258"/>
                  </a:lnTo>
                  <a:lnTo>
                    <a:pt x="374" y="256"/>
                  </a:lnTo>
                  <a:lnTo>
                    <a:pt x="374" y="254"/>
                  </a:lnTo>
                  <a:lnTo>
                    <a:pt x="376" y="250"/>
                  </a:lnTo>
                  <a:lnTo>
                    <a:pt x="378" y="242"/>
                  </a:lnTo>
                  <a:lnTo>
                    <a:pt x="380" y="230"/>
                  </a:lnTo>
                  <a:lnTo>
                    <a:pt x="380" y="210"/>
                  </a:lnTo>
                  <a:lnTo>
                    <a:pt x="378" y="188"/>
                  </a:lnTo>
                  <a:lnTo>
                    <a:pt x="378" y="186"/>
                  </a:lnTo>
                  <a:lnTo>
                    <a:pt x="380" y="184"/>
                  </a:lnTo>
                  <a:lnTo>
                    <a:pt x="380" y="180"/>
                  </a:lnTo>
                  <a:lnTo>
                    <a:pt x="382" y="176"/>
                  </a:lnTo>
                  <a:lnTo>
                    <a:pt x="384" y="174"/>
                  </a:lnTo>
                  <a:lnTo>
                    <a:pt x="388" y="172"/>
                  </a:lnTo>
                  <a:lnTo>
                    <a:pt x="392" y="172"/>
                  </a:lnTo>
                  <a:lnTo>
                    <a:pt x="394" y="174"/>
                  </a:lnTo>
                  <a:lnTo>
                    <a:pt x="396" y="174"/>
                  </a:lnTo>
                  <a:lnTo>
                    <a:pt x="400" y="174"/>
                  </a:lnTo>
                  <a:lnTo>
                    <a:pt x="402" y="174"/>
                  </a:lnTo>
                  <a:lnTo>
                    <a:pt x="406" y="170"/>
                  </a:lnTo>
                  <a:lnTo>
                    <a:pt x="408" y="166"/>
                  </a:lnTo>
                  <a:lnTo>
                    <a:pt x="408" y="162"/>
                  </a:lnTo>
                  <a:lnTo>
                    <a:pt x="408" y="158"/>
                  </a:lnTo>
                  <a:lnTo>
                    <a:pt x="408" y="154"/>
                  </a:lnTo>
                  <a:lnTo>
                    <a:pt x="408" y="150"/>
                  </a:lnTo>
                  <a:lnTo>
                    <a:pt x="408" y="146"/>
                  </a:lnTo>
                  <a:lnTo>
                    <a:pt x="412" y="144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14" y="138"/>
                  </a:lnTo>
                  <a:lnTo>
                    <a:pt x="410" y="138"/>
                  </a:lnTo>
                  <a:lnTo>
                    <a:pt x="406" y="138"/>
                  </a:lnTo>
                  <a:lnTo>
                    <a:pt x="402" y="140"/>
                  </a:lnTo>
                  <a:lnTo>
                    <a:pt x="400" y="140"/>
                  </a:lnTo>
                  <a:lnTo>
                    <a:pt x="398" y="140"/>
                  </a:lnTo>
                  <a:lnTo>
                    <a:pt x="396" y="138"/>
                  </a:lnTo>
                  <a:lnTo>
                    <a:pt x="398" y="136"/>
                  </a:lnTo>
                  <a:lnTo>
                    <a:pt x="404" y="134"/>
                  </a:lnTo>
                  <a:lnTo>
                    <a:pt x="410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20"/>
                  </a:lnTo>
                  <a:lnTo>
                    <a:pt x="430" y="114"/>
                  </a:lnTo>
                  <a:lnTo>
                    <a:pt x="434" y="108"/>
                  </a:lnTo>
                  <a:lnTo>
                    <a:pt x="436" y="102"/>
                  </a:lnTo>
                  <a:lnTo>
                    <a:pt x="436" y="98"/>
                  </a:lnTo>
                  <a:lnTo>
                    <a:pt x="436" y="94"/>
                  </a:lnTo>
                  <a:lnTo>
                    <a:pt x="436" y="92"/>
                  </a:lnTo>
                  <a:lnTo>
                    <a:pt x="436" y="90"/>
                  </a:lnTo>
                  <a:lnTo>
                    <a:pt x="436" y="86"/>
                  </a:lnTo>
                  <a:lnTo>
                    <a:pt x="440" y="84"/>
                  </a:lnTo>
                  <a:lnTo>
                    <a:pt x="422" y="72"/>
                  </a:lnTo>
                  <a:lnTo>
                    <a:pt x="422" y="74"/>
                  </a:lnTo>
                  <a:lnTo>
                    <a:pt x="422" y="76"/>
                  </a:lnTo>
                  <a:lnTo>
                    <a:pt x="420" y="78"/>
                  </a:lnTo>
                  <a:lnTo>
                    <a:pt x="418" y="80"/>
                  </a:lnTo>
                  <a:lnTo>
                    <a:pt x="416" y="82"/>
                  </a:lnTo>
                  <a:lnTo>
                    <a:pt x="414" y="78"/>
                  </a:lnTo>
                  <a:lnTo>
                    <a:pt x="412" y="76"/>
                  </a:lnTo>
                  <a:lnTo>
                    <a:pt x="410" y="74"/>
                  </a:lnTo>
                  <a:lnTo>
                    <a:pt x="408" y="74"/>
                  </a:lnTo>
                  <a:lnTo>
                    <a:pt x="406" y="76"/>
                  </a:lnTo>
                  <a:lnTo>
                    <a:pt x="406" y="78"/>
                  </a:lnTo>
                  <a:lnTo>
                    <a:pt x="406" y="82"/>
                  </a:lnTo>
                  <a:lnTo>
                    <a:pt x="408" y="84"/>
                  </a:lnTo>
                  <a:lnTo>
                    <a:pt x="410" y="86"/>
                  </a:lnTo>
                  <a:lnTo>
                    <a:pt x="410" y="88"/>
                  </a:lnTo>
                  <a:lnTo>
                    <a:pt x="408" y="92"/>
                  </a:lnTo>
                  <a:lnTo>
                    <a:pt x="406" y="98"/>
                  </a:lnTo>
                  <a:lnTo>
                    <a:pt x="398" y="108"/>
                  </a:lnTo>
                  <a:lnTo>
                    <a:pt x="386" y="118"/>
                  </a:lnTo>
                  <a:lnTo>
                    <a:pt x="372" y="128"/>
                  </a:lnTo>
                  <a:lnTo>
                    <a:pt x="362" y="136"/>
                  </a:lnTo>
                  <a:lnTo>
                    <a:pt x="354" y="140"/>
                  </a:lnTo>
                  <a:lnTo>
                    <a:pt x="356" y="138"/>
                  </a:lnTo>
                  <a:lnTo>
                    <a:pt x="362" y="130"/>
                  </a:lnTo>
                  <a:lnTo>
                    <a:pt x="370" y="120"/>
                  </a:lnTo>
                  <a:lnTo>
                    <a:pt x="378" y="110"/>
                  </a:lnTo>
                  <a:lnTo>
                    <a:pt x="382" y="100"/>
                  </a:lnTo>
                  <a:lnTo>
                    <a:pt x="388" y="88"/>
                  </a:lnTo>
                  <a:lnTo>
                    <a:pt x="398" y="66"/>
                  </a:lnTo>
                  <a:lnTo>
                    <a:pt x="396" y="64"/>
                  </a:lnTo>
                  <a:lnTo>
                    <a:pt x="394" y="64"/>
                  </a:lnTo>
                  <a:lnTo>
                    <a:pt x="390" y="62"/>
                  </a:lnTo>
                  <a:lnTo>
                    <a:pt x="386" y="64"/>
                  </a:lnTo>
                  <a:lnTo>
                    <a:pt x="382" y="64"/>
                  </a:lnTo>
                  <a:lnTo>
                    <a:pt x="376" y="68"/>
                  </a:lnTo>
                  <a:lnTo>
                    <a:pt x="376" y="70"/>
                  </a:lnTo>
                  <a:lnTo>
                    <a:pt x="374" y="72"/>
                  </a:lnTo>
                  <a:lnTo>
                    <a:pt x="372" y="74"/>
                  </a:lnTo>
                  <a:lnTo>
                    <a:pt x="368" y="78"/>
                  </a:lnTo>
                  <a:lnTo>
                    <a:pt x="366" y="80"/>
                  </a:lnTo>
                  <a:lnTo>
                    <a:pt x="362" y="82"/>
                  </a:lnTo>
                  <a:lnTo>
                    <a:pt x="358" y="84"/>
                  </a:lnTo>
                  <a:lnTo>
                    <a:pt x="356" y="86"/>
                  </a:lnTo>
                  <a:lnTo>
                    <a:pt x="356" y="84"/>
                  </a:lnTo>
                  <a:lnTo>
                    <a:pt x="356" y="82"/>
                  </a:lnTo>
                  <a:lnTo>
                    <a:pt x="356" y="80"/>
                  </a:lnTo>
                  <a:lnTo>
                    <a:pt x="360" y="78"/>
                  </a:lnTo>
                  <a:lnTo>
                    <a:pt x="364" y="74"/>
                  </a:lnTo>
                  <a:lnTo>
                    <a:pt x="368" y="68"/>
                  </a:lnTo>
                  <a:lnTo>
                    <a:pt x="364" y="60"/>
                  </a:lnTo>
                  <a:lnTo>
                    <a:pt x="360" y="60"/>
                  </a:lnTo>
                  <a:lnTo>
                    <a:pt x="352" y="60"/>
                  </a:lnTo>
                  <a:lnTo>
                    <a:pt x="340" y="64"/>
                  </a:lnTo>
                  <a:lnTo>
                    <a:pt x="330" y="72"/>
                  </a:lnTo>
                  <a:lnTo>
                    <a:pt x="326" y="78"/>
                  </a:lnTo>
                  <a:lnTo>
                    <a:pt x="326" y="76"/>
                  </a:lnTo>
                  <a:lnTo>
                    <a:pt x="326" y="72"/>
                  </a:lnTo>
                  <a:lnTo>
                    <a:pt x="328" y="68"/>
                  </a:lnTo>
                  <a:lnTo>
                    <a:pt x="328" y="64"/>
                  </a:lnTo>
                  <a:lnTo>
                    <a:pt x="332" y="62"/>
                  </a:lnTo>
                  <a:lnTo>
                    <a:pt x="336" y="60"/>
                  </a:lnTo>
                  <a:lnTo>
                    <a:pt x="340" y="58"/>
                  </a:lnTo>
                  <a:lnTo>
                    <a:pt x="346" y="56"/>
                  </a:lnTo>
                  <a:lnTo>
                    <a:pt x="352" y="56"/>
                  </a:lnTo>
                  <a:lnTo>
                    <a:pt x="358" y="54"/>
                  </a:lnTo>
                  <a:lnTo>
                    <a:pt x="360" y="54"/>
                  </a:lnTo>
                  <a:lnTo>
                    <a:pt x="362" y="54"/>
                  </a:lnTo>
                  <a:lnTo>
                    <a:pt x="362" y="52"/>
                  </a:lnTo>
                  <a:lnTo>
                    <a:pt x="364" y="50"/>
                  </a:lnTo>
                  <a:lnTo>
                    <a:pt x="366" y="48"/>
                  </a:lnTo>
                  <a:lnTo>
                    <a:pt x="368" y="44"/>
                  </a:lnTo>
                  <a:lnTo>
                    <a:pt x="368" y="40"/>
                  </a:lnTo>
                  <a:lnTo>
                    <a:pt x="366" y="36"/>
                  </a:lnTo>
                  <a:lnTo>
                    <a:pt x="362" y="32"/>
                  </a:lnTo>
                  <a:lnTo>
                    <a:pt x="358" y="30"/>
                  </a:lnTo>
                  <a:lnTo>
                    <a:pt x="352" y="28"/>
                  </a:lnTo>
                  <a:lnTo>
                    <a:pt x="348" y="28"/>
                  </a:lnTo>
                  <a:lnTo>
                    <a:pt x="340" y="28"/>
                  </a:lnTo>
                  <a:lnTo>
                    <a:pt x="340" y="18"/>
                  </a:lnTo>
                  <a:lnTo>
                    <a:pt x="338" y="18"/>
                  </a:lnTo>
                  <a:lnTo>
                    <a:pt x="334" y="18"/>
                  </a:lnTo>
                  <a:lnTo>
                    <a:pt x="330" y="20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0" y="26"/>
                  </a:lnTo>
                  <a:lnTo>
                    <a:pt x="314" y="26"/>
                  </a:lnTo>
                  <a:lnTo>
                    <a:pt x="308" y="28"/>
                  </a:lnTo>
                  <a:lnTo>
                    <a:pt x="304" y="30"/>
                  </a:lnTo>
                  <a:lnTo>
                    <a:pt x="300" y="32"/>
                  </a:lnTo>
                  <a:lnTo>
                    <a:pt x="288" y="38"/>
                  </a:lnTo>
                  <a:lnTo>
                    <a:pt x="290" y="36"/>
                  </a:lnTo>
                  <a:lnTo>
                    <a:pt x="298" y="30"/>
                  </a:lnTo>
                  <a:lnTo>
                    <a:pt x="306" y="22"/>
                  </a:lnTo>
                  <a:lnTo>
                    <a:pt x="314" y="16"/>
                  </a:lnTo>
                  <a:lnTo>
                    <a:pt x="322" y="14"/>
                  </a:lnTo>
                  <a:lnTo>
                    <a:pt x="322" y="12"/>
                  </a:lnTo>
                  <a:lnTo>
                    <a:pt x="324" y="10"/>
                  </a:lnTo>
                  <a:lnTo>
                    <a:pt x="322" y="8"/>
                  </a:lnTo>
                  <a:lnTo>
                    <a:pt x="322" y="6"/>
                  </a:lnTo>
                  <a:lnTo>
                    <a:pt x="318" y="4"/>
                  </a:lnTo>
                  <a:lnTo>
                    <a:pt x="312" y="2"/>
                  </a:lnTo>
                  <a:lnTo>
                    <a:pt x="298" y="2"/>
                  </a:lnTo>
                  <a:lnTo>
                    <a:pt x="278" y="0"/>
                  </a:lnTo>
                  <a:lnTo>
                    <a:pt x="258" y="4"/>
                  </a:lnTo>
                  <a:lnTo>
                    <a:pt x="240" y="12"/>
                  </a:lnTo>
                  <a:lnTo>
                    <a:pt x="212" y="30"/>
                  </a:lnTo>
                  <a:lnTo>
                    <a:pt x="214" y="32"/>
                  </a:lnTo>
                  <a:lnTo>
                    <a:pt x="218" y="34"/>
                  </a:lnTo>
                  <a:lnTo>
                    <a:pt x="220" y="38"/>
                  </a:lnTo>
                  <a:lnTo>
                    <a:pt x="224" y="42"/>
                  </a:lnTo>
                  <a:lnTo>
                    <a:pt x="226" y="48"/>
                  </a:lnTo>
                  <a:lnTo>
                    <a:pt x="228" y="56"/>
                  </a:lnTo>
                  <a:lnTo>
                    <a:pt x="206" y="38"/>
                  </a:lnTo>
                  <a:lnTo>
                    <a:pt x="196" y="40"/>
                  </a:lnTo>
                  <a:lnTo>
                    <a:pt x="202" y="62"/>
                  </a:lnTo>
                  <a:lnTo>
                    <a:pt x="186" y="48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6"/>
                  </a:lnTo>
                  <a:lnTo>
                    <a:pt x="162" y="60"/>
                  </a:lnTo>
                  <a:lnTo>
                    <a:pt x="164" y="66"/>
                  </a:lnTo>
                  <a:lnTo>
                    <a:pt x="166" y="70"/>
                  </a:lnTo>
                  <a:lnTo>
                    <a:pt x="170" y="76"/>
                  </a:lnTo>
                  <a:lnTo>
                    <a:pt x="152" y="64"/>
                  </a:lnTo>
                  <a:lnTo>
                    <a:pt x="128" y="70"/>
                  </a:lnTo>
                  <a:lnTo>
                    <a:pt x="104" y="7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1" name="Freeform 346"/>
            <p:cNvSpPr/>
            <p:nvPr/>
          </p:nvSpPr>
          <p:spPr bwMode="gray">
            <a:xfrm>
              <a:off x="6418451" y="1707275"/>
              <a:ext cx="44370" cy="50136"/>
            </a:xfrm>
            <a:custGeom>
              <a:avLst/>
              <a:gdLst>
                <a:gd name="T0" fmla="*/ 10 w 38"/>
                <a:gd name="T1" fmla="*/ 0 h 46"/>
                <a:gd name="T2" fmla="*/ 8 w 38"/>
                <a:gd name="T3" fmla="*/ 0 h 46"/>
                <a:gd name="T4" fmla="*/ 8 w 38"/>
                <a:gd name="T5" fmla="*/ 0 h 46"/>
                <a:gd name="T6" fmla="*/ 6 w 38"/>
                <a:gd name="T7" fmla="*/ 2 h 46"/>
                <a:gd name="T8" fmla="*/ 6 w 38"/>
                <a:gd name="T9" fmla="*/ 2 h 46"/>
                <a:gd name="T10" fmla="*/ 4 w 38"/>
                <a:gd name="T11" fmla="*/ 6 h 46"/>
                <a:gd name="T12" fmla="*/ 4 w 38"/>
                <a:gd name="T13" fmla="*/ 10 h 46"/>
                <a:gd name="T14" fmla="*/ 2 w 38"/>
                <a:gd name="T15" fmla="*/ 18 h 46"/>
                <a:gd name="T16" fmla="*/ 2 w 38"/>
                <a:gd name="T17" fmla="*/ 22 h 46"/>
                <a:gd name="T18" fmla="*/ 2 w 38"/>
                <a:gd name="T19" fmla="*/ 24 h 46"/>
                <a:gd name="T20" fmla="*/ 4 w 38"/>
                <a:gd name="T21" fmla="*/ 26 h 46"/>
                <a:gd name="T22" fmla="*/ 6 w 38"/>
                <a:gd name="T23" fmla="*/ 26 h 46"/>
                <a:gd name="T24" fmla="*/ 8 w 38"/>
                <a:gd name="T25" fmla="*/ 28 h 46"/>
                <a:gd name="T26" fmla="*/ 6 w 38"/>
                <a:gd name="T27" fmla="*/ 30 h 46"/>
                <a:gd name="T28" fmla="*/ 4 w 38"/>
                <a:gd name="T29" fmla="*/ 30 h 46"/>
                <a:gd name="T30" fmla="*/ 2 w 38"/>
                <a:gd name="T31" fmla="*/ 32 h 46"/>
                <a:gd name="T32" fmla="*/ 0 w 38"/>
                <a:gd name="T33" fmla="*/ 36 h 46"/>
                <a:gd name="T34" fmla="*/ 0 w 38"/>
                <a:gd name="T35" fmla="*/ 38 h 46"/>
                <a:gd name="T36" fmla="*/ 2 w 38"/>
                <a:gd name="T37" fmla="*/ 40 h 46"/>
                <a:gd name="T38" fmla="*/ 2 w 38"/>
                <a:gd name="T39" fmla="*/ 42 h 46"/>
                <a:gd name="T40" fmla="*/ 2 w 38"/>
                <a:gd name="T41" fmla="*/ 42 h 46"/>
                <a:gd name="T42" fmla="*/ 4 w 38"/>
                <a:gd name="T43" fmla="*/ 42 h 46"/>
                <a:gd name="T44" fmla="*/ 6 w 38"/>
                <a:gd name="T45" fmla="*/ 44 h 46"/>
                <a:gd name="T46" fmla="*/ 8 w 38"/>
                <a:gd name="T47" fmla="*/ 44 h 46"/>
                <a:gd name="T48" fmla="*/ 10 w 38"/>
                <a:gd name="T49" fmla="*/ 44 h 46"/>
                <a:gd name="T50" fmla="*/ 12 w 38"/>
                <a:gd name="T51" fmla="*/ 44 h 46"/>
                <a:gd name="T52" fmla="*/ 12 w 38"/>
                <a:gd name="T53" fmla="*/ 40 h 46"/>
                <a:gd name="T54" fmla="*/ 14 w 38"/>
                <a:gd name="T55" fmla="*/ 38 h 46"/>
                <a:gd name="T56" fmla="*/ 16 w 38"/>
                <a:gd name="T57" fmla="*/ 38 h 46"/>
                <a:gd name="T58" fmla="*/ 18 w 38"/>
                <a:gd name="T59" fmla="*/ 36 h 46"/>
                <a:gd name="T60" fmla="*/ 20 w 38"/>
                <a:gd name="T61" fmla="*/ 38 h 46"/>
                <a:gd name="T62" fmla="*/ 22 w 38"/>
                <a:gd name="T63" fmla="*/ 40 h 46"/>
                <a:gd name="T64" fmla="*/ 26 w 38"/>
                <a:gd name="T65" fmla="*/ 42 h 46"/>
                <a:gd name="T66" fmla="*/ 30 w 38"/>
                <a:gd name="T67" fmla="*/ 44 h 46"/>
                <a:gd name="T68" fmla="*/ 34 w 38"/>
                <a:gd name="T69" fmla="*/ 46 h 46"/>
                <a:gd name="T70" fmla="*/ 36 w 38"/>
                <a:gd name="T71" fmla="*/ 46 h 46"/>
                <a:gd name="T72" fmla="*/ 38 w 38"/>
                <a:gd name="T73" fmla="*/ 46 h 46"/>
                <a:gd name="T74" fmla="*/ 38 w 38"/>
                <a:gd name="T75" fmla="*/ 44 h 46"/>
                <a:gd name="T76" fmla="*/ 38 w 38"/>
                <a:gd name="T77" fmla="*/ 38 h 46"/>
                <a:gd name="T78" fmla="*/ 36 w 38"/>
                <a:gd name="T79" fmla="*/ 34 h 46"/>
                <a:gd name="T80" fmla="*/ 34 w 38"/>
                <a:gd name="T81" fmla="*/ 32 h 46"/>
                <a:gd name="T82" fmla="*/ 34 w 38"/>
                <a:gd name="T83" fmla="*/ 30 h 46"/>
                <a:gd name="T84" fmla="*/ 32 w 38"/>
                <a:gd name="T85" fmla="*/ 28 h 46"/>
                <a:gd name="T86" fmla="*/ 32 w 38"/>
                <a:gd name="T87" fmla="*/ 28 h 46"/>
                <a:gd name="T88" fmla="*/ 32 w 38"/>
                <a:gd name="T89" fmla="*/ 26 h 46"/>
                <a:gd name="T90" fmla="*/ 30 w 38"/>
                <a:gd name="T91" fmla="*/ 24 h 46"/>
                <a:gd name="T92" fmla="*/ 28 w 38"/>
                <a:gd name="T93" fmla="*/ 24 h 46"/>
                <a:gd name="T94" fmla="*/ 26 w 38"/>
                <a:gd name="T95" fmla="*/ 24 h 46"/>
                <a:gd name="T96" fmla="*/ 24 w 38"/>
                <a:gd name="T97" fmla="*/ 24 h 46"/>
                <a:gd name="T98" fmla="*/ 20 w 38"/>
                <a:gd name="T99" fmla="*/ 22 h 46"/>
                <a:gd name="T100" fmla="*/ 18 w 38"/>
                <a:gd name="T101" fmla="*/ 20 h 46"/>
                <a:gd name="T102" fmla="*/ 16 w 38"/>
                <a:gd name="T103" fmla="*/ 18 h 46"/>
                <a:gd name="T104" fmla="*/ 14 w 38"/>
                <a:gd name="T105" fmla="*/ 16 h 46"/>
                <a:gd name="T106" fmla="*/ 14 w 38"/>
                <a:gd name="T107" fmla="*/ 16 h 46"/>
                <a:gd name="T108" fmla="*/ 16 w 38"/>
                <a:gd name="T109" fmla="*/ 14 h 46"/>
                <a:gd name="T110" fmla="*/ 28 w 38"/>
                <a:gd name="T111" fmla="*/ 14 h 46"/>
                <a:gd name="T112" fmla="*/ 28 w 38"/>
                <a:gd name="T113" fmla="*/ 4 h 46"/>
                <a:gd name="T114" fmla="*/ 26 w 38"/>
                <a:gd name="T115" fmla="*/ 6 h 46"/>
                <a:gd name="T116" fmla="*/ 24 w 38"/>
                <a:gd name="T117" fmla="*/ 6 h 46"/>
                <a:gd name="T118" fmla="*/ 20 w 38"/>
                <a:gd name="T119" fmla="*/ 6 h 46"/>
                <a:gd name="T120" fmla="*/ 16 w 38"/>
                <a:gd name="T121" fmla="*/ 4 h 46"/>
                <a:gd name="T122" fmla="*/ 12 w 38"/>
                <a:gd name="T123" fmla="*/ 4 h 46"/>
                <a:gd name="T124" fmla="*/ 10 w 38"/>
                <a:gd name="T125" fmla="*/ 0 h 4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8"/>
                <a:gd name="T190" fmla="*/ 0 h 46"/>
                <a:gd name="T191" fmla="*/ 38 w 38"/>
                <a:gd name="T192" fmla="*/ 46 h 4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8" h="46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6" y="42"/>
                  </a:lnTo>
                  <a:lnTo>
                    <a:pt x="30" y="44"/>
                  </a:lnTo>
                  <a:lnTo>
                    <a:pt x="34" y="46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38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8" y="14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2" name="Freeform 347"/>
            <p:cNvSpPr/>
            <p:nvPr/>
          </p:nvSpPr>
          <p:spPr bwMode="gray">
            <a:xfrm>
              <a:off x="5736561" y="1755232"/>
              <a:ext cx="324598" cy="348776"/>
            </a:xfrm>
            <a:custGeom>
              <a:avLst/>
              <a:gdLst>
                <a:gd name="T0" fmla="*/ 94 w 278"/>
                <a:gd name="T1" fmla="*/ 122 h 320"/>
                <a:gd name="T2" fmla="*/ 110 w 278"/>
                <a:gd name="T3" fmla="*/ 128 h 320"/>
                <a:gd name="T4" fmla="*/ 138 w 278"/>
                <a:gd name="T5" fmla="*/ 144 h 320"/>
                <a:gd name="T6" fmla="*/ 146 w 278"/>
                <a:gd name="T7" fmla="*/ 148 h 320"/>
                <a:gd name="T8" fmla="*/ 156 w 278"/>
                <a:gd name="T9" fmla="*/ 182 h 320"/>
                <a:gd name="T10" fmla="*/ 148 w 278"/>
                <a:gd name="T11" fmla="*/ 224 h 320"/>
                <a:gd name="T12" fmla="*/ 132 w 278"/>
                <a:gd name="T13" fmla="*/ 238 h 320"/>
                <a:gd name="T14" fmla="*/ 118 w 278"/>
                <a:gd name="T15" fmla="*/ 238 h 320"/>
                <a:gd name="T16" fmla="*/ 110 w 278"/>
                <a:gd name="T17" fmla="*/ 254 h 320"/>
                <a:gd name="T18" fmla="*/ 134 w 278"/>
                <a:gd name="T19" fmla="*/ 266 h 320"/>
                <a:gd name="T20" fmla="*/ 146 w 278"/>
                <a:gd name="T21" fmla="*/ 258 h 320"/>
                <a:gd name="T22" fmla="*/ 174 w 278"/>
                <a:gd name="T23" fmla="*/ 282 h 320"/>
                <a:gd name="T24" fmla="*/ 192 w 278"/>
                <a:gd name="T25" fmla="*/ 300 h 320"/>
                <a:gd name="T26" fmla="*/ 208 w 278"/>
                <a:gd name="T27" fmla="*/ 312 h 320"/>
                <a:gd name="T28" fmla="*/ 222 w 278"/>
                <a:gd name="T29" fmla="*/ 318 h 320"/>
                <a:gd name="T30" fmla="*/ 216 w 278"/>
                <a:gd name="T31" fmla="*/ 298 h 320"/>
                <a:gd name="T32" fmla="*/ 204 w 278"/>
                <a:gd name="T33" fmla="*/ 286 h 320"/>
                <a:gd name="T34" fmla="*/ 218 w 278"/>
                <a:gd name="T35" fmla="*/ 288 h 320"/>
                <a:gd name="T36" fmla="*/ 238 w 278"/>
                <a:gd name="T37" fmla="*/ 304 h 320"/>
                <a:gd name="T38" fmla="*/ 246 w 278"/>
                <a:gd name="T39" fmla="*/ 302 h 320"/>
                <a:gd name="T40" fmla="*/ 246 w 278"/>
                <a:gd name="T41" fmla="*/ 278 h 320"/>
                <a:gd name="T42" fmla="*/ 230 w 278"/>
                <a:gd name="T43" fmla="*/ 262 h 320"/>
                <a:gd name="T44" fmla="*/ 218 w 278"/>
                <a:gd name="T45" fmla="*/ 252 h 320"/>
                <a:gd name="T46" fmla="*/ 210 w 278"/>
                <a:gd name="T47" fmla="*/ 242 h 320"/>
                <a:gd name="T48" fmla="*/ 206 w 278"/>
                <a:gd name="T49" fmla="*/ 220 h 320"/>
                <a:gd name="T50" fmla="*/ 214 w 278"/>
                <a:gd name="T51" fmla="*/ 208 h 320"/>
                <a:gd name="T52" fmla="*/ 224 w 278"/>
                <a:gd name="T53" fmla="*/ 228 h 320"/>
                <a:gd name="T54" fmla="*/ 232 w 278"/>
                <a:gd name="T55" fmla="*/ 246 h 320"/>
                <a:gd name="T56" fmla="*/ 242 w 278"/>
                <a:gd name="T57" fmla="*/ 248 h 320"/>
                <a:gd name="T58" fmla="*/ 260 w 278"/>
                <a:gd name="T59" fmla="*/ 236 h 320"/>
                <a:gd name="T60" fmla="*/ 274 w 278"/>
                <a:gd name="T61" fmla="*/ 232 h 320"/>
                <a:gd name="T62" fmla="*/ 272 w 278"/>
                <a:gd name="T63" fmla="*/ 220 h 320"/>
                <a:gd name="T64" fmla="*/ 276 w 278"/>
                <a:gd name="T65" fmla="*/ 212 h 320"/>
                <a:gd name="T66" fmla="*/ 270 w 278"/>
                <a:gd name="T67" fmla="*/ 202 h 320"/>
                <a:gd name="T68" fmla="*/ 260 w 278"/>
                <a:gd name="T69" fmla="*/ 200 h 320"/>
                <a:gd name="T70" fmla="*/ 254 w 278"/>
                <a:gd name="T71" fmla="*/ 196 h 320"/>
                <a:gd name="T72" fmla="*/ 216 w 278"/>
                <a:gd name="T73" fmla="*/ 166 h 320"/>
                <a:gd name="T74" fmla="*/ 206 w 278"/>
                <a:gd name="T75" fmla="*/ 168 h 320"/>
                <a:gd name="T76" fmla="*/ 210 w 278"/>
                <a:gd name="T77" fmla="*/ 152 h 320"/>
                <a:gd name="T78" fmla="*/ 222 w 278"/>
                <a:gd name="T79" fmla="*/ 140 h 320"/>
                <a:gd name="T80" fmla="*/ 218 w 278"/>
                <a:gd name="T81" fmla="*/ 126 h 320"/>
                <a:gd name="T82" fmla="*/ 208 w 278"/>
                <a:gd name="T83" fmla="*/ 116 h 320"/>
                <a:gd name="T84" fmla="*/ 196 w 278"/>
                <a:gd name="T85" fmla="*/ 96 h 320"/>
                <a:gd name="T86" fmla="*/ 186 w 278"/>
                <a:gd name="T87" fmla="*/ 94 h 320"/>
                <a:gd name="T88" fmla="*/ 176 w 278"/>
                <a:gd name="T89" fmla="*/ 94 h 320"/>
                <a:gd name="T90" fmla="*/ 180 w 278"/>
                <a:gd name="T91" fmla="*/ 82 h 320"/>
                <a:gd name="T92" fmla="*/ 168 w 278"/>
                <a:gd name="T93" fmla="*/ 78 h 320"/>
                <a:gd name="T94" fmla="*/ 150 w 278"/>
                <a:gd name="T95" fmla="*/ 58 h 320"/>
                <a:gd name="T96" fmla="*/ 108 w 278"/>
                <a:gd name="T97" fmla="*/ 48 h 320"/>
                <a:gd name="T98" fmla="*/ 78 w 278"/>
                <a:gd name="T99" fmla="*/ 44 h 320"/>
                <a:gd name="T100" fmla="*/ 84 w 278"/>
                <a:gd name="T101" fmla="*/ 24 h 320"/>
                <a:gd name="T102" fmla="*/ 80 w 278"/>
                <a:gd name="T103" fmla="*/ 4 h 320"/>
                <a:gd name="T104" fmla="*/ 60 w 278"/>
                <a:gd name="T105" fmla="*/ 16 h 320"/>
                <a:gd name="T106" fmla="*/ 72 w 278"/>
                <a:gd name="T107" fmla="*/ 78 h 320"/>
                <a:gd name="T108" fmla="*/ 72 w 278"/>
                <a:gd name="T109" fmla="*/ 92 h 320"/>
                <a:gd name="T110" fmla="*/ 44 w 278"/>
                <a:gd name="T111" fmla="*/ 38 h 320"/>
                <a:gd name="T112" fmla="*/ 40 w 278"/>
                <a:gd name="T113" fmla="*/ 0 h 320"/>
                <a:gd name="T114" fmla="*/ 2 w 278"/>
                <a:gd name="T115" fmla="*/ 56 h 320"/>
                <a:gd name="T116" fmla="*/ 4 w 278"/>
                <a:gd name="T117" fmla="*/ 68 h 320"/>
                <a:gd name="T118" fmla="*/ 22 w 278"/>
                <a:gd name="T119" fmla="*/ 108 h 320"/>
                <a:gd name="T120" fmla="*/ 36 w 278"/>
                <a:gd name="T121" fmla="*/ 110 h 32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8"/>
                <a:gd name="T184" fmla="*/ 0 h 320"/>
                <a:gd name="T185" fmla="*/ 278 w 278"/>
                <a:gd name="T186" fmla="*/ 320 h 32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8" h="320">
                  <a:moveTo>
                    <a:pt x="80" y="124"/>
                  </a:moveTo>
                  <a:lnTo>
                    <a:pt x="92" y="126"/>
                  </a:lnTo>
                  <a:lnTo>
                    <a:pt x="92" y="124"/>
                  </a:lnTo>
                  <a:lnTo>
                    <a:pt x="92" y="122"/>
                  </a:lnTo>
                  <a:lnTo>
                    <a:pt x="94" y="122"/>
                  </a:lnTo>
                  <a:lnTo>
                    <a:pt x="98" y="124"/>
                  </a:lnTo>
                  <a:lnTo>
                    <a:pt x="102" y="126"/>
                  </a:lnTo>
                  <a:lnTo>
                    <a:pt x="106" y="128"/>
                  </a:lnTo>
                  <a:lnTo>
                    <a:pt x="110" y="128"/>
                  </a:lnTo>
                  <a:lnTo>
                    <a:pt x="116" y="130"/>
                  </a:lnTo>
                  <a:lnTo>
                    <a:pt x="134" y="138"/>
                  </a:lnTo>
                  <a:lnTo>
                    <a:pt x="136" y="140"/>
                  </a:lnTo>
                  <a:lnTo>
                    <a:pt x="138" y="142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8" y="148"/>
                  </a:lnTo>
                  <a:lnTo>
                    <a:pt x="142" y="148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52" y="152"/>
                  </a:lnTo>
                  <a:lnTo>
                    <a:pt x="152" y="156"/>
                  </a:lnTo>
                  <a:lnTo>
                    <a:pt x="154" y="160"/>
                  </a:lnTo>
                  <a:lnTo>
                    <a:pt x="156" y="170"/>
                  </a:lnTo>
                  <a:lnTo>
                    <a:pt x="156" y="182"/>
                  </a:lnTo>
                  <a:lnTo>
                    <a:pt x="156" y="196"/>
                  </a:lnTo>
                  <a:lnTo>
                    <a:pt x="150" y="210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48" y="224"/>
                  </a:lnTo>
                  <a:lnTo>
                    <a:pt x="146" y="230"/>
                  </a:lnTo>
                  <a:lnTo>
                    <a:pt x="140" y="234"/>
                  </a:lnTo>
                  <a:lnTo>
                    <a:pt x="140" y="236"/>
                  </a:lnTo>
                  <a:lnTo>
                    <a:pt x="138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8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4" y="236"/>
                  </a:lnTo>
                  <a:lnTo>
                    <a:pt x="120" y="236"/>
                  </a:lnTo>
                  <a:lnTo>
                    <a:pt x="118" y="238"/>
                  </a:lnTo>
                  <a:lnTo>
                    <a:pt x="116" y="240"/>
                  </a:lnTo>
                  <a:lnTo>
                    <a:pt x="112" y="244"/>
                  </a:lnTo>
                  <a:lnTo>
                    <a:pt x="110" y="250"/>
                  </a:lnTo>
                  <a:lnTo>
                    <a:pt x="110" y="252"/>
                  </a:lnTo>
                  <a:lnTo>
                    <a:pt x="110" y="254"/>
                  </a:lnTo>
                  <a:lnTo>
                    <a:pt x="112" y="256"/>
                  </a:lnTo>
                  <a:lnTo>
                    <a:pt x="114" y="260"/>
                  </a:lnTo>
                  <a:lnTo>
                    <a:pt x="116" y="262"/>
                  </a:lnTo>
                  <a:lnTo>
                    <a:pt x="122" y="264"/>
                  </a:lnTo>
                  <a:lnTo>
                    <a:pt x="126" y="266"/>
                  </a:lnTo>
                  <a:lnTo>
                    <a:pt x="134" y="266"/>
                  </a:lnTo>
                  <a:lnTo>
                    <a:pt x="136" y="266"/>
                  </a:lnTo>
                  <a:lnTo>
                    <a:pt x="138" y="264"/>
                  </a:lnTo>
                  <a:lnTo>
                    <a:pt x="140" y="262"/>
                  </a:lnTo>
                  <a:lnTo>
                    <a:pt x="144" y="262"/>
                  </a:lnTo>
                  <a:lnTo>
                    <a:pt x="146" y="260"/>
                  </a:lnTo>
                  <a:lnTo>
                    <a:pt x="146" y="258"/>
                  </a:lnTo>
                  <a:lnTo>
                    <a:pt x="144" y="256"/>
                  </a:lnTo>
                  <a:lnTo>
                    <a:pt x="162" y="274"/>
                  </a:lnTo>
                  <a:lnTo>
                    <a:pt x="174" y="276"/>
                  </a:lnTo>
                  <a:lnTo>
                    <a:pt x="174" y="278"/>
                  </a:lnTo>
                  <a:lnTo>
                    <a:pt x="174" y="282"/>
                  </a:lnTo>
                  <a:lnTo>
                    <a:pt x="174" y="284"/>
                  </a:lnTo>
                  <a:lnTo>
                    <a:pt x="176" y="288"/>
                  </a:lnTo>
                  <a:lnTo>
                    <a:pt x="180" y="292"/>
                  </a:lnTo>
                  <a:lnTo>
                    <a:pt x="184" y="296"/>
                  </a:lnTo>
                  <a:lnTo>
                    <a:pt x="192" y="298"/>
                  </a:lnTo>
                  <a:lnTo>
                    <a:pt x="192" y="300"/>
                  </a:lnTo>
                  <a:lnTo>
                    <a:pt x="196" y="300"/>
                  </a:lnTo>
                  <a:lnTo>
                    <a:pt x="200" y="302"/>
                  </a:lnTo>
                  <a:lnTo>
                    <a:pt x="202" y="306"/>
                  </a:lnTo>
                  <a:lnTo>
                    <a:pt x="206" y="310"/>
                  </a:lnTo>
                  <a:lnTo>
                    <a:pt x="206" y="312"/>
                  </a:lnTo>
                  <a:lnTo>
                    <a:pt x="208" y="312"/>
                  </a:lnTo>
                  <a:lnTo>
                    <a:pt x="210" y="314"/>
                  </a:lnTo>
                  <a:lnTo>
                    <a:pt x="212" y="316"/>
                  </a:lnTo>
                  <a:lnTo>
                    <a:pt x="214" y="318"/>
                  </a:lnTo>
                  <a:lnTo>
                    <a:pt x="218" y="320"/>
                  </a:lnTo>
                  <a:lnTo>
                    <a:pt x="220" y="320"/>
                  </a:lnTo>
                  <a:lnTo>
                    <a:pt x="222" y="318"/>
                  </a:lnTo>
                  <a:lnTo>
                    <a:pt x="222" y="316"/>
                  </a:lnTo>
                  <a:lnTo>
                    <a:pt x="222" y="310"/>
                  </a:lnTo>
                  <a:lnTo>
                    <a:pt x="220" y="306"/>
                  </a:lnTo>
                  <a:lnTo>
                    <a:pt x="218" y="302"/>
                  </a:lnTo>
                  <a:lnTo>
                    <a:pt x="216" y="298"/>
                  </a:lnTo>
                  <a:lnTo>
                    <a:pt x="212" y="294"/>
                  </a:lnTo>
                  <a:lnTo>
                    <a:pt x="210" y="290"/>
                  </a:lnTo>
                  <a:lnTo>
                    <a:pt x="206" y="290"/>
                  </a:lnTo>
                  <a:lnTo>
                    <a:pt x="206" y="288"/>
                  </a:lnTo>
                  <a:lnTo>
                    <a:pt x="204" y="286"/>
                  </a:lnTo>
                  <a:lnTo>
                    <a:pt x="206" y="284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4" y="286"/>
                  </a:lnTo>
                  <a:lnTo>
                    <a:pt x="218" y="288"/>
                  </a:lnTo>
                  <a:lnTo>
                    <a:pt x="222" y="290"/>
                  </a:lnTo>
                  <a:lnTo>
                    <a:pt x="228" y="292"/>
                  </a:lnTo>
                  <a:lnTo>
                    <a:pt x="232" y="296"/>
                  </a:lnTo>
                  <a:lnTo>
                    <a:pt x="236" y="300"/>
                  </a:lnTo>
                  <a:lnTo>
                    <a:pt x="238" y="304"/>
                  </a:lnTo>
                  <a:lnTo>
                    <a:pt x="240" y="306"/>
                  </a:lnTo>
                  <a:lnTo>
                    <a:pt x="240" y="308"/>
                  </a:lnTo>
                  <a:lnTo>
                    <a:pt x="242" y="308"/>
                  </a:lnTo>
                  <a:lnTo>
                    <a:pt x="244" y="306"/>
                  </a:lnTo>
                  <a:lnTo>
                    <a:pt x="246" y="304"/>
                  </a:lnTo>
                  <a:lnTo>
                    <a:pt x="246" y="302"/>
                  </a:lnTo>
                  <a:lnTo>
                    <a:pt x="248" y="300"/>
                  </a:lnTo>
                  <a:lnTo>
                    <a:pt x="248" y="296"/>
                  </a:lnTo>
                  <a:lnTo>
                    <a:pt x="250" y="290"/>
                  </a:lnTo>
                  <a:lnTo>
                    <a:pt x="250" y="286"/>
                  </a:lnTo>
                  <a:lnTo>
                    <a:pt x="248" y="282"/>
                  </a:lnTo>
                  <a:lnTo>
                    <a:pt x="246" y="278"/>
                  </a:lnTo>
                  <a:lnTo>
                    <a:pt x="244" y="276"/>
                  </a:lnTo>
                  <a:lnTo>
                    <a:pt x="242" y="274"/>
                  </a:lnTo>
                  <a:lnTo>
                    <a:pt x="240" y="272"/>
                  </a:lnTo>
                  <a:lnTo>
                    <a:pt x="236" y="268"/>
                  </a:lnTo>
                  <a:lnTo>
                    <a:pt x="232" y="264"/>
                  </a:lnTo>
                  <a:lnTo>
                    <a:pt x="230" y="262"/>
                  </a:lnTo>
                  <a:lnTo>
                    <a:pt x="226" y="260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0" y="256"/>
                  </a:lnTo>
                  <a:lnTo>
                    <a:pt x="218" y="252"/>
                  </a:lnTo>
                  <a:lnTo>
                    <a:pt x="218" y="250"/>
                  </a:lnTo>
                  <a:lnTo>
                    <a:pt x="216" y="250"/>
                  </a:lnTo>
                  <a:lnTo>
                    <a:pt x="214" y="248"/>
                  </a:lnTo>
                  <a:lnTo>
                    <a:pt x="212" y="246"/>
                  </a:lnTo>
                  <a:lnTo>
                    <a:pt x="210" y="242"/>
                  </a:lnTo>
                  <a:lnTo>
                    <a:pt x="208" y="238"/>
                  </a:lnTo>
                  <a:lnTo>
                    <a:pt x="208" y="230"/>
                  </a:lnTo>
                  <a:lnTo>
                    <a:pt x="206" y="226"/>
                  </a:lnTo>
                  <a:lnTo>
                    <a:pt x="206" y="224"/>
                  </a:lnTo>
                  <a:lnTo>
                    <a:pt x="206" y="220"/>
                  </a:lnTo>
                  <a:lnTo>
                    <a:pt x="206" y="216"/>
                  </a:lnTo>
                  <a:lnTo>
                    <a:pt x="208" y="212"/>
                  </a:lnTo>
                  <a:lnTo>
                    <a:pt x="210" y="208"/>
                  </a:lnTo>
                  <a:lnTo>
                    <a:pt x="212" y="208"/>
                  </a:lnTo>
                  <a:lnTo>
                    <a:pt x="214" y="208"/>
                  </a:lnTo>
                  <a:lnTo>
                    <a:pt x="216" y="210"/>
                  </a:lnTo>
                  <a:lnTo>
                    <a:pt x="220" y="212"/>
                  </a:lnTo>
                  <a:lnTo>
                    <a:pt x="222" y="216"/>
                  </a:lnTo>
                  <a:lnTo>
                    <a:pt x="222" y="220"/>
                  </a:lnTo>
                  <a:lnTo>
                    <a:pt x="224" y="226"/>
                  </a:lnTo>
                  <a:lnTo>
                    <a:pt x="224" y="228"/>
                  </a:lnTo>
                  <a:lnTo>
                    <a:pt x="226" y="230"/>
                  </a:lnTo>
                  <a:lnTo>
                    <a:pt x="228" y="234"/>
                  </a:lnTo>
                  <a:lnTo>
                    <a:pt x="230" y="240"/>
                  </a:lnTo>
                  <a:lnTo>
                    <a:pt x="230" y="244"/>
                  </a:lnTo>
                  <a:lnTo>
                    <a:pt x="232" y="246"/>
                  </a:lnTo>
                  <a:lnTo>
                    <a:pt x="232" y="248"/>
                  </a:lnTo>
                  <a:lnTo>
                    <a:pt x="234" y="250"/>
                  </a:lnTo>
                  <a:lnTo>
                    <a:pt x="236" y="250"/>
                  </a:lnTo>
                  <a:lnTo>
                    <a:pt x="238" y="250"/>
                  </a:lnTo>
                  <a:lnTo>
                    <a:pt x="242" y="248"/>
                  </a:lnTo>
                  <a:lnTo>
                    <a:pt x="246" y="244"/>
                  </a:lnTo>
                  <a:lnTo>
                    <a:pt x="248" y="244"/>
                  </a:lnTo>
                  <a:lnTo>
                    <a:pt x="250" y="242"/>
                  </a:lnTo>
                  <a:lnTo>
                    <a:pt x="252" y="240"/>
                  </a:lnTo>
                  <a:lnTo>
                    <a:pt x="256" y="238"/>
                  </a:lnTo>
                  <a:lnTo>
                    <a:pt x="260" y="236"/>
                  </a:lnTo>
                  <a:lnTo>
                    <a:pt x="264" y="234"/>
                  </a:lnTo>
                  <a:lnTo>
                    <a:pt x="266" y="234"/>
                  </a:lnTo>
                  <a:lnTo>
                    <a:pt x="268" y="234"/>
                  </a:lnTo>
                  <a:lnTo>
                    <a:pt x="270" y="234"/>
                  </a:lnTo>
                  <a:lnTo>
                    <a:pt x="272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8" y="228"/>
                  </a:lnTo>
                  <a:lnTo>
                    <a:pt x="276" y="224"/>
                  </a:lnTo>
                  <a:lnTo>
                    <a:pt x="274" y="220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68" y="218"/>
                  </a:lnTo>
                  <a:lnTo>
                    <a:pt x="266" y="218"/>
                  </a:lnTo>
                  <a:lnTo>
                    <a:pt x="266" y="214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4" y="206"/>
                  </a:lnTo>
                  <a:lnTo>
                    <a:pt x="272" y="204"/>
                  </a:lnTo>
                  <a:lnTo>
                    <a:pt x="270" y="202"/>
                  </a:lnTo>
                  <a:lnTo>
                    <a:pt x="270" y="200"/>
                  </a:lnTo>
                  <a:lnTo>
                    <a:pt x="268" y="198"/>
                  </a:lnTo>
                  <a:lnTo>
                    <a:pt x="266" y="198"/>
                  </a:lnTo>
                  <a:lnTo>
                    <a:pt x="262" y="198"/>
                  </a:lnTo>
                  <a:lnTo>
                    <a:pt x="262" y="200"/>
                  </a:lnTo>
                  <a:lnTo>
                    <a:pt x="260" y="200"/>
                  </a:lnTo>
                  <a:lnTo>
                    <a:pt x="258" y="200"/>
                  </a:lnTo>
                  <a:lnTo>
                    <a:pt x="256" y="202"/>
                  </a:lnTo>
                  <a:lnTo>
                    <a:pt x="254" y="202"/>
                  </a:lnTo>
                  <a:lnTo>
                    <a:pt x="254" y="200"/>
                  </a:lnTo>
                  <a:lnTo>
                    <a:pt x="254" y="198"/>
                  </a:lnTo>
                  <a:lnTo>
                    <a:pt x="254" y="196"/>
                  </a:lnTo>
                  <a:lnTo>
                    <a:pt x="252" y="194"/>
                  </a:lnTo>
                  <a:lnTo>
                    <a:pt x="252" y="190"/>
                  </a:lnTo>
                  <a:lnTo>
                    <a:pt x="248" y="186"/>
                  </a:lnTo>
                  <a:lnTo>
                    <a:pt x="244" y="182"/>
                  </a:lnTo>
                  <a:lnTo>
                    <a:pt x="228" y="176"/>
                  </a:lnTo>
                  <a:lnTo>
                    <a:pt x="216" y="166"/>
                  </a:lnTo>
                  <a:lnTo>
                    <a:pt x="214" y="166"/>
                  </a:lnTo>
                  <a:lnTo>
                    <a:pt x="212" y="168"/>
                  </a:lnTo>
                  <a:lnTo>
                    <a:pt x="210" y="168"/>
                  </a:lnTo>
                  <a:lnTo>
                    <a:pt x="208" y="168"/>
                  </a:lnTo>
                  <a:lnTo>
                    <a:pt x="206" y="168"/>
                  </a:lnTo>
                  <a:lnTo>
                    <a:pt x="206" y="166"/>
                  </a:lnTo>
                  <a:lnTo>
                    <a:pt x="206" y="162"/>
                  </a:lnTo>
                  <a:lnTo>
                    <a:pt x="208" y="158"/>
                  </a:lnTo>
                  <a:lnTo>
                    <a:pt x="208" y="156"/>
                  </a:lnTo>
                  <a:lnTo>
                    <a:pt x="210" y="152"/>
                  </a:lnTo>
                  <a:lnTo>
                    <a:pt x="208" y="150"/>
                  </a:lnTo>
                  <a:lnTo>
                    <a:pt x="218" y="148"/>
                  </a:lnTo>
                  <a:lnTo>
                    <a:pt x="220" y="148"/>
                  </a:lnTo>
                  <a:lnTo>
                    <a:pt x="220" y="146"/>
                  </a:lnTo>
                  <a:lnTo>
                    <a:pt x="222" y="144"/>
                  </a:lnTo>
                  <a:lnTo>
                    <a:pt x="222" y="140"/>
                  </a:lnTo>
                  <a:lnTo>
                    <a:pt x="218" y="136"/>
                  </a:lnTo>
                  <a:lnTo>
                    <a:pt x="218" y="132"/>
                  </a:lnTo>
                  <a:lnTo>
                    <a:pt x="216" y="130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2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14" y="116"/>
                  </a:lnTo>
                  <a:lnTo>
                    <a:pt x="208" y="116"/>
                  </a:lnTo>
                  <a:lnTo>
                    <a:pt x="208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0" y="102"/>
                  </a:lnTo>
                  <a:lnTo>
                    <a:pt x="196" y="98"/>
                  </a:lnTo>
                  <a:lnTo>
                    <a:pt x="196" y="96"/>
                  </a:lnTo>
                  <a:lnTo>
                    <a:pt x="194" y="94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86" y="94"/>
                  </a:lnTo>
                  <a:lnTo>
                    <a:pt x="184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6" y="94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6" y="78"/>
                  </a:lnTo>
                  <a:lnTo>
                    <a:pt x="172" y="76"/>
                  </a:lnTo>
                  <a:lnTo>
                    <a:pt x="170" y="78"/>
                  </a:lnTo>
                  <a:lnTo>
                    <a:pt x="168" y="78"/>
                  </a:lnTo>
                  <a:lnTo>
                    <a:pt x="166" y="78"/>
                  </a:lnTo>
                  <a:lnTo>
                    <a:pt x="164" y="76"/>
                  </a:lnTo>
                  <a:lnTo>
                    <a:pt x="160" y="74"/>
                  </a:lnTo>
                  <a:lnTo>
                    <a:pt x="156" y="70"/>
                  </a:lnTo>
                  <a:lnTo>
                    <a:pt x="152" y="62"/>
                  </a:lnTo>
                  <a:lnTo>
                    <a:pt x="150" y="58"/>
                  </a:lnTo>
                  <a:lnTo>
                    <a:pt x="144" y="54"/>
                  </a:lnTo>
                  <a:lnTo>
                    <a:pt x="132" y="48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08" y="48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98" y="48"/>
                  </a:lnTo>
                  <a:lnTo>
                    <a:pt x="96" y="44"/>
                  </a:lnTo>
                  <a:lnTo>
                    <a:pt x="94" y="3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4" y="16"/>
                  </a:lnTo>
                  <a:lnTo>
                    <a:pt x="86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8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4" y="36"/>
                  </a:lnTo>
                  <a:lnTo>
                    <a:pt x="54" y="46"/>
                  </a:lnTo>
                  <a:lnTo>
                    <a:pt x="56" y="58"/>
                  </a:lnTo>
                  <a:lnTo>
                    <a:pt x="72" y="78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0"/>
                  </a:lnTo>
                  <a:lnTo>
                    <a:pt x="64" y="86"/>
                  </a:lnTo>
                  <a:lnTo>
                    <a:pt x="56" y="76"/>
                  </a:lnTo>
                  <a:lnTo>
                    <a:pt x="48" y="60"/>
                  </a:lnTo>
                  <a:lnTo>
                    <a:pt x="44" y="38"/>
                  </a:lnTo>
                  <a:lnTo>
                    <a:pt x="44" y="32"/>
                  </a:lnTo>
                  <a:lnTo>
                    <a:pt x="46" y="2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4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6" y="72"/>
                  </a:lnTo>
                  <a:lnTo>
                    <a:pt x="12" y="80"/>
                  </a:lnTo>
                  <a:lnTo>
                    <a:pt x="18" y="88"/>
                  </a:lnTo>
                  <a:lnTo>
                    <a:pt x="22" y="98"/>
                  </a:lnTo>
                  <a:lnTo>
                    <a:pt x="24" y="104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8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40" y="112"/>
                  </a:lnTo>
                  <a:lnTo>
                    <a:pt x="48" y="118"/>
                  </a:lnTo>
                  <a:lnTo>
                    <a:pt x="62" y="122"/>
                  </a:lnTo>
                  <a:lnTo>
                    <a:pt x="80" y="12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3" name="Freeform 348"/>
            <p:cNvSpPr/>
            <p:nvPr/>
          </p:nvSpPr>
          <p:spPr bwMode="gray">
            <a:xfrm>
              <a:off x="5661833" y="2014634"/>
              <a:ext cx="93410" cy="63216"/>
            </a:xfrm>
            <a:custGeom>
              <a:avLst/>
              <a:gdLst>
                <a:gd name="T0" fmla="*/ 6 w 80"/>
                <a:gd name="T1" fmla="*/ 36 h 58"/>
                <a:gd name="T2" fmla="*/ 0 w 80"/>
                <a:gd name="T3" fmla="*/ 46 h 58"/>
                <a:gd name="T4" fmla="*/ 2 w 80"/>
                <a:gd name="T5" fmla="*/ 46 h 58"/>
                <a:gd name="T6" fmla="*/ 4 w 80"/>
                <a:gd name="T7" fmla="*/ 44 h 58"/>
                <a:gd name="T8" fmla="*/ 6 w 80"/>
                <a:gd name="T9" fmla="*/ 44 h 58"/>
                <a:gd name="T10" fmla="*/ 10 w 80"/>
                <a:gd name="T11" fmla="*/ 44 h 58"/>
                <a:gd name="T12" fmla="*/ 12 w 80"/>
                <a:gd name="T13" fmla="*/ 44 h 58"/>
                <a:gd name="T14" fmla="*/ 14 w 80"/>
                <a:gd name="T15" fmla="*/ 46 h 58"/>
                <a:gd name="T16" fmla="*/ 16 w 80"/>
                <a:gd name="T17" fmla="*/ 48 h 58"/>
                <a:gd name="T18" fmla="*/ 16 w 80"/>
                <a:gd name="T19" fmla="*/ 50 h 58"/>
                <a:gd name="T20" fmla="*/ 16 w 80"/>
                <a:gd name="T21" fmla="*/ 52 h 58"/>
                <a:gd name="T22" fmla="*/ 18 w 80"/>
                <a:gd name="T23" fmla="*/ 54 h 58"/>
                <a:gd name="T24" fmla="*/ 20 w 80"/>
                <a:gd name="T25" fmla="*/ 56 h 58"/>
                <a:gd name="T26" fmla="*/ 22 w 80"/>
                <a:gd name="T27" fmla="*/ 58 h 58"/>
                <a:gd name="T28" fmla="*/ 26 w 80"/>
                <a:gd name="T29" fmla="*/ 58 h 58"/>
                <a:gd name="T30" fmla="*/ 30 w 80"/>
                <a:gd name="T31" fmla="*/ 58 h 58"/>
                <a:gd name="T32" fmla="*/ 34 w 80"/>
                <a:gd name="T33" fmla="*/ 56 h 58"/>
                <a:gd name="T34" fmla="*/ 54 w 80"/>
                <a:gd name="T35" fmla="*/ 44 h 58"/>
                <a:gd name="T36" fmla="*/ 72 w 80"/>
                <a:gd name="T37" fmla="*/ 48 h 58"/>
                <a:gd name="T38" fmla="*/ 80 w 80"/>
                <a:gd name="T39" fmla="*/ 42 h 58"/>
                <a:gd name="T40" fmla="*/ 80 w 80"/>
                <a:gd name="T41" fmla="*/ 40 h 58"/>
                <a:gd name="T42" fmla="*/ 78 w 80"/>
                <a:gd name="T43" fmla="*/ 38 h 58"/>
                <a:gd name="T44" fmla="*/ 74 w 80"/>
                <a:gd name="T45" fmla="*/ 34 h 58"/>
                <a:gd name="T46" fmla="*/ 70 w 80"/>
                <a:gd name="T47" fmla="*/ 30 h 58"/>
                <a:gd name="T48" fmla="*/ 66 w 80"/>
                <a:gd name="T49" fmla="*/ 26 h 58"/>
                <a:gd name="T50" fmla="*/ 60 w 80"/>
                <a:gd name="T51" fmla="*/ 24 h 58"/>
                <a:gd name="T52" fmla="*/ 60 w 80"/>
                <a:gd name="T53" fmla="*/ 24 h 58"/>
                <a:gd name="T54" fmla="*/ 58 w 80"/>
                <a:gd name="T55" fmla="*/ 22 h 58"/>
                <a:gd name="T56" fmla="*/ 54 w 80"/>
                <a:gd name="T57" fmla="*/ 20 h 58"/>
                <a:gd name="T58" fmla="*/ 50 w 80"/>
                <a:gd name="T59" fmla="*/ 16 h 58"/>
                <a:gd name="T60" fmla="*/ 46 w 80"/>
                <a:gd name="T61" fmla="*/ 14 h 58"/>
                <a:gd name="T62" fmla="*/ 42 w 80"/>
                <a:gd name="T63" fmla="*/ 12 h 58"/>
                <a:gd name="T64" fmla="*/ 38 w 80"/>
                <a:gd name="T65" fmla="*/ 10 h 58"/>
                <a:gd name="T66" fmla="*/ 34 w 80"/>
                <a:gd name="T67" fmla="*/ 10 h 58"/>
                <a:gd name="T68" fmla="*/ 32 w 80"/>
                <a:gd name="T69" fmla="*/ 0 h 58"/>
                <a:gd name="T70" fmla="*/ 22 w 80"/>
                <a:gd name="T71" fmla="*/ 14 h 58"/>
                <a:gd name="T72" fmla="*/ 20 w 80"/>
                <a:gd name="T73" fmla="*/ 14 h 58"/>
                <a:gd name="T74" fmla="*/ 18 w 80"/>
                <a:gd name="T75" fmla="*/ 14 h 58"/>
                <a:gd name="T76" fmla="*/ 16 w 80"/>
                <a:gd name="T77" fmla="*/ 16 h 58"/>
                <a:gd name="T78" fmla="*/ 12 w 80"/>
                <a:gd name="T79" fmla="*/ 18 h 58"/>
                <a:gd name="T80" fmla="*/ 10 w 80"/>
                <a:gd name="T81" fmla="*/ 20 h 58"/>
                <a:gd name="T82" fmla="*/ 6 w 80"/>
                <a:gd name="T83" fmla="*/ 24 h 58"/>
                <a:gd name="T84" fmla="*/ 6 w 80"/>
                <a:gd name="T85" fmla="*/ 30 h 58"/>
                <a:gd name="T86" fmla="*/ 6 w 80"/>
                <a:gd name="T87" fmla="*/ 36 h 5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80"/>
                <a:gd name="T133" fmla="*/ 0 h 58"/>
                <a:gd name="T134" fmla="*/ 80 w 80"/>
                <a:gd name="T135" fmla="*/ 58 h 5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80" h="57">
                  <a:moveTo>
                    <a:pt x="6" y="36"/>
                  </a:move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4" y="56"/>
                  </a:lnTo>
                  <a:lnTo>
                    <a:pt x="54" y="44"/>
                  </a:lnTo>
                  <a:lnTo>
                    <a:pt x="72" y="48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38"/>
                  </a:lnTo>
                  <a:lnTo>
                    <a:pt x="74" y="34"/>
                  </a:lnTo>
                  <a:lnTo>
                    <a:pt x="70" y="30"/>
                  </a:lnTo>
                  <a:lnTo>
                    <a:pt x="66" y="26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0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4" name="Freeform 349"/>
            <p:cNvSpPr/>
            <p:nvPr/>
          </p:nvSpPr>
          <p:spPr bwMode="gray">
            <a:xfrm>
              <a:off x="5425974" y="1661498"/>
              <a:ext cx="98080" cy="132971"/>
            </a:xfrm>
            <a:custGeom>
              <a:avLst/>
              <a:gdLst>
                <a:gd name="T0" fmla="*/ 14 w 84"/>
                <a:gd name="T1" fmla="*/ 48 h 122"/>
                <a:gd name="T2" fmla="*/ 10 w 84"/>
                <a:gd name="T3" fmla="*/ 46 h 122"/>
                <a:gd name="T4" fmla="*/ 6 w 84"/>
                <a:gd name="T5" fmla="*/ 46 h 122"/>
                <a:gd name="T6" fmla="*/ 2 w 84"/>
                <a:gd name="T7" fmla="*/ 48 h 122"/>
                <a:gd name="T8" fmla="*/ 0 w 84"/>
                <a:gd name="T9" fmla="*/ 56 h 122"/>
                <a:gd name="T10" fmla="*/ 2 w 84"/>
                <a:gd name="T11" fmla="*/ 64 h 122"/>
                <a:gd name="T12" fmla="*/ 4 w 84"/>
                <a:gd name="T13" fmla="*/ 70 h 122"/>
                <a:gd name="T14" fmla="*/ 10 w 84"/>
                <a:gd name="T15" fmla="*/ 80 h 122"/>
                <a:gd name="T16" fmla="*/ 20 w 84"/>
                <a:gd name="T17" fmla="*/ 86 h 122"/>
                <a:gd name="T18" fmla="*/ 24 w 84"/>
                <a:gd name="T19" fmla="*/ 90 h 122"/>
                <a:gd name="T20" fmla="*/ 32 w 84"/>
                <a:gd name="T21" fmla="*/ 102 h 122"/>
                <a:gd name="T22" fmla="*/ 32 w 84"/>
                <a:gd name="T23" fmla="*/ 106 h 122"/>
                <a:gd name="T24" fmla="*/ 34 w 84"/>
                <a:gd name="T25" fmla="*/ 112 h 122"/>
                <a:gd name="T26" fmla="*/ 40 w 84"/>
                <a:gd name="T27" fmla="*/ 118 h 122"/>
                <a:gd name="T28" fmla="*/ 50 w 84"/>
                <a:gd name="T29" fmla="*/ 122 h 122"/>
                <a:gd name="T30" fmla="*/ 64 w 84"/>
                <a:gd name="T31" fmla="*/ 120 h 122"/>
                <a:gd name="T32" fmla="*/ 68 w 84"/>
                <a:gd name="T33" fmla="*/ 118 h 122"/>
                <a:gd name="T34" fmla="*/ 76 w 84"/>
                <a:gd name="T35" fmla="*/ 114 h 122"/>
                <a:gd name="T36" fmla="*/ 84 w 84"/>
                <a:gd name="T37" fmla="*/ 104 h 122"/>
                <a:gd name="T38" fmla="*/ 84 w 84"/>
                <a:gd name="T39" fmla="*/ 88 h 122"/>
                <a:gd name="T40" fmla="*/ 80 w 84"/>
                <a:gd name="T41" fmla="*/ 68 h 122"/>
                <a:gd name="T42" fmla="*/ 78 w 84"/>
                <a:gd name="T43" fmla="*/ 54 h 122"/>
                <a:gd name="T44" fmla="*/ 74 w 84"/>
                <a:gd name="T45" fmla="*/ 56 h 122"/>
                <a:gd name="T46" fmla="*/ 66 w 84"/>
                <a:gd name="T47" fmla="*/ 56 h 122"/>
                <a:gd name="T48" fmla="*/ 60 w 84"/>
                <a:gd name="T49" fmla="*/ 54 h 122"/>
                <a:gd name="T50" fmla="*/ 60 w 84"/>
                <a:gd name="T51" fmla="*/ 48 h 122"/>
                <a:gd name="T52" fmla="*/ 64 w 84"/>
                <a:gd name="T53" fmla="*/ 42 h 122"/>
                <a:gd name="T54" fmla="*/ 72 w 84"/>
                <a:gd name="T55" fmla="*/ 36 h 122"/>
                <a:gd name="T56" fmla="*/ 76 w 84"/>
                <a:gd name="T57" fmla="*/ 36 h 122"/>
                <a:gd name="T58" fmla="*/ 78 w 84"/>
                <a:gd name="T59" fmla="*/ 30 h 122"/>
                <a:gd name="T60" fmla="*/ 80 w 84"/>
                <a:gd name="T61" fmla="*/ 20 h 122"/>
                <a:gd name="T62" fmla="*/ 76 w 84"/>
                <a:gd name="T63" fmla="*/ 12 h 122"/>
                <a:gd name="T64" fmla="*/ 68 w 84"/>
                <a:gd name="T65" fmla="*/ 0 h 122"/>
                <a:gd name="T66" fmla="*/ 64 w 84"/>
                <a:gd name="T67" fmla="*/ 0 h 122"/>
                <a:gd name="T68" fmla="*/ 54 w 84"/>
                <a:gd name="T69" fmla="*/ 4 h 122"/>
                <a:gd name="T70" fmla="*/ 46 w 84"/>
                <a:gd name="T71" fmla="*/ 4 h 122"/>
                <a:gd name="T72" fmla="*/ 40 w 84"/>
                <a:gd name="T73" fmla="*/ 4 h 122"/>
                <a:gd name="T74" fmla="*/ 32 w 84"/>
                <a:gd name="T75" fmla="*/ 2 h 122"/>
                <a:gd name="T76" fmla="*/ 24 w 84"/>
                <a:gd name="T77" fmla="*/ 6 h 122"/>
                <a:gd name="T78" fmla="*/ 20 w 84"/>
                <a:gd name="T79" fmla="*/ 14 h 122"/>
                <a:gd name="T80" fmla="*/ 20 w 84"/>
                <a:gd name="T81" fmla="*/ 16 h 122"/>
                <a:gd name="T82" fmla="*/ 20 w 84"/>
                <a:gd name="T83" fmla="*/ 24 h 122"/>
                <a:gd name="T84" fmla="*/ 24 w 84"/>
                <a:gd name="T85" fmla="*/ 34 h 122"/>
                <a:gd name="T86" fmla="*/ 28 w 84"/>
                <a:gd name="T87" fmla="*/ 38 h 122"/>
                <a:gd name="T88" fmla="*/ 32 w 84"/>
                <a:gd name="T89" fmla="*/ 42 h 122"/>
                <a:gd name="T90" fmla="*/ 34 w 84"/>
                <a:gd name="T91" fmla="*/ 48 h 122"/>
                <a:gd name="T92" fmla="*/ 32 w 84"/>
                <a:gd name="T93" fmla="*/ 56 h 122"/>
                <a:gd name="T94" fmla="*/ 26 w 84"/>
                <a:gd name="T95" fmla="*/ 58 h 122"/>
                <a:gd name="T96" fmla="*/ 20 w 84"/>
                <a:gd name="T97" fmla="*/ 54 h 12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4"/>
                <a:gd name="T148" fmla="*/ 0 h 122"/>
                <a:gd name="T149" fmla="*/ 84 w 84"/>
                <a:gd name="T150" fmla="*/ 122 h 12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4" h="122">
                  <a:moveTo>
                    <a:pt x="14" y="48"/>
                  </a:move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10" y="80"/>
                  </a:lnTo>
                  <a:lnTo>
                    <a:pt x="14" y="84"/>
                  </a:lnTo>
                  <a:lnTo>
                    <a:pt x="20" y="86"/>
                  </a:lnTo>
                  <a:lnTo>
                    <a:pt x="22" y="88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4" y="108"/>
                  </a:lnTo>
                  <a:lnTo>
                    <a:pt x="34" y="112"/>
                  </a:lnTo>
                  <a:lnTo>
                    <a:pt x="38" y="116"/>
                  </a:lnTo>
                  <a:lnTo>
                    <a:pt x="40" y="118"/>
                  </a:lnTo>
                  <a:lnTo>
                    <a:pt x="44" y="122"/>
                  </a:lnTo>
                  <a:lnTo>
                    <a:pt x="50" y="122"/>
                  </a:lnTo>
                  <a:lnTo>
                    <a:pt x="56" y="122"/>
                  </a:lnTo>
                  <a:lnTo>
                    <a:pt x="64" y="120"/>
                  </a:lnTo>
                  <a:lnTo>
                    <a:pt x="68" y="118"/>
                  </a:lnTo>
                  <a:lnTo>
                    <a:pt x="72" y="116"/>
                  </a:lnTo>
                  <a:lnTo>
                    <a:pt x="76" y="114"/>
                  </a:lnTo>
                  <a:lnTo>
                    <a:pt x="80" y="110"/>
                  </a:lnTo>
                  <a:lnTo>
                    <a:pt x="84" y="104"/>
                  </a:lnTo>
                  <a:lnTo>
                    <a:pt x="84" y="100"/>
                  </a:lnTo>
                  <a:lnTo>
                    <a:pt x="84" y="88"/>
                  </a:lnTo>
                  <a:lnTo>
                    <a:pt x="82" y="76"/>
                  </a:lnTo>
                  <a:lnTo>
                    <a:pt x="80" y="68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46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36"/>
                  </a:lnTo>
                  <a:lnTo>
                    <a:pt x="76" y="36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8" y="2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2" y="28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28" y="38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4" y="48"/>
                  </a:lnTo>
                  <a:lnTo>
                    <a:pt x="34" y="52"/>
                  </a:lnTo>
                  <a:lnTo>
                    <a:pt x="32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0" y="54"/>
                  </a:lnTo>
                  <a:lnTo>
                    <a:pt x="14" y="4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5" name="Freeform 350"/>
            <p:cNvSpPr/>
            <p:nvPr/>
          </p:nvSpPr>
          <p:spPr bwMode="gray">
            <a:xfrm>
              <a:off x="5594111" y="1674577"/>
              <a:ext cx="79398" cy="115532"/>
            </a:xfrm>
            <a:custGeom>
              <a:avLst/>
              <a:gdLst>
                <a:gd name="T0" fmla="*/ 32 w 68"/>
                <a:gd name="T1" fmla="*/ 0 h 106"/>
                <a:gd name="T2" fmla="*/ 26 w 68"/>
                <a:gd name="T3" fmla="*/ 0 h 106"/>
                <a:gd name="T4" fmla="*/ 20 w 68"/>
                <a:gd name="T5" fmla="*/ 4 h 106"/>
                <a:gd name="T6" fmla="*/ 20 w 68"/>
                <a:gd name="T7" fmla="*/ 4 h 106"/>
                <a:gd name="T8" fmla="*/ 18 w 68"/>
                <a:gd name="T9" fmla="*/ 2 h 106"/>
                <a:gd name="T10" fmla="*/ 16 w 68"/>
                <a:gd name="T11" fmla="*/ 2 h 106"/>
                <a:gd name="T12" fmla="*/ 12 w 68"/>
                <a:gd name="T13" fmla="*/ 8 h 106"/>
                <a:gd name="T14" fmla="*/ 8 w 68"/>
                <a:gd name="T15" fmla="*/ 16 h 106"/>
                <a:gd name="T16" fmla="*/ 4 w 68"/>
                <a:gd name="T17" fmla="*/ 22 h 106"/>
                <a:gd name="T18" fmla="*/ 0 w 68"/>
                <a:gd name="T19" fmla="*/ 30 h 106"/>
                <a:gd name="T20" fmla="*/ 2 w 68"/>
                <a:gd name="T21" fmla="*/ 32 h 106"/>
                <a:gd name="T22" fmla="*/ 4 w 68"/>
                <a:gd name="T23" fmla="*/ 38 h 106"/>
                <a:gd name="T24" fmla="*/ 2 w 68"/>
                <a:gd name="T25" fmla="*/ 46 h 106"/>
                <a:gd name="T26" fmla="*/ 2 w 68"/>
                <a:gd name="T27" fmla="*/ 48 h 106"/>
                <a:gd name="T28" fmla="*/ 2 w 68"/>
                <a:gd name="T29" fmla="*/ 54 h 106"/>
                <a:gd name="T30" fmla="*/ 4 w 68"/>
                <a:gd name="T31" fmla="*/ 66 h 106"/>
                <a:gd name="T32" fmla="*/ 8 w 68"/>
                <a:gd name="T33" fmla="*/ 104 h 106"/>
                <a:gd name="T34" fmla="*/ 10 w 68"/>
                <a:gd name="T35" fmla="*/ 106 h 106"/>
                <a:gd name="T36" fmla="*/ 16 w 68"/>
                <a:gd name="T37" fmla="*/ 106 h 106"/>
                <a:gd name="T38" fmla="*/ 20 w 68"/>
                <a:gd name="T39" fmla="*/ 104 h 106"/>
                <a:gd name="T40" fmla="*/ 24 w 68"/>
                <a:gd name="T41" fmla="*/ 98 h 106"/>
                <a:gd name="T42" fmla="*/ 26 w 68"/>
                <a:gd name="T43" fmla="*/ 90 h 106"/>
                <a:gd name="T44" fmla="*/ 24 w 68"/>
                <a:gd name="T45" fmla="*/ 86 h 106"/>
                <a:gd name="T46" fmla="*/ 22 w 68"/>
                <a:gd name="T47" fmla="*/ 78 h 106"/>
                <a:gd name="T48" fmla="*/ 24 w 68"/>
                <a:gd name="T49" fmla="*/ 72 h 106"/>
                <a:gd name="T50" fmla="*/ 30 w 68"/>
                <a:gd name="T51" fmla="*/ 68 h 106"/>
                <a:gd name="T52" fmla="*/ 36 w 68"/>
                <a:gd name="T53" fmla="*/ 68 h 106"/>
                <a:gd name="T54" fmla="*/ 40 w 68"/>
                <a:gd name="T55" fmla="*/ 66 h 106"/>
                <a:gd name="T56" fmla="*/ 48 w 68"/>
                <a:gd name="T57" fmla="*/ 62 h 106"/>
                <a:gd name="T58" fmla="*/ 54 w 68"/>
                <a:gd name="T59" fmla="*/ 52 h 106"/>
                <a:gd name="T60" fmla="*/ 56 w 68"/>
                <a:gd name="T61" fmla="*/ 48 h 106"/>
                <a:gd name="T62" fmla="*/ 62 w 68"/>
                <a:gd name="T63" fmla="*/ 38 h 106"/>
                <a:gd name="T64" fmla="*/ 64 w 68"/>
                <a:gd name="T65" fmla="*/ 24 h 106"/>
                <a:gd name="T66" fmla="*/ 64 w 68"/>
                <a:gd name="T67" fmla="*/ 22 h 106"/>
                <a:gd name="T68" fmla="*/ 68 w 68"/>
                <a:gd name="T69" fmla="*/ 18 h 106"/>
                <a:gd name="T70" fmla="*/ 68 w 68"/>
                <a:gd name="T71" fmla="*/ 12 h 106"/>
                <a:gd name="T72" fmla="*/ 62 w 68"/>
                <a:gd name="T73" fmla="*/ 8 h 106"/>
                <a:gd name="T74" fmla="*/ 56 w 68"/>
                <a:gd name="T75" fmla="*/ 8 h 106"/>
                <a:gd name="T76" fmla="*/ 48 w 68"/>
                <a:gd name="T77" fmla="*/ 8 h 106"/>
                <a:gd name="T78" fmla="*/ 40 w 68"/>
                <a:gd name="T79" fmla="*/ 6 h 106"/>
                <a:gd name="T80" fmla="*/ 34 w 68"/>
                <a:gd name="T81" fmla="*/ 0 h 10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8"/>
                <a:gd name="T124" fmla="*/ 0 h 106"/>
                <a:gd name="T125" fmla="*/ 68 w 68"/>
                <a:gd name="T126" fmla="*/ 106 h 10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8" h="105">
                  <a:moveTo>
                    <a:pt x="34" y="0"/>
                  </a:move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6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2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60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6" y="106"/>
                  </a:lnTo>
                  <a:lnTo>
                    <a:pt x="18" y="106"/>
                  </a:lnTo>
                  <a:lnTo>
                    <a:pt x="20" y="104"/>
                  </a:lnTo>
                  <a:lnTo>
                    <a:pt x="24" y="102"/>
                  </a:lnTo>
                  <a:lnTo>
                    <a:pt x="24" y="98"/>
                  </a:lnTo>
                  <a:lnTo>
                    <a:pt x="26" y="90"/>
                  </a:lnTo>
                  <a:lnTo>
                    <a:pt x="24" y="88"/>
                  </a:lnTo>
                  <a:lnTo>
                    <a:pt x="24" y="86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58"/>
                  </a:lnTo>
                  <a:lnTo>
                    <a:pt x="54" y="52"/>
                  </a:lnTo>
                  <a:lnTo>
                    <a:pt x="54" y="50"/>
                  </a:lnTo>
                  <a:lnTo>
                    <a:pt x="56" y="48"/>
                  </a:lnTo>
                  <a:lnTo>
                    <a:pt x="60" y="42"/>
                  </a:lnTo>
                  <a:lnTo>
                    <a:pt x="62" y="38"/>
                  </a:lnTo>
                  <a:lnTo>
                    <a:pt x="62" y="30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6" y="20"/>
                  </a:lnTo>
                  <a:lnTo>
                    <a:pt x="68" y="18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40" y="6"/>
                  </a:lnTo>
                  <a:lnTo>
                    <a:pt x="36" y="4"/>
                  </a:lnTo>
                  <a:lnTo>
                    <a:pt x="34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6" name="Freeform 351"/>
            <p:cNvSpPr/>
            <p:nvPr/>
          </p:nvSpPr>
          <p:spPr bwMode="gray">
            <a:xfrm>
              <a:off x="5127064" y="1644059"/>
              <a:ext cx="121432" cy="126431"/>
            </a:xfrm>
            <a:custGeom>
              <a:avLst/>
              <a:gdLst>
                <a:gd name="T0" fmla="*/ 4 w 104"/>
                <a:gd name="T1" fmla="*/ 80 h 116"/>
                <a:gd name="T2" fmla="*/ 0 w 104"/>
                <a:gd name="T3" fmla="*/ 82 h 116"/>
                <a:gd name="T4" fmla="*/ 0 w 104"/>
                <a:gd name="T5" fmla="*/ 86 h 116"/>
                <a:gd name="T6" fmla="*/ 4 w 104"/>
                <a:gd name="T7" fmla="*/ 92 h 116"/>
                <a:gd name="T8" fmla="*/ 8 w 104"/>
                <a:gd name="T9" fmla="*/ 94 h 116"/>
                <a:gd name="T10" fmla="*/ 12 w 104"/>
                <a:gd name="T11" fmla="*/ 100 h 116"/>
                <a:gd name="T12" fmla="*/ 14 w 104"/>
                <a:gd name="T13" fmla="*/ 110 h 116"/>
                <a:gd name="T14" fmla="*/ 18 w 104"/>
                <a:gd name="T15" fmla="*/ 112 h 116"/>
                <a:gd name="T16" fmla="*/ 24 w 104"/>
                <a:gd name="T17" fmla="*/ 116 h 116"/>
                <a:gd name="T18" fmla="*/ 30 w 104"/>
                <a:gd name="T19" fmla="*/ 114 h 116"/>
                <a:gd name="T20" fmla="*/ 34 w 104"/>
                <a:gd name="T21" fmla="*/ 110 h 116"/>
                <a:gd name="T22" fmla="*/ 36 w 104"/>
                <a:gd name="T23" fmla="*/ 106 h 116"/>
                <a:gd name="T24" fmla="*/ 42 w 104"/>
                <a:gd name="T25" fmla="*/ 104 h 116"/>
                <a:gd name="T26" fmla="*/ 46 w 104"/>
                <a:gd name="T27" fmla="*/ 106 h 116"/>
                <a:gd name="T28" fmla="*/ 50 w 104"/>
                <a:gd name="T29" fmla="*/ 106 h 116"/>
                <a:gd name="T30" fmla="*/ 54 w 104"/>
                <a:gd name="T31" fmla="*/ 102 h 116"/>
                <a:gd name="T32" fmla="*/ 56 w 104"/>
                <a:gd name="T33" fmla="*/ 92 h 116"/>
                <a:gd name="T34" fmla="*/ 60 w 104"/>
                <a:gd name="T35" fmla="*/ 74 h 116"/>
                <a:gd name="T36" fmla="*/ 82 w 104"/>
                <a:gd name="T37" fmla="*/ 48 h 116"/>
                <a:gd name="T38" fmla="*/ 104 w 104"/>
                <a:gd name="T39" fmla="*/ 32 h 116"/>
                <a:gd name="T40" fmla="*/ 104 w 104"/>
                <a:gd name="T41" fmla="*/ 32 h 116"/>
                <a:gd name="T42" fmla="*/ 98 w 104"/>
                <a:gd name="T43" fmla="*/ 28 h 116"/>
                <a:gd name="T44" fmla="*/ 88 w 104"/>
                <a:gd name="T45" fmla="*/ 20 h 116"/>
                <a:gd name="T46" fmla="*/ 88 w 104"/>
                <a:gd name="T47" fmla="*/ 18 h 116"/>
                <a:gd name="T48" fmla="*/ 84 w 104"/>
                <a:gd name="T49" fmla="*/ 14 h 116"/>
                <a:gd name="T50" fmla="*/ 78 w 104"/>
                <a:gd name="T51" fmla="*/ 14 h 116"/>
                <a:gd name="T52" fmla="*/ 72 w 104"/>
                <a:gd name="T53" fmla="*/ 20 h 116"/>
                <a:gd name="T54" fmla="*/ 70 w 104"/>
                <a:gd name="T55" fmla="*/ 20 h 116"/>
                <a:gd name="T56" fmla="*/ 68 w 104"/>
                <a:gd name="T57" fmla="*/ 22 h 116"/>
                <a:gd name="T58" fmla="*/ 66 w 104"/>
                <a:gd name="T59" fmla="*/ 16 h 116"/>
                <a:gd name="T60" fmla="*/ 64 w 104"/>
                <a:gd name="T61" fmla="*/ 14 h 116"/>
                <a:gd name="T62" fmla="*/ 60 w 104"/>
                <a:gd name="T63" fmla="*/ 10 h 116"/>
                <a:gd name="T64" fmla="*/ 56 w 104"/>
                <a:gd name="T65" fmla="*/ 8 h 116"/>
                <a:gd name="T66" fmla="*/ 50 w 104"/>
                <a:gd name="T67" fmla="*/ 12 h 116"/>
                <a:gd name="T68" fmla="*/ 42 w 104"/>
                <a:gd name="T69" fmla="*/ 10 h 116"/>
                <a:gd name="T70" fmla="*/ 44 w 104"/>
                <a:gd name="T71" fmla="*/ 6 h 116"/>
                <a:gd name="T72" fmla="*/ 46 w 104"/>
                <a:gd name="T73" fmla="*/ 2 h 116"/>
                <a:gd name="T74" fmla="*/ 42 w 104"/>
                <a:gd name="T75" fmla="*/ 0 h 116"/>
                <a:gd name="T76" fmla="*/ 34 w 104"/>
                <a:gd name="T77" fmla="*/ 2 h 116"/>
                <a:gd name="T78" fmla="*/ 28 w 104"/>
                <a:gd name="T79" fmla="*/ 6 h 116"/>
                <a:gd name="T80" fmla="*/ 26 w 104"/>
                <a:gd name="T81" fmla="*/ 10 h 116"/>
                <a:gd name="T82" fmla="*/ 26 w 104"/>
                <a:gd name="T83" fmla="*/ 10 h 116"/>
                <a:gd name="T84" fmla="*/ 22 w 104"/>
                <a:gd name="T85" fmla="*/ 10 h 116"/>
                <a:gd name="T86" fmla="*/ 18 w 104"/>
                <a:gd name="T87" fmla="*/ 10 h 116"/>
                <a:gd name="T88" fmla="*/ 16 w 104"/>
                <a:gd name="T89" fmla="*/ 14 h 116"/>
                <a:gd name="T90" fmla="*/ 14 w 104"/>
                <a:gd name="T91" fmla="*/ 24 h 116"/>
                <a:gd name="T92" fmla="*/ 16 w 104"/>
                <a:gd name="T93" fmla="*/ 28 h 116"/>
                <a:gd name="T94" fmla="*/ 18 w 104"/>
                <a:gd name="T95" fmla="*/ 34 h 116"/>
                <a:gd name="T96" fmla="*/ 16 w 104"/>
                <a:gd name="T97" fmla="*/ 40 h 116"/>
                <a:gd name="T98" fmla="*/ 14 w 104"/>
                <a:gd name="T99" fmla="*/ 44 h 116"/>
                <a:gd name="T100" fmla="*/ 8 w 104"/>
                <a:gd name="T101" fmla="*/ 54 h 116"/>
                <a:gd name="T102" fmla="*/ 4 w 104"/>
                <a:gd name="T103" fmla="*/ 80 h 1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04"/>
                <a:gd name="T157" fmla="*/ 0 h 116"/>
                <a:gd name="T158" fmla="*/ 104 w 104"/>
                <a:gd name="T159" fmla="*/ 116 h 1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04" h="115">
                  <a:moveTo>
                    <a:pt x="4" y="80"/>
                  </a:moveTo>
                  <a:lnTo>
                    <a:pt x="4" y="80"/>
                  </a:lnTo>
                  <a:lnTo>
                    <a:pt x="2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8" y="94"/>
                  </a:lnTo>
                  <a:lnTo>
                    <a:pt x="10" y="96"/>
                  </a:lnTo>
                  <a:lnTo>
                    <a:pt x="12" y="100"/>
                  </a:lnTo>
                  <a:lnTo>
                    <a:pt x="14" y="104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4" y="116"/>
                  </a:lnTo>
                  <a:lnTo>
                    <a:pt x="28" y="116"/>
                  </a:lnTo>
                  <a:lnTo>
                    <a:pt x="30" y="114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42" y="104"/>
                  </a:lnTo>
                  <a:lnTo>
                    <a:pt x="46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2" y="104"/>
                  </a:lnTo>
                  <a:lnTo>
                    <a:pt x="54" y="102"/>
                  </a:lnTo>
                  <a:lnTo>
                    <a:pt x="54" y="98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0" y="74"/>
                  </a:lnTo>
                  <a:lnTo>
                    <a:pt x="68" y="60"/>
                  </a:lnTo>
                  <a:lnTo>
                    <a:pt x="8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2" y="30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88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8" y="54"/>
                  </a:lnTo>
                  <a:lnTo>
                    <a:pt x="6" y="64"/>
                  </a:lnTo>
                  <a:lnTo>
                    <a:pt x="4" y="8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7" name="Freeform 352"/>
            <p:cNvSpPr/>
            <p:nvPr/>
          </p:nvSpPr>
          <p:spPr bwMode="gray">
            <a:xfrm>
              <a:off x="5192450" y="1705095"/>
              <a:ext cx="270888" cy="202726"/>
            </a:xfrm>
            <a:custGeom>
              <a:avLst/>
              <a:gdLst>
                <a:gd name="T0" fmla="*/ 32 w 232"/>
                <a:gd name="T1" fmla="*/ 76 h 186"/>
                <a:gd name="T2" fmla="*/ 44 w 232"/>
                <a:gd name="T3" fmla="*/ 74 h 186"/>
                <a:gd name="T4" fmla="*/ 46 w 232"/>
                <a:gd name="T5" fmla="*/ 78 h 186"/>
                <a:gd name="T6" fmla="*/ 36 w 232"/>
                <a:gd name="T7" fmla="*/ 86 h 186"/>
                <a:gd name="T8" fmla="*/ 24 w 232"/>
                <a:gd name="T9" fmla="*/ 86 h 186"/>
                <a:gd name="T10" fmla="*/ 10 w 232"/>
                <a:gd name="T11" fmla="*/ 88 h 186"/>
                <a:gd name="T12" fmla="*/ 8 w 232"/>
                <a:gd name="T13" fmla="*/ 100 h 186"/>
                <a:gd name="T14" fmla="*/ 20 w 232"/>
                <a:gd name="T15" fmla="*/ 104 h 186"/>
                <a:gd name="T16" fmla="*/ 54 w 232"/>
                <a:gd name="T17" fmla="*/ 104 h 186"/>
                <a:gd name="T18" fmla="*/ 86 w 232"/>
                <a:gd name="T19" fmla="*/ 114 h 186"/>
                <a:gd name="T20" fmla="*/ 86 w 232"/>
                <a:gd name="T21" fmla="*/ 124 h 186"/>
                <a:gd name="T22" fmla="*/ 76 w 232"/>
                <a:gd name="T23" fmla="*/ 132 h 186"/>
                <a:gd name="T24" fmla="*/ 64 w 232"/>
                <a:gd name="T25" fmla="*/ 128 h 186"/>
                <a:gd name="T26" fmla="*/ 42 w 232"/>
                <a:gd name="T27" fmla="*/ 132 h 186"/>
                <a:gd name="T28" fmla="*/ 32 w 232"/>
                <a:gd name="T29" fmla="*/ 130 h 186"/>
                <a:gd name="T30" fmla="*/ 22 w 232"/>
                <a:gd name="T31" fmla="*/ 138 h 186"/>
                <a:gd name="T32" fmla="*/ 24 w 232"/>
                <a:gd name="T33" fmla="*/ 148 h 186"/>
                <a:gd name="T34" fmla="*/ 48 w 232"/>
                <a:gd name="T35" fmla="*/ 160 h 186"/>
                <a:gd name="T36" fmla="*/ 62 w 232"/>
                <a:gd name="T37" fmla="*/ 168 h 186"/>
                <a:gd name="T38" fmla="*/ 76 w 232"/>
                <a:gd name="T39" fmla="*/ 184 h 186"/>
                <a:gd name="T40" fmla="*/ 146 w 232"/>
                <a:gd name="T41" fmla="*/ 162 h 186"/>
                <a:gd name="T42" fmla="*/ 160 w 232"/>
                <a:gd name="T43" fmla="*/ 162 h 186"/>
                <a:gd name="T44" fmla="*/ 176 w 232"/>
                <a:gd name="T45" fmla="*/ 170 h 186"/>
                <a:gd name="T46" fmla="*/ 184 w 232"/>
                <a:gd name="T47" fmla="*/ 170 h 186"/>
                <a:gd name="T48" fmla="*/ 190 w 232"/>
                <a:gd name="T49" fmla="*/ 170 h 186"/>
                <a:gd name="T50" fmla="*/ 202 w 232"/>
                <a:gd name="T51" fmla="*/ 168 h 186"/>
                <a:gd name="T52" fmla="*/ 210 w 232"/>
                <a:gd name="T53" fmla="*/ 160 h 186"/>
                <a:gd name="T54" fmla="*/ 208 w 232"/>
                <a:gd name="T55" fmla="*/ 154 h 186"/>
                <a:gd name="T56" fmla="*/ 196 w 232"/>
                <a:gd name="T57" fmla="*/ 152 h 186"/>
                <a:gd name="T58" fmla="*/ 196 w 232"/>
                <a:gd name="T59" fmla="*/ 146 h 186"/>
                <a:gd name="T60" fmla="*/ 208 w 232"/>
                <a:gd name="T61" fmla="*/ 142 h 186"/>
                <a:gd name="T62" fmla="*/ 226 w 232"/>
                <a:gd name="T63" fmla="*/ 142 h 186"/>
                <a:gd name="T64" fmla="*/ 232 w 232"/>
                <a:gd name="T65" fmla="*/ 138 h 186"/>
                <a:gd name="T66" fmla="*/ 226 w 232"/>
                <a:gd name="T67" fmla="*/ 126 h 186"/>
                <a:gd name="T68" fmla="*/ 202 w 232"/>
                <a:gd name="T69" fmla="*/ 116 h 186"/>
                <a:gd name="T70" fmla="*/ 174 w 232"/>
                <a:gd name="T71" fmla="*/ 78 h 186"/>
                <a:gd name="T72" fmla="*/ 166 w 232"/>
                <a:gd name="T73" fmla="*/ 28 h 186"/>
                <a:gd name="T74" fmla="*/ 148 w 232"/>
                <a:gd name="T75" fmla="*/ 20 h 186"/>
                <a:gd name="T76" fmla="*/ 140 w 232"/>
                <a:gd name="T77" fmla="*/ 36 h 186"/>
                <a:gd name="T78" fmla="*/ 124 w 232"/>
                <a:gd name="T79" fmla="*/ 22 h 186"/>
                <a:gd name="T80" fmla="*/ 116 w 232"/>
                <a:gd name="T81" fmla="*/ 18 h 186"/>
                <a:gd name="T82" fmla="*/ 106 w 232"/>
                <a:gd name="T83" fmla="*/ 30 h 186"/>
                <a:gd name="T84" fmla="*/ 96 w 232"/>
                <a:gd name="T85" fmla="*/ 20 h 186"/>
                <a:gd name="T86" fmla="*/ 86 w 232"/>
                <a:gd name="T87" fmla="*/ 6 h 186"/>
                <a:gd name="T88" fmla="*/ 80 w 232"/>
                <a:gd name="T89" fmla="*/ 16 h 186"/>
                <a:gd name="T90" fmla="*/ 78 w 232"/>
                <a:gd name="T91" fmla="*/ 32 h 186"/>
                <a:gd name="T92" fmla="*/ 66 w 232"/>
                <a:gd name="T93" fmla="*/ 32 h 186"/>
                <a:gd name="T94" fmla="*/ 62 w 232"/>
                <a:gd name="T95" fmla="*/ 14 h 186"/>
                <a:gd name="T96" fmla="*/ 64 w 232"/>
                <a:gd name="T97" fmla="*/ 4 h 186"/>
                <a:gd name="T98" fmla="*/ 54 w 232"/>
                <a:gd name="T99" fmla="*/ 0 h 186"/>
                <a:gd name="T100" fmla="*/ 14 w 232"/>
                <a:gd name="T101" fmla="*/ 24 h 186"/>
                <a:gd name="T102" fmla="*/ 8 w 232"/>
                <a:gd name="T103" fmla="*/ 44 h 186"/>
                <a:gd name="T104" fmla="*/ 2 w 232"/>
                <a:gd name="T105" fmla="*/ 56 h 186"/>
                <a:gd name="T106" fmla="*/ 0 w 232"/>
                <a:gd name="T107" fmla="*/ 64 h 186"/>
                <a:gd name="T108" fmla="*/ 10 w 232"/>
                <a:gd name="T109" fmla="*/ 74 h 1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32"/>
                <a:gd name="T166" fmla="*/ 0 h 186"/>
                <a:gd name="T167" fmla="*/ 232 w 232"/>
                <a:gd name="T168" fmla="*/ 186 h 18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31" h="186">
                  <a:moveTo>
                    <a:pt x="24" y="74"/>
                  </a:moveTo>
                  <a:lnTo>
                    <a:pt x="24" y="76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6"/>
                  </a:lnTo>
                  <a:lnTo>
                    <a:pt x="40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36" y="86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8" y="90"/>
                  </a:lnTo>
                  <a:lnTo>
                    <a:pt x="8" y="94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4" y="104"/>
                  </a:lnTo>
                  <a:lnTo>
                    <a:pt x="20" y="104"/>
                  </a:lnTo>
                  <a:lnTo>
                    <a:pt x="26" y="106"/>
                  </a:lnTo>
                  <a:lnTo>
                    <a:pt x="36" y="106"/>
                  </a:lnTo>
                  <a:lnTo>
                    <a:pt x="42" y="104"/>
                  </a:lnTo>
                  <a:lnTo>
                    <a:pt x="54" y="104"/>
                  </a:lnTo>
                  <a:lnTo>
                    <a:pt x="68" y="104"/>
                  </a:lnTo>
                  <a:lnTo>
                    <a:pt x="80" y="106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8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4" y="128"/>
                  </a:lnTo>
                  <a:lnTo>
                    <a:pt x="82" y="130"/>
                  </a:lnTo>
                  <a:lnTo>
                    <a:pt x="80" y="132"/>
                  </a:lnTo>
                  <a:lnTo>
                    <a:pt x="76" y="132"/>
                  </a:lnTo>
                  <a:lnTo>
                    <a:pt x="70" y="130"/>
                  </a:lnTo>
                  <a:lnTo>
                    <a:pt x="68" y="128"/>
                  </a:lnTo>
                  <a:lnTo>
                    <a:pt x="64" y="128"/>
                  </a:lnTo>
                  <a:lnTo>
                    <a:pt x="60" y="128"/>
                  </a:lnTo>
                  <a:lnTo>
                    <a:pt x="56" y="128"/>
                  </a:lnTo>
                  <a:lnTo>
                    <a:pt x="50" y="130"/>
                  </a:lnTo>
                  <a:lnTo>
                    <a:pt x="42" y="132"/>
                  </a:lnTo>
                  <a:lnTo>
                    <a:pt x="40" y="132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20" y="142"/>
                  </a:lnTo>
                  <a:lnTo>
                    <a:pt x="20" y="144"/>
                  </a:lnTo>
                  <a:lnTo>
                    <a:pt x="22" y="146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2" y="154"/>
                  </a:lnTo>
                  <a:lnTo>
                    <a:pt x="40" y="158"/>
                  </a:lnTo>
                  <a:lnTo>
                    <a:pt x="48" y="160"/>
                  </a:lnTo>
                  <a:lnTo>
                    <a:pt x="50" y="162"/>
                  </a:lnTo>
                  <a:lnTo>
                    <a:pt x="52" y="162"/>
                  </a:lnTo>
                  <a:lnTo>
                    <a:pt x="58" y="166"/>
                  </a:lnTo>
                  <a:lnTo>
                    <a:pt x="62" y="168"/>
                  </a:lnTo>
                  <a:lnTo>
                    <a:pt x="66" y="174"/>
                  </a:lnTo>
                  <a:lnTo>
                    <a:pt x="68" y="178"/>
                  </a:lnTo>
                  <a:lnTo>
                    <a:pt x="70" y="186"/>
                  </a:lnTo>
                  <a:lnTo>
                    <a:pt x="76" y="184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30" y="170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0" y="162"/>
                  </a:lnTo>
                  <a:lnTo>
                    <a:pt x="154" y="162"/>
                  </a:lnTo>
                  <a:lnTo>
                    <a:pt x="160" y="162"/>
                  </a:lnTo>
                  <a:lnTo>
                    <a:pt x="164" y="162"/>
                  </a:lnTo>
                  <a:lnTo>
                    <a:pt x="170" y="164"/>
                  </a:lnTo>
                  <a:lnTo>
                    <a:pt x="174" y="168"/>
                  </a:lnTo>
                  <a:lnTo>
                    <a:pt x="176" y="170"/>
                  </a:lnTo>
                  <a:lnTo>
                    <a:pt x="178" y="172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4" y="170"/>
                  </a:lnTo>
                  <a:lnTo>
                    <a:pt x="186" y="168"/>
                  </a:lnTo>
                  <a:lnTo>
                    <a:pt x="188" y="168"/>
                  </a:lnTo>
                  <a:lnTo>
                    <a:pt x="190" y="170"/>
                  </a:lnTo>
                  <a:lnTo>
                    <a:pt x="192" y="172"/>
                  </a:lnTo>
                  <a:lnTo>
                    <a:pt x="194" y="172"/>
                  </a:lnTo>
                  <a:lnTo>
                    <a:pt x="198" y="170"/>
                  </a:lnTo>
                  <a:lnTo>
                    <a:pt x="202" y="168"/>
                  </a:lnTo>
                  <a:lnTo>
                    <a:pt x="208" y="164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10" y="158"/>
                  </a:lnTo>
                  <a:lnTo>
                    <a:pt x="210" y="156"/>
                  </a:lnTo>
                  <a:lnTo>
                    <a:pt x="208" y="154"/>
                  </a:lnTo>
                  <a:lnTo>
                    <a:pt x="204" y="154"/>
                  </a:lnTo>
                  <a:lnTo>
                    <a:pt x="198" y="154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0"/>
                  </a:lnTo>
                  <a:lnTo>
                    <a:pt x="194" y="148"/>
                  </a:lnTo>
                  <a:lnTo>
                    <a:pt x="196" y="146"/>
                  </a:lnTo>
                  <a:lnTo>
                    <a:pt x="200" y="144"/>
                  </a:lnTo>
                  <a:lnTo>
                    <a:pt x="204" y="144"/>
                  </a:lnTo>
                  <a:lnTo>
                    <a:pt x="208" y="142"/>
                  </a:lnTo>
                  <a:lnTo>
                    <a:pt x="212" y="142"/>
                  </a:lnTo>
                  <a:lnTo>
                    <a:pt x="218" y="140"/>
                  </a:lnTo>
                  <a:lnTo>
                    <a:pt x="222" y="142"/>
                  </a:lnTo>
                  <a:lnTo>
                    <a:pt x="226" y="142"/>
                  </a:lnTo>
                  <a:lnTo>
                    <a:pt x="228" y="142"/>
                  </a:lnTo>
                  <a:lnTo>
                    <a:pt x="230" y="140"/>
                  </a:lnTo>
                  <a:lnTo>
                    <a:pt x="232" y="138"/>
                  </a:lnTo>
                  <a:lnTo>
                    <a:pt x="232" y="134"/>
                  </a:lnTo>
                  <a:lnTo>
                    <a:pt x="232" y="132"/>
                  </a:lnTo>
                  <a:lnTo>
                    <a:pt x="230" y="128"/>
                  </a:lnTo>
                  <a:lnTo>
                    <a:pt x="226" y="126"/>
                  </a:lnTo>
                  <a:lnTo>
                    <a:pt x="220" y="124"/>
                  </a:lnTo>
                  <a:lnTo>
                    <a:pt x="216" y="122"/>
                  </a:lnTo>
                  <a:lnTo>
                    <a:pt x="210" y="118"/>
                  </a:lnTo>
                  <a:lnTo>
                    <a:pt x="202" y="116"/>
                  </a:lnTo>
                  <a:lnTo>
                    <a:pt x="186" y="114"/>
                  </a:lnTo>
                  <a:lnTo>
                    <a:pt x="184" y="110"/>
                  </a:lnTo>
                  <a:lnTo>
                    <a:pt x="178" y="98"/>
                  </a:lnTo>
                  <a:lnTo>
                    <a:pt x="174" y="78"/>
                  </a:lnTo>
                  <a:lnTo>
                    <a:pt x="174" y="52"/>
                  </a:lnTo>
                  <a:lnTo>
                    <a:pt x="172" y="48"/>
                  </a:lnTo>
                  <a:lnTo>
                    <a:pt x="170" y="38"/>
                  </a:lnTo>
                  <a:lnTo>
                    <a:pt x="166" y="28"/>
                  </a:lnTo>
                  <a:lnTo>
                    <a:pt x="160" y="20"/>
                  </a:lnTo>
                  <a:lnTo>
                    <a:pt x="150" y="18"/>
                  </a:lnTo>
                  <a:lnTo>
                    <a:pt x="148" y="20"/>
                  </a:lnTo>
                  <a:lnTo>
                    <a:pt x="146" y="24"/>
                  </a:lnTo>
                  <a:lnTo>
                    <a:pt x="142" y="28"/>
                  </a:lnTo>
                  <a:lnTo>
                    <a:pt x="140" y="32"/>
                  </a:lnTo>
                  <a:lnTo>
                    <a:pt x="140" y="36"/>
                  </a:lnTo>
                  <a:lnTo>
                    <a:pt x="140" y="42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8" y="16"/>
                  </a:lnTo>
                  <a:lnTo>
                    <a:pt x="116" y="18"/>
                  </a:lnTo>
                  <a:lnTo>
                    <a:pt x="112" y="20"/>
                  </a:lnTo>
                  <a:lnTo>
                    <a:pt x="110" y="24"/>
                  </a:lnTo>
                  <a:lnTo>
                    <a:pt x="108" y="28"/>
                  </a:lnTo>
                  <a:lnTo>
                    <a:pt x="106" y="30"/>
                  </a:lnTo>
                  <a:lnTo>
                    <a:pt x="104" y="32"/>
                  </a:lnTo>
                  <a:lnTo>
                    <a:pt x="100" y="30"/>
                  </a:lnTo>
                  <a:lnTo>
                    <a:pt x="98" y="26"/>
                  </a:lnTo>
                  <a:lnTo>
                    <a:pt x="96" y="20"/>
                  </a:lnTo>
                  <a:lnTo>
                    <a:pt x="94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8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0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2" y="24"/>
                  </a:lnTo>
                  <a:lnTo>
                    <a:pt x="62" y="18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2"/>
                  </a:lnTo>
                  <a:lnTo>
                    <a:pt x="40" y="8"/>
                  </a:lnTo>
                  <a:lnTo>
                    <a:pt x="26" y="16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4"/>
                  </a:lnTo>
                  <a:lnTo>
                    <a:pt x="16" y="74"/>
                  </a:lnTo>
                  <a:lnTo>
                    <a:pt x="24" y="7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8" name="Freeform 353"/>
            <p:cNvSpPr/>
            <p:nvPr/>
          </p:nvSpPr>
          <p:spPr bwMode="gray">
            <a:xfrm>
              <a:off x="5201791" y="1471852"/>
              <a:ext cx="137779" cy="98093"/>
            </a:xfrm>
            <a:custGeom>
              <a:avLst/>
              <a:gdLst>
                <a:gd name="T0" fmla="*/ 58 w 118"/>
                <a:gd name="T1" fmla="*/ 22 h 90"/>
                <a:gd name="T2" fmla="*/ 44 w 118"/>
                <a:gd name="T3" fmla="*/ 40 h 90"/>
                <a:gd name="T4" fmla="*/ 26 w 118"/>
                <a:gd name="T5" fmla="*/ 60 h 90"/>
                <a:gd name="T6" fmla="*/ 14 w 118"/>
                <a:gd name="T7" fmla="*/ 66 h 90"/>
                <a:gd name="T8" fmla="*/ 8 w 118"/>
                <a:gd name="T9" fmla="*/ 68 h 90"/>
                <a:gd name="T10" fmla="*/ 2 w 118"/>
                <a:gd name="T11" fmla="*/ 68 h 90"/>
                <a:gd name="T12" fmla="*/ 0 w 118"/>
                <a:gd name="T13" fmla="*/ 72 h 90"/>
                <a:gd name="T14" fmla="*/ 2 w 118"/>
                <a:gd name="T15" fmla="*/ 76 h 90"/>
                <a:gd name="T16" fmla="*/ 10 w 118"/>
                <a:gd name="T17" fmla="*/ 84 h 90"/>
                <a:gd name="T18" fmla="*/ 28 w 118"/>
                <a:gd name="T19" fmla="*/ 90 h 90"/>
                <a:gd name="T20" fmla="*/ 40 w 118"/>
                <a:gd name="T21" fmla="*/ 86 h 90"/>
                <a:gd name="T22" fmla="*/ 44 w 118"/>
                <a:gd name="T23" fmla="*/ 88 h 90"/>
                <a:gd name="T24" fmla="*/ 50 w 118"/>
                <a:gd name="T25" fmla="*/ 90 h 90"/>
                <a:gd name="T26" fmla="*/ 58 w 118"/>
                <a:gd name="T27" fmla="*/ 88 h 90"/>
                <a:gd name="T28" fmla="*/ 62 w 118"/>
                <a:gd name="T29" fmla="*/ 82 h 90"/>
                <a:gd name="T30" fmla="*/ 70 w 118"/>
                <a:gd name="T31" fmla="*/ 74 h 90"/>
                <a:gd name="T32" fmla="*/ 76 w 118"/>
                <a:gd name="T33" fmla="*/ 64 h 90"/>
                <a:gd name="T34" fmla="*/ 78 w 118"/>
                <a:gd name="T35" fmla="*/ 58 h 90"/>
                <a:gd name="T36" fmla="*/ 84 w 118"/>
                <a:gd name="T37" fmla="*/ 62 h 90"/>
                <a:gd name="T38" fmla="*/ 92 w 118"/>
                <a:gd name="T39" fmla="*/ 64 h 90"/>
                <a:gd name="T40" fmla="*/ 102 w 118"/>
                <a:gd name="T41" fmla="*/ 56 h 90"/>
                <a:gd name="T42" fmla="*/ 104 w 118"/>
                <a:gd name="T43" fmla="*/ 54 h 90"/>
                <a:gd name="T44" fmla="*/ 106 w 118"/>
                <a:gd name="T45" fmla="*/ 48 h 90"/>
                <a:gd name="T46" fmla="*/ 106 w 118"/>
                <a:gd name="T47" fmla="*/ 44 h 90"/>
                <a:gd name="T48" fmla="*/ 104 w 118"/>
                <a:gd name="T49" fmla="*/ 42 h 90"/>
                <a:gd name="T50" fmla="*/ 106 w 118"/>
                <a:gd name="T51" fmla="*/ 38 h 90"/>
                <a:gd name="T52" fmla="*/ 110 w 118"/>
                <a:gd name="T53" fmla="*/ 30 h 90"/>
                <a:gd name="T54" fmla="*/ 108 w 118"/>
                <a:gd name="T55" fmla="*/ 26 h 90"/>
                <a:gd name="T56" fmla="*/ 108 w 118"/>
                <a:gd name="T57" fmla="*/ 22 h 90"/>
                <a:gd name="T58" fmla="*/ 112 w 118"/>
                <a:gd name="T59" fmla="*/ 16 h 90"/>
                <a:gd name="T60" fmla="*/ 116 w 118"/>
                <a:gd name="T61" fmla="*/ 14 h 90"/>
                <a:gd name="T62" fmla="*/ 116 w 118"/>
                <a:gd name="T63" fmla="*/ 12 h 90"/>
                <a:gd name="T64" fmla="*/ 110 w 118"/>
                <a:gd name="T65" fmla="*/ 6 h 90"/>
                <a:gd name="T66" fmla="*/ 104 w 118"/>
                <a:gd name="T67" fmla="*/ 2 h 90"/>
                <a:gd name="T68" fmla="*/ 100 w 118"/>
                <a:gd name="T69" fmla="*/ 0 h 90"/>
                <a:gd name="T70" fmla="*/ 84 w 118"/>
                <a:gd name="T71" fmla="*/ 12 h 90"/>
                <a:gd name="T72" fmla="*/ 76 w 118"/>
                <a:gd name="T73" fmla="*/ 12 h 90"/>
                <a:gd name="T74" fmla="*/ 64 w 118"/>
                <a:gd name="T75" fmla="*/ 16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8"/>
                <a:gd name="T115" fmla="*/ 0 h 90"/>
                <a:gd name="T116" fmla="*/ 118 w 118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8" h="90">
                  <a:moveTo>
                    <a:pt x="60" y="20"/>
                  </a:moveTo>
                  <a:lnTo>
                    <a:pt x="58" y="22"/>
                  </a:lnTo>
                  <a:lnTo>
                    <a:pt x="52" y="30"/>
                  </a:lnTo>
                  <a:lnTo>
                    <a:pt x="44" y="40"/>
                  </a:lnTo>
                  <a:lnTo>
                    <a:pt x="36" y="52"/>
                  </a:lnTo>
                  <a:lnTo>
                    <a:pt x="26" y="60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2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6"/>
                  </a:lnTo>
                  <a:lnTo>
                    <a:pt x="6" y="82"/>
                  </a:lnTo>
                  <a:lnTo>
                    <a:pt x="10" y="84"/>
                  </a:lnTo>
                  <a:lnTo>
                    <a:pt x="18" y="88"/>
                  </a:lnTo>
                  <a:lnTo>
                    <a:pt x="28" y="90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6"/>
                  </a:lnTo>
                  <a:lnTo>
                    <a:pt x="62" y="82"/>
                  </a:lnTo>
                  <a:lnTo>
                    <a:pt x="66" y="78"/>
                  </a:lnTo>
                  <a:lnTo>
                    <a:pt x="70" y="74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80" y="60"/>
                  </a:lnTo>
                  <a:lnTo>
                    <a:pt x="84" y="62"/>
                  </a:lnTo>
                  <a:lnTo>
                    <a:pt x="88" y="64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8" y="26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4"/>
                  </a:lnTo>
                  <a:lnTo>
                    <a:pt x="64" y="16"/>
                  </a:lnTo>
                  <a:lnTo>
                    <a:pt x="60" y="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9" name="Freeform 354"/>
            <p:cNvSpPr/>
            <p:nvPr/>
          </p:nvSpPr>
          <p:spPr bwMode="gray">
            <a:xfrm>
              <a:off x="5332565" y="1428255"/>
              <a:ext cx="25688" cy="30518"/>
            </a:xfrm>
            <a:custGeom>
              <a:avLst/>
              <a:gdLst>
                <a:gd name="T0" fmla="*/ 16 w 22"/>
                <a:gd name="T1" fmla="*/ 2 h 28"/>
                <a:gd name="T2" fmla="*/ 14 w 22"/>
                <a:gd name="T3" fmla="*/ 2 h 28"/>
                <a:gd name="T4" fmla="*/ 14 w 22"/>
                <a:gd name="T5" fmla="*/ 2 h 28"/>
                <a:gd name="T6" fmla="*/ 12 w 22"/>
                <a:gd name="T7" fmla="*/ 0 h 28"/>
                <a:gd name="T8" fmla="*/ 10 w 22"/>
                <a:gd name="T9" fmla="*/ 0 h 28"/>
                <a:gd name="T10" fmla="*/ 6 w 22"/>
                <a:gd name="T11" fmla="*/ 0 h 28"/>
                <a:gd name="T12" fmla="*/ 4 w 22"/>
                <a:gd name="T13" fmla="*/ 2 h 28"/>
                <a:gd name="T14" fmla="*/ 2 w 22"/>
                <a:gd name="T15" fmla="*/ 4 h 28"/>
                <a:gd name="T16" fmla="*/ 2 w 22"/>
                <a:gd name="T17" fmla="*/ 8 h 28"/>
                <a:gd name="T18" fmla="*/ 0 w 22"/>
                <a:gd name="T19" fmla="*/ 12 h 28"/>
                <a:gd name="T20" fmla="*/ 2 w 22"/>
                <a:gd name="T21" fmla="*/ 20 h 28"/>
                <a:gd name="T22" fmla="*/ 2 w 22"/>
                <a:gd name="T23" fmla="*/ 20 h 28"/>
                <a:gd name="T24" fmla="*/ 4 w 22"/>
                <a:gd name="T25" fmla="*/ 22 h 28"/>
                <a:gd name="T26" fmla="*/ 6 w 22"/>
                <a:gd name="T27" fmla="*/ 24 h 28"/>
                <a:gd name="T28" fmla="*/ 10 w 22"/>
                <a:gd name="T29" fmla="*/ 26 h 28"/>
                <a:gd name="T30" fmla="*/ 14 w 22"/>
                <a:gd name="T31" fmla="*/ 26 h 28"/>
                <a:gd name="T32" fmla="*/ 16 w 22"/>
                <a:gd name="T33" fmla="*/ 28 h 28"/>
                <a:gd name="T34" fmla="*/ 20 w 22"/>
                <a:gd name="T35" fmla="*/ 26 h 28"/>
                <a:gd name="T36" fmla="*/ 22 w 22"/>
                <a:gd name="T37" fmla="*/ 24 h 28"/>
                <a:gd name="T38" fmla="*/ 22 w 22"/>
                <a:gd name="T39" fmla="*/ 20 h 28"/>
                <a:gd name="T40" fmla="*/ 22 w 22"/>
                <a:gd name="T41" fmla="*/ 14 h 28"/>
                <a:gd name="T42" fmla="*/ 22 w 22"/>
                <a:gd name="T43" fmla="*/ 10 h 28"/>
                <a:gd name="T44" fmla="*/ 20 w 22"/>
                <a:gd name="T45" fmla="*/ 6 h 28"/>
                <a:gd name="T46" fmla="*/ 18 w 22"/>
                <a:gd name="T47" fmla="*/ 4 h 28"/>
                <a:gd name="T48" fmla="*/ 16 w 22"/>
                <a:gd name="T49" fmla="*/ 2 h 28"/>
                <a:gd name="T50" fmla="*/ 16 w 22"/>
                <a:gd name="T51" fmla="*/ 2 h 28"/>
                <a:gd name="T52" fmla="*/ 16 w 22"/>
                <a:gd name="T53" fmla="*/ 2 h 2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2"/>
                <a:gd name="T82" fmla="*/ 0 h 28"/>
                <a:gd name="T83" fmla="*/ 22 w 22"/>
                <a:gd name="T84" fmla="*/ 28 h 2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2" h="28">
                  <a:moveTo>
                    <a:pt x="16" y="2"/>
                  </a:move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0" name="Freeform 355"/>
            <p:cNvSpPr/>
            <p:nvPr/>
          </p:nvSpPr>
          <p:spPr bwMode="gray">
            <a:xfrm>
              <a:off x="5362923" y="1386837"/>
              <a:ext cx="79398" cy="45777"/>
            </a:xfrm>
            <a:custGeom>
              <a:avLst/>
              <a:gdLst>
                <a:gd name="T0" fmla="*/ 12 w 68"/>
                <a:gd name="T1" fmla="*/ 12 h 42"/>
                <a:gd name="T2" fmla="*/ 12 w 68"/>
                <a:gd name="T3" fmla="*/ 12 h 42"/>
                <a:gd name="T4" fmla="*/ 10 w 68"/>
                <a:gd name="T5" fmla="*/ 14 h 42"/>
                <a:gd name="T6" fmla="*/ 8 w 68"/>
                <a:gd name="T7" fmla="*/ 14 h 42"/>
                <a:gd name="T8" fmla="*/ 4 w 68"/>
                <a:gd name="T9" fmla="*/ 18 h 42"/>
                <a:gd name="T10" fmla="*/ 2 w 68"/>
                <a:gd name="T11" fmla="*/ 20 h 42"/>
                <a:gd name="T12" fmla="*/ 0 w 68"/>
                <a:gd name="T13" fmla="*/ 24 h 42"/>
                <a:gd name="T14" fmla="*/ 0 w 68"/>
                <a:gd name="T15" fmla="*/ 26 h 42"/>
                <a:gd name="T16" fmla="*/ 2 w 68"/>
                <a:gd name="T17" fmla="*/ 30 h 42"/>
                <a:gd name="T18" fmla="*/ 4 w 68"/>
                <a:gd name="T19" fmla="*/ 34 h 42"/>
                <a:gd name="T20" fmla="*/ 10 w 68"/>
                <a:gd name="T21" fmla="*/ 36 h 42"/>
                <a:gd name="T22" fmla="*/ 12 w 68"/>
                <a:gd name="T23" fmla="*/ 36 h 42"/>
                <a:gd name="T24" fmla="*/ 12 w 68"/>
                <a:gd name="T25" fmla="*/ 34 h 42"/>
                <a:gd name="T26" fmla="*/ 16 w 68"/>
                <a:gd name="T27" fmla="*/ 30 h 42"/>
                <a:gd name="T28" fmla="*/ 18 w 68"/>
                <a:gd name="T29" fmla="*/ 28 h 42"/>
                <a:gd name="T30" fmla="*/ 22 w 68"/>
                <a:gd name="T31" fmla="*/ 26 h 42"/>
                <a:gd name="T32" fmla="*/ 26 w 68"/>
                <a:gd name="T33" fmla="*/ 28 h 42"/>
                <a:gd name="T34" fmla="*/ 30 w 68"/>
                <a:gd name="T35" fmla="*/ 32 h 42"/>
                <a:gd name="T36" fmla="*/ 32 w 68"/>
                <a:gd name="T37" fmla="*/ 34 h 42"/>
                <a:gd name="T38" fmla="*/ 36 w 68"/>
                <a:gd name="T39" fmla="*/ 38 h 42"/>
                <a:gd name="T40" fmla="*/ 42 w 68"/>
                <a:gd name="T41" fmla="*/ 42 h 42"/>
                <a:gd name="T42" fmla="*/ 52 w 68"/>
                <a:gd name="T43" fmla="*/ 40 h 42"/>
                <a:gd name="T44" fmla="*/ 62 w 68"/>
                <a:gd name="T45" fmla="*/ 32 h 42"/>
                <a:gd name="T46" fmla="*/ 62 w 68"/>
                <a:gd name="T47" fmla="*/ 32 h 42"/>
                <a:gd name="T48" fmla="*/ 64 w 68"/>
                <a:gd name="T49" fmla="*/ 30 h 42"/>
                <a:gd name="T50" fmla="*/ 66 w 68"/>
                <a:gd name="T51" fmla="*/ 28 h 42"/>
                <a:gd name="T52" fmla="*/ 68 w 68"/>
                <a:gd name="T53" fmla="*/ 26 h 42"/>
                <a:gd name="T54" fmla="*/ 68 w 68"/>
                <a:gd name="T55" fmla="*/ 22 h 42"/>
                <a:gd name="T56" fmla="*/ 66 w 68"/>
                <a:gd name="T57" fmla="*/ 20 h 42"/>
                <a:gd name="T58" fmla="*/ 62 w 68"/>
                <a:gd name="T59" fmla="*/ 16 h 42"/>
                <a:gd name="T60" fmla="*/ 58 w 68"/>
                <a:gd name="T61" fmla="*/ 14 h 42"/>
                <a:gd name="T62" fmla="*/ 40 w 68"/>
                <a:gd name="T63" fmla="*/ 2 h 42"/>
                <a:gd name="T64" fmla="*/ 38 w 68"/>
                <a:gd name="T65" fmla="*/ 2 h 42"/>
                <a:gd name="T66" fmla="*/ 36 w 68"/>
                <a:gd name="T67" fmla="*/ 2 h 42"/>
                <a:gd name="T68" fmla="*/ 32 w 68"/>
                <a:gd name="T69" fmla="*/ 0 h 42"/>
                <a:gd name="T70" fmla="*/ 28 w 68"/>
                <a:gd name="T71" fmla="*/ 0 h 42"/>
                <a:gd name="T72" fmla="*/ 24 w 68"/>
                <a:gd name="T73" fmla="*/ 2 h 42"/>
                <a:gd name="T74" fmla="*/ 18 w 68"/>
                <a:gd name="T75" fmla="*/ 6 h 42"/>
                <a:gd name="T76" fmla="*/ 12 w 68"/>
                <a:gd name="T77" fmla="*/ 12 h 4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42"/>
                <a:gd name="T119" fmla="*/ 68 w 68"/>
                <a:gd name="T120" fmla="*/ 42 h 4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42">
                  <a:moveTo>
                    <a:pt x="12" y="12"/>
                  </a:moveTo>
                  <a:lnTo>
                    <a:pt x="12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30" y="32"/>
                  </a:lnTo>
                  <a:lnTo>
                    <a:pt x="32" y="34"/>
                  </a:lnTo>
                  <a:lnTo>
                    <a:pt x="36" y="38"/>
                  </a:lnTo>
                  <a:lnTo>
                    <a:pt x="42" y="42"/>
                  </a:lnTo>
                  <a:lnTo>
                    <a:pt x="52" y="40"/>
                  </a:lnTo>
                  <a:lnTo>
                    <a:pt x="62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1" name="Freeform 356"/>
            <p:cNvSpPr/>
            <p:nvPr/>
          </p:nvSpPr>
          <p:spPr bwMode="gray">
            <a:xfrm>
              <a:off x="5362923" y="1445693"/>
              <a:ext cx="67722" cy="37057"/>
            </a:xfrm>
            <a:custGeom>
              <a:avLst/>
              <a:gdLst>
                <a:gd name="T0" fmla="*/ 12 w 58"/>
                <a:gd name="T1" fmla="*/ 0 h 34"/>
                <a:gd name="T2" fmla="*/ 10 w 58"/>
                <a:gd name="T3" fmla="*/ 2 h 34"/>
                <a:gd name="T4" fmla="*/ 4 w 58"/>
                <a:gd name="T5" fmla="*/ 8 h 34"/>
                <a:gd name="T6" fmla="*/ 0 w 58"/>
                <a:gd name="T7" fmla="*/ 16 h 34"/>
                <a:gd name="T8" fmla="*/ 0 w 58"/>
                <a:gd name="T9" fmla="*/ 26 h 34"/>
                <a:gd name="T10" fmla="*/ 6 w 58"/>
                <a:gd name="T11" fmla="*/ 34 h 34"/>
                <a:gd name="T12" fmla="*/ 8 w 58"/>
                <a:gd name="T13" fmla="*/ 34 h 34"/>
                <a:gd name="T14" fmla="*/ 12 w 58"/>
                <a:gd name="T15" fmla="*/ 34 h 34"/>
                <a:gd name="T16" fmla="*/ 18 w 58"/>
                <a:gd name="T17" fmla="*/ 34 h 34"/>
                <a:gd name="T18" fmla="*/ 24 w 58"/>
                <a:gd name="T19" fmla="*/ 34 h 34"/>
                <a:gd name="T20" fmla="*/ 32 w 58"/>
                <a:gd name="T21" fmla="*/ 32 h 34"/>
                <a:gd name="T22" fmla="*/ 34 w 58"/>
                <a:gd name="T23" fmla="*/ 30 h 34"/>
                <a:gd name="T24" fmla="*/ 38 w 58"/>
                <a:gd name="T25" fmla="*/ 28 h 34"/>
                <a:gd name="T26" fmla="*/ 42 w 58"/>
                <a:gd name="T27" fmla="*/ 24 h 34"/>
                <a:gd name="T28" fmla="*/ 46 w 58"/>
                <a:gd name="T29" fmla="*/ 20 h 34"/>
                <a:gd name="T30" fmla="*/ 48 w 58"/>
                <a:gd name="T31" fmla="*/ 18 h 34"/>
                <a:gd name="T32" fmla="*/ 52 w 58"/>
                <a:gd name="T33" fmla="*/ 18 h 34"/>
                <a:gd name="T34" fmla="*/ 54 w 58"/>
                <a:gd name="T35" fmla="*/ 18 h 34"/>
                <a:gd name="T36" fmla="*/ 56 w 58"/>
                <a:gd name="T37" fmla="*/ 16 h 34"/>
                <a:gd name="T38" fmla="*/ 58 w 58"/>
                <a:gd name="T39" fmla="*/ 14 h 34"/>
                <a:gd name="T40" fmla="*/ 58 w 58"/>
                <a:gd name="T41" fmla="*/ 12 h 34"/>
                <a:gd name="T42" fmla="*/ 56 w 58"/>
                <a:gd name="T43" fmla="*/ 8 h 34"/>
                <a:gd name="T44" fmla="*/ 54 w 58"/>
                <a:gd name="T45" fmla="*/ 6 h 34"/>
                <a:gd name="T46" fmla="*/ 48 w 58"/>
                <a:gd name="T47" fmla="*/ 4 h 34"/>
                <a:gd name="T48" fmla="*/ 32 w 58"/>
                <a:gd name="T49" fmla="*/ 2 h 34"/>
                <a:gd name="T50" fmla="*/ 18 w 58"/>
                <a:gd name="T51" fmla="*/ 0 h 34"/>
                <a:gd name="T52" fmla="*/ 12 w 58"/>
                <a:gd name="T53" fmla="*/ 0 h 3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58"/>
                <a:gd name="T82" fmla="*/ 0 h 34"/>
                <a:gd name="T83" fmla="*/ 58 w 58"/>
                <a:gd name="T84" fmla="*/ 34 h 3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57" h="34">
                  <a:moveTo>
                    <a:pt x="12" y="0"/>
                  </a:moveTo>
                  <a:lnTo>
                    <a:pt x="10" y="2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24" y="34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32" y="2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2" name="Freeform 357"/>
            <p:cNvSpPr/>
            <p:nvPr/>
          </p:nvSpPr>
          <p:spPr bwMode="gray">
            <a:xfrm>
              <a:off x="5276519" y="1561225"/>
              <a:ext cx="23352" cy="30518"/>
            </a:xfrm>
            <a:custGeom>
              <a:avLst/>
              <a:gdLst>
                <a:gd name="T0" fmla="*/ 16 w 20"/>
                <a:gd name="T1" fmla="*/ 0 h 28"/>
                <a:gd name="T2" fmla="*/ 14 w 20"/>
                <a:gd name="T3" fmla="*/ 0 h 28"/>
                <a:gd name="T4" fmla="*/ 12 w 20"/>
                <a:gd name="T5" fmla="*/ 2 h 28"/>
                <a:gd name="T6" fmla="*/ 10 w 20"/>
                <a:gd name="T7" fmla="*/ 6 h 28"/>
                <a:gd name="T8" fmla="*/ 6 w 20"/>
                <a:gd name="T9" fmla="*/ 10 h 28"/>
                <a:gd name="T10" fmla="*/ 2 w 20"/>
                <a:gd name="T11" fmla="*/ 14 h 28"/>
                <a:gd name="T12" fmla="*/ 0 w 20"/>
                <a:gd name="T13" fmla="*/ 18 h 28"/>
                <a:gd name="T14" fmla="*/ 0 w 20"/>
                <a:gd name="T15" fmla="*/ 24 h 28"/>
                <a:gd name="T16" fmla="*/ 2 w 20"/>
                <a:gd name="T17" fmla="*/ 28 h 28"/>
                <a:gd name="T18" fmla="*/ 4 w 20"/>
                <a:gd name="T19" fmla="*/ 28 h 28"/>
                <a:gd name="T20" fmla="*/ 6 w 20"/>
                <a:gd name="T21" fmla="*/ 28 h 28"/>
                <a:gd name="T22" fmla="*/ 8 w 20"/>
                <a:gd name="T23" fmla="*/ 28 h 28"/>
                <a:gd name="T24" fmla="*/ 10 w 20"/>
                <a:gd name="T25" fmla="*/ 28 h 28"/>
                <a:gd name="T26" fmla="*/ 14 w 20"/>
                <a:gd name="T27" fmla="*/ 26 h 28"/>
                <a:gd name="T28" fmla="*/ 16 w 20"/>
                <a:gd name="T29" fmla="*/ 22 h 28"/>
                <a:gd name="T30" fmla="*/ 18 w 20"/>
                <a:gd name="T31" fmla="*/ 16 h 28"/>
                <a:gd name="T32" fmla="*/ 20 w 20"/>
                <a:gd name="T33" fmla="*/ 14 h 28"/>
                <a:gd name="T34" fmla="*/ 20 w 20"/>
                <a:gd name="T35" fmla="*/ 12 h 28"/>
                <a:gd name="T36" fmla="*/ 20 w 20"/>
                <a:gd name="T37" fmla="*/ 8 h 28"/>
                <a:gd name="T38" fmla="*/ 20 w 20"/>
                <a:gd name="T39" fmla="*/ 6 h 28"/>
                <a:gd name="T40" fmla="*/ 20 w 20"/>
                <a:gd name="T41" fmla="*/ 2 h 28"/>
                <a:gd name="T42" fmla="*/ 18 w 20"/>
                <a:gd name="T43" fmla="*/ 0 h 28"/>
                <a:gd name="T44" fmla="*/ 16 w 20"/>
                <a:gd name="T45" fmla="*/ 0 h 2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"/>
                <a:gd name="T70" fmla="*/ 0 h 28"/>
                <a:gd name="T71" fmla="*/ 20 w 20"/>
                <a:gd name="T72" fmla="*/ 28 h 2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" h="28">
                  <a:moveTo>
                    <a:pt x="16" y="0"/>
                  </a:moveTo>
                  <a:lnTo>
                    <a:pt x="14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3" name="Freeform 358"/>
            <p:cNvSpPr/>
            <p:nvPr/>
          </p:nvSpPr>
          <p:spPr bwMode="gray">
            <a:xfrm>
              <a:off x="5274184" y="1583024"/>
              <a:ext cx="133109" cy="98093"/>
            </a:xfrm>
            <a:custGeom>
              <a:avLst/>
              <a:gdLst>
                <a:gd name="T0" fmla="*/ 28 w 114"/>
                <a:gd name="T1" fmla="*/ 20 h 90"/>
                <a:gd name="T2" fmla="*/ 20 w 114"/>
                <a:gd name="T3" fmla="*/ 18 h 90"/>
                <a:gd name="T4" fmla="*/ 12 w 114"/>
                <a:gd name="T5" fmla="*/ 22 h 90"/>
                <a:gd name="T6" fmla="*/ 10 w 114"/>
                <a:gd name="T7" fmla="*/ 34 h 90"/>
                <a:gd name="T8" fmla="*/ 8 w 114"/>
                <a:gd name="T9" fmla="*/ 36 h 90"/>
                <a:gd name="T10" fmla="*/ 8 w 114"/>
                <a:gd name="T11" fmla="*/ 46 h 90"/>
                <a:gd name="T12" fmla="*/ 2 w 114"/>
                <a:gd name="T13" fmla="*/ 52 h 90"/>
                <a:gd name="T14" fmla="*/ 0 w 114"/>
                <a:gd name="T15" fmla="*/ 60 h 90"/>
                <a:gd name="T16" fmla="*/ 8 w 114"/>
                <a:gd name="T17" fmla="*/ 68 h 90"/>
                <a:gd name="T18" fmla="*/ 16 w 114"/>
                <a:gd name="T19" fmla="*/ 72 h 90"/>
                <a:gd name="T20" fmla="*/ 24 w 114"/>
                <a:gd name="T21" fmla="*/ 72 h 90"/>
                <a:gd name="T22" fmla="*/ 30 w 114"/>
                <a:gd name="T23" fmla="*/ 64 h 90"/>
                <a:gd name="T24" fmla="*/ 32 w 114"/>
                <a:gd name="T25" fmla="*/ 62 h 90"/>
                <a:gd name="T26" fmla="*/ 34 w 114"/>
                <a:gd name="T27" fmla="*/ 66 h 90"/>
                <a:gd name="T28" fmla="*/ 44 w 114"/>
                <a:gd name="T29" fmla="*/ 68 h 90"/>
                <a:gd name="T30" fmla="*/ 50 w 114"/>
                <a:gd name="T31" fmla="*/ 66 h 90"/>
                <a:gd name="T32" fmla="*/ 58 w 114"/>
                <a:gd name="T33" fmla="*/ 64 h 90"/>
                <a:gd name="T34" fmla="*/ 58 w 114"/>
                <a:gd name="T35" fmla="*/ 68 h 90"/>
                <a:gd name="T36" fmla="*/ 52 w 114"/>
                <a:gd name="T37" fmla="*/ 74 h 90"/>
                <a:gd name="T38" fmla="*/ 34 w 114"/>
                <a:gd name="T39" fmla="*/ 82 h 90"/>
                <a:gd name="T40" fmla="*/ 26 w 114"/>
                <a:gd name="T41" fmla="*/ 88 h 90"/>
                <a:gd name="T42" fmla="*/ 38 w 114"/>
                <a:gd name="T43" fmla="*/ 90 h 90"/>
                <a:gd name="T44" fmla="*/ 74 w 114"/>
                <a:gd name="T45" fmla="*/ 76 h 90"/>
                <a:gd name="T46" fmla="*/ 76 w 114"/>
                <a:gd name="T47" fmla="*/ 72 h 90"/>
                <a:gd name="T48" fmla="*/ 82 w 114"/>
                <a:gd name="T49" fmla="*/ 72 h 90"/>
                <a:gd name="T50" fmla="*/ 86 w 114"/>
                <a:gd name="T51" fmla="*/ 74 h 90"/>
                <a:gd name="T52" fmla="*/ 92 w 114"/>
                <a:gd name="T53" fmla="*/ 72 h 90"/>
                <a:gd name="T54" fmla="*/ 100 w 114"/>
                <a:gd name="T55" fmla="*/ 72 h 90"/>
                <a:gd name="T56" fmla="*/ 110 w 114"/>
                <a:gd name="T57" fmla="*/ 64 h 90"/>
                <a:gd name="T58" fmla="*/ 114 w 114"/>
                <a:gd name="T59" fmla="*/ 38 h 90"/>
                <a:gd name="T60" fmla="*/ 106 w 114"/>
                <a:gd name="T61" fmla="*/ 34 h 90"/>
                <a:gd name="T62" fmla="*/ 98 w 114"/>
                <a:gd name="T63" fmla="*/ 38 h 90"/>
                <a:gd name="T64" fmla="*/ 90 w 114"/>
                <a:gd name="T65" fmla="*/ 32 h 90"/>
                <a:gd name="T66" fmla="*/ 86 w 114"/>
                <a:gd name="T67" fmla="*/ 24 h 90"/>
                <a:gd name="T68" fmla="*/ 82 w 114"/>
                <a:gd name="T69" fmla="*/ 10 h 90"/>
                <a:gd name="T70" fmla="*/ 82 w 114"/>
                <a:gd name="T71" fmla="*/ 0 h 90"/>
                <a:gd name="T72" fmla="*/ 76 w 114"/>
                <a:gd name="T73" fmla="*/ 2 h 90"/>
                <a:gd name="T74" fmla="*/ 66 w 114"/>
                <a:gd name="T75" fmla="*/ 10 h 90"/>
                <a:gd name="T76" fmla="*/ 64 w 114"/>
                <a:gd name="T77" fmla="*/ 22 h 90"/>
                <a:gd name="T78" fmla="*/ 66 w 114"/>
                <a:gd name="T79" fmla="*/ 28 h 90"/>
                <a:gd name="T80" fmla="*/ 68 w 114"/>
                <a:gd name="T81" fmla="*/ 32 h 90"/>
                <a:gd name="T82" fmla="*/ 62 w 114"/>
                <a:gd name="T83" fmla="*/ 42 h 90"/>
                <a:gd name="T84" fmla="*/ 56 w 114"/>
                <a:gd name="T85" fmla="*/ 48 h 90"/>
                <a:gd name="T86" fmla="*/ 54 w 114"/>
                <a:gd name="T87" fmla="*/ 40 h 90"/>
                <a:gd name="T88" fmla="*/ 52 w 114"/>
                <a:gd name="T89" fmla="*/ 30 h 90"/>
                <a:gd name="T90" fmla="*/ 44 w 114"/>
                <a:gd name="T91" fmla="*/ 24 h 90"/>
                <a:gd name="T92" fmla="*/ 36 w 114"/>
                <a:gd name="T93" fmla="*/ 28 h 90"/>
                <a:gd name="T94" fmla="*/ 30 w 114"/>
                <a:gd name="T95" fmla="*/ 20 h 9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14"/>
                <a:gd name="T145" fmla="*/ 0 h 90"/>
                <a:gd name="T146" fmla="*/ 114 w 114"/>
                <a:gd name="T147" fmla="*/ 90 h 9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14" h="90">
                  <a:moveTo>
                    <a:pt x="30" y="20"/>
                  </a:moveTo>
                  <a:lnTo>
                    <a:pt x="30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2"/>
                  </a:lnTo>
                  <a:lnTo>
                    <a:pt x="10" y="28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0" y="64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4"/>
                  </a:lnTo>
                  <a:lnTo>
                    <a:pt x="54" y="64"/>
                  </a:lnTo>
                  <a:lnTo>
                    <a:pt x="58" y="64"/>
                  </a:lnTo>
                  <a:lnTo>
                    <a:pt x="60" y="66"/>
                  </a:lnTo>
                  <a:lnTo>
                    <a:pt x="58" y="68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4"/>
                  </a:lnTo>
                  <a:lnTo>
                    <a:pt x="46" y="76"/>
                  </a:lnTo>
                  <a:lnTo>
                    <a:pt x="40" y="78"/>
                  </a:lnTo>
                  <a:lnTo>
                    <a:pt x="34" y="82"/>
                  </a:lnTo>
                  <a:lnTo>
                    <a:pt x="30" y="84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2" y="88"/>
                  </a:lnTo>
                  <a:lnTo>
                    <a:pt x="38" y="90"/>
                  </a:lnTo>
                  <a:lnTo>
                    <a:pt x="52" y="88"/>
                  </a:lnTo>
                  <a:lnTo>
                    <a:pt x="64" y="80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6" y="72"/>
                  </a:lnTo>
                  <a:lnTo>
                    <a:pt x="78" y="70"/>
                  </a:lnTo>
                  <a:lnTo>
                    <a:pt x="80" y="70"/>
                  </a:lnTo>
                  <a:lnTo>
                    <a:pt x="82" y="72"/>
                  </a:lnTo>
                  <a:lnTo>
                    <a:pt x="84" y="74"/>
                  </a:lnTo>
                  <a:lnTo>
                    <a:pt x="86" y="74"/>
                  </a:lnTo>
                  <a:lnTo>
                    <a:pt x="90" y="74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0" y="72"/>
                  </a:lnTo>
                  <a:lnTo>
                    <a:pt x="104" y="72"/>
                  </a:lnTo>
                  <a:lnTo>
                    <a:pt x="108" y="68"/>
                  </a:lnTo>
                  <a:lnTo>
                    <a:pt x="110" y="64"/>
                  </a:lnTo>
                  <a:lnTo>
                    <a:pt x="112" y="56"/>
                  </a:lnTo>
                  <a:lnTo>
                    <a:pt x="114" y="46"/>
                  </a:lnTo>
                  <a:lnTo>
                    <a:pt x="114" y="38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4" y="38"/>
                  </a:lnTo>
                  <a:lnTo>
                    <a:pt x="92" y="36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2" y="10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8"/>
                  </a:lnTo>
                  <a:lnTo>
                    <a:pt x="70" y="30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2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54" y="38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0" y="2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4" name="Freeform 359"/>
            <p:cNvSpPr/>
            <p:nvPr/>
          </p:nvSpPr>
          <p:spPr bwMode="gray">
            <a:xfrm>
              <a:off x="5484355" y="1441334"/>
              <a:ext cx="23352" cy="52316"/>
            </a:xfrm>
            <a:custGeom>
              <a:avLst/>
              <a:gdLst>
                <a:gd name="T0" fmla="*/ 10 w 20"/>
                <a:gd name="T1" fmla="*/ 8 h 48"/>
                <a:gd name="T2" fmla="*/ 10 w 20"/>
                <a:gd name="T3" fmla="*/ 8 h 48"/>
                <a:gd name="T4" fmla="*/ 8 w 20"/>
                <a:gd name="T5" fmla="*/ 6 h 48"/>
                <a:gd name="T6" fmla="*/ 8 w 20"/>
                <a:gd name="T7" fmla="*/ 4 h 48"/>
                <a:gd name="T8" fmla="*/ 6 w 20"/>
                <a:gd name="T9" fmla="*/ 2 h 48"/>
                <a:gd name="T10" fmla="*/ 6 w 20"/>
                <a:gd name="T11" fmla="*/ 0 h 48"/>
                <a:gd name="T12" fmla="*/ 4 w 20"/>
                <a:gd name="T13" fmla="*/ 0 h 48"/>
                <a:gd name="T14" fmla="*/ 4 w 20"/>
                <a:gd name="T15" fmla="*/ 0 h 48"/>
                <a:gd name="T16" fmla="*/ 2 w 20"/>
                <a:gd name="T17" fmla="*/ 2 h 48"/>
                <a:gd name="T18" fmla="*/ 2 w 20"/>
                <a:gd name="T19" fmla="*/ 6 h 48"/>
                <a:gd name="T20" fmla="*/ 2 w 20"/>
                <a:gd name="T21" fmla="*/ 12 h 48"/>
                <a:gd name="T22" fmla="*/ 0 w 20"/>
                <a:gd name="T23" fmla="*/ 22 h 48"/>
                <a:gd name="T24" fmla="*/ 0 w 20"/>
                <a:gd name="T25" fmla="*/ 22 h 48"/>
                <a:gd name="T26" fmla="*/ 2 w 20"/>
                <a:gd name="T27" fmla="*/ 26 h 48"/>
                <a:gd name="T28" fmla="*/ 2 w 20"/>
                <a:gd name="T29" fmla="*/ 28 h 48"/>
                <a:gd name="T30" fmla="*/ 2 w 20"/>
                <a:gd name="T31" fmla="*/ 34 h 48"/>
                <a:gd name="T32" fmla="*/ 4 w 20"/>
                <a:gd name="T33" fmla="*/ 38 h 48"/>
                <a:gd name="T34" fmla="*/ 8 w 20"/>
                <a:gd name="T35" fmla="*/ 42 h 48"/>
                <a:gd name="T36" fmla="*/ 12 w 20"/>
                <a:gd name="T37" fmla="*/ 46 h 48"/>
                <a:gd name="T38" fmla="*/ 18 w 20"/>
                <a:gd name="T39" fmla="*/ 48 h 48"/>
                <a:gd name="T40" fmla="*/ 18 w 20"/>
                <a:gd name="T41" fmla="*/ 48 h 48"/>
                <a:gd name="T42" fmla="*/ 18 w 20"/>
                <a:gd name="T43" fmla="*/ 46 h 48"/>
                <a:gd name="T44" fmla="*/ 20 w 20"/>
                <a:gd name="T45" fmla="*/ 46 h 48"/>
                <a:gd name="T46" fmla="*/ 20 w 20"/>
                <a:gd name="T47" fmla="*/ 44 h 48"/>
                <a:gd name="T48" fmla="*/ 20 w 20"/>
                <a:gd name="T49" fmla="*/ 42 h 48"/>
                <a:gd name="T50" fmla="*/ 20 w 20"/>
                <a:gd name="T51" fmla="*/ 38 h 48"/>
                <a:gd name="T52" fmla="*/ 18 w 20"/>
                <a:gd name="T53" fmla="*/ 32 h 48"/>
                <a:gd name="T54" fmla="*/ 10 w 20"/>
                <a:gd name="T55" fmla="*/ 8 h 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"/>
                <a:gd name="T85" fmla="*/ 0 h 48"/>
                <a:gd name="T86" fmla="*/ 20 w 20"/>
                <a:gd name="T87" fmla="*/ 48 h 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" h="48">
                  <a:moveTo>
                    <a:pt x="10" y="8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8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0" y="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5" name="Freeform 360"/>
            <p:cNvSpPr/>
            <p:nvPr/>
          </p:nvSpPr>
          <p:spPr bwMode="gray">
            <a:xfrm>
              <a:off x="5425974" y="1515448"/>
              <a:ext cx="86404" cy="98093"/>
            </a:xfrm>
            <a:custGeom>
              <a:avLst/>
              <a:gdLst>
                <a:gd name="T0" fmla="*/ 16 w 74"/>
                <a:gd name="T1" fmla="*/ 10 h 90"/>
                <a:gd name="T2" fmla="*/ 12 w 74"/>
                <a:gd name="T3" fmla="*/ 8 h 90"/>
                <a:gd name="T4" fmla="*/ 8 w 74"/>
                <a:gd name="T5" fmla="*/ 6 h 90"/>
                <a:gd name="T6" fmla="*/ 2 w 74"/>
                <a:gd name="T7" fmla="*/ 6 h 90"/>
                <a:gd name="T8" fmla="*/ 0 w 74"/>
                <a:gd name="T9" fmla="*/ 10 h 90"/>
                <a:gd name="T10" fmla="*/ 2 w 74"/>
                <a:gd name="T11" fmla="*/ 22 h 90"/>
                <a:gd name="T12" fmla="*/ 4 w 74"/>
                <a:gd name="T13" fmla="*/ 24 h 90"/>
                <a:gd name="T14" fmla="*/ 8 w 74"/>
                <a:gd name="T15" fmla="*/ 34 h 90"/>
                <a:gd name="T16" fmla="*/ 14 w 74"/>
                <a:gd name="T17" fmla="*/ 44 h 90"/>
                <a:gd name="T18" fmla="*/ 16 w 74"/>
                <a:gd name="T19" fmla="*/ 50 h 90"/>
                <a:gd name="T20" fmla="*/ 22 w 74"/>
                <a:gd name="T21" fmla="*/ 50 h 90"/>
                <a:gd name="T22" fmla="*/ 32 w 74"/>
                <a:gd name="T23" fmla="*/ 52 h 90"/>
                <a:gd name="T24" fmla="*/ 36 w 74"/>
                <a:gd name="T25" fmla="*/ 58 h 90"/>
                <a:gd name="T26" fmla="*/ 38 w 74"/>
                <a:gd name="T27" fmla="*/ 70 h 90"/>
                <a:gd name="T28" fmla="*/ 42 w 74"/>
                <a:gd name="T29" fmla="*/ 82 h 90"/>
                <a:gd name="T30" fmla="*/ 52 w 74"/>
                <a:gd name="T31" fmla="*/ 88 h 90"/>
                <a:gd name="T32" fmla="*/ 64 w 74"/>
                <a:gd name="T33" fmla="*/ 90 h 90"/>
                <a:gd name="T34" fmla="*/ 72 w 74"/>
                <a:gd name="T35" fmla="*/ 84 h 90"/>
                <a:gd name="T36" fmla="*/ 74 w 74"/>
                <a:gd name="T37" fmla="*/ 82 h 90"/>
                <a:gd name="T38" fmla="*/ 72 w 74"/>
                <a:gd name="T39" fmla="*/ 84 h 90"/>
                <a:gd name="T40" fmla="*/ 68 w 74"/>
                <a:gd name="T41" fmla="*/ 86 h 90"/>
                <a:gd name="T42" fmla="*/ 64 w 74"/>
                <a:gd name="T43" fmla="*/ 86 h 90"/>
                <a:gd name="T44" fmla="*/ 64 w 74"/>
                <a:gd name="T45" fmla="*/ 82 h 90"/>
                <a:gd name="T46" fmla="*/ 62 w 74"/>
                <a:gd name="T47" fmla="*/ 58 h 90"/>
                <a:gd name="T48" fmla="*/ 58 w 74"/>
                <a:gd name="T49" fmla="*/ 42 h 90"/>
                <a:gd name="T50" fmla="*/ 66 w 74"/>
                <a:gd name="T51" fmla="*/ 26 h 90"/>
                <a:gd name="T52" fmla="*/ 66 w 74"/>
                <a:gd name="T53" fmla="*/ 8 h 90"/>
                <a:gd name="T54" fmla="*/ 60 w 74"/>
                <a:gd name="T55" fmla="*/ 4 h 90"/>
                <a:gd name="T56" fmla="*/ 54 w 74"/>
                <a:gd name="T57" fmla="*/ 2 h 90"/>
                <a:gd name="T58" fmla="*/ 44 w 74"/>
                <a:gd name="T59" fmla="*/ 0 h 90"/>
                <a:gd name="T60" fmla="*/ 38 w 74"/>
                <a:gd name="T61" fmla="*/ 0 h 90"/>
                <a:gd name="T62" fmla="*/ 36 w 74"/>
                <a:gd name="T63" fmla="*/ 6 h 90"/>
                <a:gd name="T64" fmla="*/ 40 w 74"/>
                <a:gd name="T65" fmla="*/ 24 h 90"/>
                <a:gd name="T66" fmla="*/ 44 w 74"/>
                <a:gd name="T67" fmla="*/ 38 h 90"/>
                <a:gd name="T68" fmla="*/ 32 w 74"/>
                <a:gd name="T69" fmla="*/ 32 h 90"/>
                <a:gd name="T70" fmla="*/ 20 w 74"/>
                <a:gd name="T71" fmla="*/ 24 h 90"/>
                <a:gd name="T72" fmla="*/ 16 w 74"/>
                <a:gd name="T73" fmla="*/ 10 h 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4"/>
                <a:gd name="T112" fmla="*/ 0 h 90"/>
                <a:gd name="T113" fmla="*/ 74 w 74"/>
                <a:gd name="T114" fmla="*/ 90 h 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4" h="90">
                  <a:moveTo>
                    <a:pt x="16" y="10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4" y="44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6" y="58"/>
                  </a:lnTo>
                  <a:lnTo>
                    <a:pt x="38" y="64"/>
                  </a:lnTo>
                  <a:lnTo>
                    <a:pt x="38" y="70"/>
                  </a:lnTo>
                  <a:lnTo>
                    <a:pt x="40" y="76"/>
                  </a:lnTo>
                  <a:lnTo>
                    <a:pt x="42" y="82"/>
                  </a:lnTo>
                  <a:lnTo>
                    <a:pt x="48" y="86"/>
                  </a:lnTo>
                  <a:lnTo>
                    <a:pt x="52" y="88"/>
                  </a:lnTo>
                  <a:lnTo>
                    <a:pt x="58" y="90"/>
                  </a:lnTo>
                  <a:lnTo>
                    <a:pt x="64" y="90"/>
                  </a:lnTo>
                  <a:lnTo>
                    <a:pt x="68" y="86"/>
                  </a:lnTo>
                  <a:lnTo>
                    <a:pt x="72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4" y="72"/>
                  </a:lnTo>
                  <a:lnTo>
                    <a:pt x="62" y="58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2" y="34"/>
                  </a:lnTo>
                  <a:lnTo>
                    <a:pt x="66" y="26"/>
                  </a:lnTo>
                  <a:lnTo>
                    <a:pt x="68" y="16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6"/>
                  </a:lnTo>
                  <a:lnTo>
                    <a:pt x="38" y="14"/>
                  </a:lnTo>
                  <a:lnTo>
                    <a:pt x="40" y="24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38" y="38"/>
                  </a:lnTo>
                  <a:lnTo>
                    <a:pt x="32" y="32"/>
                  </a:lnTo>
                  <a:lnTo>
                    <a:pt x="26" y="28"/>
                  </a:lnTo>
                  <a:lnTo>
                    <a:pt x="20" y="24"/>
                  </a:lnTo>
                  <a:lnTo>
                    <a:pt x="16" y="18"/>
                  </a:lnTo>
                  <a:lnTo>
                    <a:pt x="16" y="1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6" name="Freeform 361"/>
            <p:cNvSpPr/>
            <p:nvPr/>
          </p:nvSpPr>
          <p:spPr bwMode="gray">
            <a:xfrm>
              <a:off x="5514713" y="1578664"/>
              <a:ext cx="51375" cy="50136"/>
            </a:xfrm>
            <a:custGeom>
              <a:avLst/>
              <a:gdLst>
                <a:gd name="T0" fmla="*/ 10 w 44"/>
                <a:gd name="T1" fmla="*/ 2 h 46"/>
                <a:gd name="T2" fmla="*/ 10 w 44"/>
                <a:gd name="T3" fmla="*/ 2 h 46"/>
                <a:gd name="T4" fmla="*/ 10 w 44"/>
                <a:gd name="T5" fmla="*/ 2 h 46"/>
                <a:gd name="T6" fmla="*/ 8 w 44"/>
                <a:gd name="T7" fmla="*/ 0 h 46"/>
                <a:gd name="T8" fmla="*/ 6 w 44"/>
                <a:gd name="T9" fmla="*/ 0 h 46"/>
                <a:gd name="T10" fmla="*/ 4 w 44"/>
                <a:gd name="T11" fmla="*/ 0 h 46"/>
                <a:gd name="T12" fmla="*/ 4 w 44"/>
                <a:gd name="T13" fmla="*/ 0 h 46"/>
                <a:gd name="T14" fmla="*/ 2 w 44"/>
                <a:gd name="T15" fmla="*/ 2 h 46"/>
                <a:gd name="T16" fmla="*/ 2 w 44"/>
                <a:gd name="T17" fmla="*/ 4 h 46"/>
                <a:gd name="T18" fmla="*/ 4 w 44"/>
                <a:gd name="T19" fmla="*/ 8 h 46"/>
                <a:gd name="T20" fmla="*/ 6 w 44"/>
                <a:gd name="T21" fmla="*/ 12 h 46"/>
                <a:gd name="T22" fmla="*/ 6 w 44"/>
                <a:gd name="T23" fmla="*/ 14 h 46"/>
                <a:gd name="T24" fmla="*/ 4 w 44"/>
                <a:gd name="T25" fmla="*/ 18 h 46"/>
                <a:gd name="T26" fmla="*/ 4 w 44"/>
                <a:gd name="T27" fmla="*/ 22 h 46"/>
                <a:gd name="T28" fmla="*/ 4 w 44"/>
                <a:gd name="T29" fmla="*/ 28 h 46"/>
                <a:gd name="T30" fmla="*/ 2 w 44"/>
                <a:gd name="T31" fmla="*/ 34 h 46"/>
                <a:gd name="T32" fmla="*/ 0 w 44"/>
                <a:gd name="T33" fmla="*/ 38 h 46"/>
                <a:gd name="T34" fmla="*/ 16 w 44"/>
                <a:gd name="T35" fmla="*/ 34 h 46"/>
                <a:gd name="T36" fmla="*/ 24 w 44"/>
                <a:gd name="T37" fmla="*/ 46 h 46"/>
                <a:gd name="T38" fmla="*/ 24 w 44"/>
                <a:gd name="T39" fmla="*/ 44 h 46"/>
                <a:gd name="T40" fmla="*/ 28 w 44"/>
                <a:gd name="T41" fmla="*/ 44 h 46"/>
                <a:gd name="T42" fmla="*/ 32 w 44"/>
                <a:gd name="T43" fmla="*/ 42 h 46"/>
                <a:gd name="T44" fmla="*/ 36 w 44"/>
                <a:gd name="T45" fmla="*/ 40 h 46"/>
                <a:gd name="T46" fmla="*/ 40 w 44"/>
                <a:gd name="T47" fmla="*/ 36 h 46"/>
                <a:gd name="T48" fmla="*/ 40 w 44"/>
                <a:gd name="T49" fmla="*/ 36 h 46"/>
                <a:gd name="T50" fmla="*/ 42 w 44"/>
                <a:gd name="T51" fmla="*/ 32 h 46"/>
                <a:gd name="T52" fmla="*/ 42 w 44"/>
                <a:gd name="T53" fmla="*/ 28 h 46"/>
                <a:gd name="T54" fmla="*/ 44 w 44"/>
                <a:gd name="T55" fmla="*/ 24 h 46"/>
                <a:gd name="T56" fmla="*/ 42 w 44"/>
                <a:gd name="T57" fmla="*/ 18 h 46"/>
                <a:gd name="T58" fmla="*/ 40 w 44"/>
                <a:gd name="T59" fmla="*/ 12 h 46"/>
                <a:gd name="T60" fmla="*/ 38 w 44"/>
                <a:gd name="T61" fmla="*/ 12 h 46"/>
                <a:gd name="T62" fmla="*/ 36 w 44"/>
                <a:gd name="T63" fmla="*/ 10 h 46"/>
                <a:gd name="T64" fmla="*/ 34 w 44"/>
                <a:gd name="T65" fmla="*/ 6 h 46"/>
                <a:gd name="T66" fmla="*/ 30 w 44"/>
                <a:gd name="T67" fmla="*/ 4 h 46"/>
                <a:gd name="T68" fmla="*/ 26 w 44"/>
                <a:gd name="T69" fmla="*/ 0 h 46"/>
                <a:gd name="T70" fmla="*/ 22 w 44"/>
                <a:gd name="T71" fmla="*/ 0 h 46"/>
                <a:gd name="T72" fmla="*/ 16 w 44"/>
                <a:gd name="T73" fmla="*/ 0 h 46"/>
                <a:gd name="T74" fmla="*/ 10 w 44"/>
                <a:gd name="T75" fmla="*/ 2 h 4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"/>
                <a:gd name="T115" fmla="*/ 0 h 46"/>
                <a:gd name="T116" fmla="*/ 44 w 44"/>
                <a:gd name="T117" fmla="*/ 46 h 4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" h="46">
                  <a:moveTo>
                    <a:pt x="10" y="2"/>
                  </a:move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16" y="3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2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7" name="Freeform 362"/>
            <p:cNvSpPr/>
            <p:nvPr/>
          </p:nvSpPr>
          <p:spPr bwMode="gray">
            <a:xfrm>
              <a:off x="5573094" y="1559045"/>
              <a:ext cx="196160" cy="106813"/>
            </a:xfrm>
            <a:custGeom>
              <a:avLst/>
              <a:gdLst>
                <a:gd name="T0" fmla="*/ 10 w 168"/>
                <a:gd name="T1" fmla="*/ 2 h 98"/>
                <a:gd name="T2" fmla="*/ 4 w 168"/>
                <a:gd name="T3" fmla="*/ 0 h 98"/>
                <a:gd name="T4" fmla="*/ 0 w 168"/>
                <a:gd name="T5" fmla="*/ 6 h 98"/>
                <a:gd name="T6" fmla="*/ 4 w 168"/>
                <a:gd name="T7" fmla="*/ 24 h 98"/>
                <a:gd name="T8" fmla="*/ 6 w 168"/>
                <a:gd name="T9" fmla="*/ 28 h 98"/>
                <a:gd name="T10" fmla="*/ 12 w 168"/>
                <a:gd name="T11" fmla="*/ 32 h 98"/>
                <a:gd name="T12" fmla="*/ 26 w 168"/>
                <a:gd name="T13" fmla="*/ 26 h 98"/>
                <a:gd name="T14" fmla="*/ 30 w 168"/>
                <a:gd name="T15" fmla="*/ 24 h 98"/>
                <a:gd name="T16" fmla="*/ 34 w 168"/>
                <a:gd name="T17" fmla="*/ 24 h 98"/>
                <a:gd name="T18" fmla="*/ 38 w 168"/>
                <a:gd name="T19" fmla="*/ 38 h 98"/>
                <a:gd name="T20" fmla="*/ 44 w 168"/>
                <a:gd name="T21" fmla="*/ 72 h 98"/>
                <a:gd name="T22" fmla="*/ 40 w 168"/>
                <a:gd name="T23" fmla="*/ 72 h 98"/>
                <a:gd name="T24" fmla="*/ 38 w 168"/>
                <a:gd name="T25" fmla="*/ 80 h 98"/>
                <a:gd name="T26" fmla="*/ 48 w 168"/>
                <a:gd name="T27" fmla="*/ 88 h 98"/>
                <a:gd name="T28" fmla="*/ 56 w 168"/>
                <a:gd name="T29" fmla="*/ 86 h 98"/>
                <a:gd name="T30" fmla="*/ 58 w 168"/>
                <a:gd name="T31" fmla="*/ 84 h 98"/>
                <a:gd name="T32" fmla="*/ 68 w 168"/>
                <a:gd name="T33" fmla="*/ 86 h 98"/>
                <a:gd name="T34" fmla="*/ 82 w 168"/>
                <a:gd name="T35" fmla="*/ 94 h 98"/>
                <a:gd name="T36" fmla="*/ 118 w 168"/>
                <a:gd name="T37" fmla="*/ 96 h 98"/>
                <a:gd name="T38" fmla="*/ 118 w 168"/>
                <a:gd name="T39" fmla="*/ 92 h 98"/>
                <a:gd name="T40" fmla="*/ 122 w 168"/>
                <a:gd name="T41" fmla="*/ 86 h 98"/>
                <a:gd name="T42" fmla="*/ 134 w 168"/>
                <a:gd name="T43" fmla="*/ 88 h 98"/>
                <a:gd name="T44" fmla="*/ 142 w 168"/>
                <a:gd name="T45" fmla="*/ 92 h 98"/>
                <a:gd name="T46" fmla="*/ 150 w 168"/>
                <a:gd name="T47" fmla="*/ 90 h 98"/>
                <a:gd name="T48" fmla="*/ 154 w 168"/>
                <a:gd name="T49" fmla="*/ 82 h 98"/>
                <a:gd name="T50" fmla="*/ 156 w 168"/>
                <a:gd name="T51" fmla="*/ 76 h 98"/>
                <a:gd name="T52" fmla="*/ 164 w 168"/>
                <a:gd name="T53" fmla="*/ 72 h 98"/>
                <a:gd name="T54" fmla="*/ 164 w 168"/>
                <a:gd name="T55" fmla="*/ 66 h 98"/>
                <a:gd name="T56" fmla="*/ 168 w 168"/>
                <a:gd name="T57" fmla="*/ 62 h 98"/>
                <a:gd name="T58" fmla="*/ 166 w 168"/>
                <a:gd name="T59" fmla="*/ 56 h 98"/>
                <a:gd name="T60" fmla="*/ 150 w 168"/>
                <a:gd name="T61" fmla="*/ 50 h 98"/>
                <a:gd name="T62" fmla="*/ 138 w 168"/>
                <a:gd name="T63" fmla="*/ 48 h 98"/>
                <a:gd name="T64" fmla="*/ 124 w 168"/>
                <a:gd name="T65" fmla="*/ 44 h 98"/>
                <a:gd name="T66" fmla="*/ 110 w 168"/>
                <a:gd name="T67" fmla="*/ 46 h 98"/>
                <a:gd name="T68" fmla="*/ 100 w 168"/>
                <a:gd name="T69" fmla="*/ 50 h 98"/>
                <a:gd name="T70" fmla="*/ 82 w 168"/>
                <a:gd name="T71" fmla="*/ 44 h 98"/>
                <a:gd name="T72" fmla="*/ 60 w 168"/>
                <a:gd name="T73" fmla="*/ 30 h 98"/>
                <a:gd name="T74" fmla="*/ 52 w 168"/>
                <a:gd name="T75" fmla="*/ 24 h 98"/>
                <a:gd name="T76" fmla="*/ 50 w 168"/>
                <a:gd name="T77" fmla="*/ 20 h 98"/>
                <a:gd name="T78" fmla="*/ 50 w 168"/>
                <a:gd name="T79" fmla="*/ 16 h 98"/>
                <a:gd name="T80" fmla="*/ 48 w 168"/>
                <a:gd name="T81" fmla="*/ 10 h 98"/>
                <a:gd name="T82" fmla="*/ 40 w 168"/>
                <a:gd name="T83" fmla="*/ 10 h 98"/>
                <a:gd name="T84" fmla="*/ 36 w 168"/>
                <a:gd name="T85" fmla="*/ 14 h 98"/>
                <a:gd name="T86" fmla="*/ 28 w 168"/>
                <a:gd name="T87" fmla="*/ 12 h 98"/>
                <a:gd name="T88" fmla="*/ 24 w 168"/>
                <a:gd name="T89" fmla="*/ 4 h 98"/>
                <a:gd name="T90" fmla="*/ 12 w 168"/>
                <a:gd name="T91" fmla="*/ 2 h 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8"/>
                <a:gd name="T139" fmla="*/ 0 h 98"/>
                <a:gd name="T140" fmla="*/ 168 w 168"/>
                <a:gd name="T141" fmla="*/ 98 h 9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8" h="98">
                  <a:moveTo>
                    <a:pt x="12" y="2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20" y="30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6" y="32"/>
                  </a:lnTo>
                  <a:lnTo>
                    <a:pt x="38" y="38"/>
                  </a:lnTo>
                  <a:lnTo>
                    <a:pt x="38" y="48"/>
                  </a:lnTo>
                  <a:lnTo>
                    <a:pt x="44" y="72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4" y="88"/>
                  </a:lnTo>
                  <a:lnTo>
                    <a:pt x="48" y="88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2" y="84"/>
                  </a:lnTo>
                  <a:lnTo>
                    <a:pt x="64" y="84"/>
                  </a:lnTo>
                  <a:lnTo>
                    <a:pt x="68" y="86"/>
                  </a:lnTo>
                  <a:lnTo>
                    <a:pt x="72" y="90"/>
                  </a:lnTo>
                  <a:lnTo>
                    <a:pt x="74" y="92"/>
                  </a:lnTo>
                  <a:lnTo>
                    <a:pt x="82" y="94"/>
                  </a:lnTo>
                  <a:lnTo>
                    <a:pt x="94" y="98"/>
                  </a:lnTo>
                  <a:lnTo>
                    <a:pt x="106" y="96"/>
                  </a:lnTo>
                  <a:lnTo>
                    <a:pt x="118" y="96"/>
                  </a:lnTo>
                  <a:lnTo>
                    <a:pt x="118" y="94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6"/>
                  </a:lnTo>
                  <a:lnTo>
                    <a:pt x="124" y="86"/>
                  </a:lnTo>
                  <a:lnTo>
                    <a:pt x="128" y="86"/>
                  </a:lnTo>
                  <a:lnTo>
                    <a:pt x="134" y="88"/>
                  </a:lnTo>
                  <a:lnTo>
                    <a:pt x="140" y="92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2" y="88"/>
                  </a:lnTo>
                  <a:lnTo>
                    <a:pt x="154" y="86"/>
                  </a:lnTo>
                  <a:lnTo>
                    <a:pt x="154" y="82"/>
                  </a:lnTo>
                  <a:lnTo>
                    <a:pt x="154" y="76"/>
                  </a:lnTo>
                  <a:lnTo>
                    <a:pt x="156" y="76"/>
                  </a:lnTo>
                  <a:lnTo>
                    <a:pt x="158" y="74"/>
                  </a:lnTo>
                  <a:lnTo>
                    <a:pt x="162" y="74"/>
                  </a:lnTo>
                  <a:lnTo>
                    <a:pt x="164" y="72"/>
                  </a:lnTo>
                  <a:lnTo>
                    <a:pt x="164" y="70"/>
                  </a:lnTo>
                  <a:lnTo>
                    <a:pt x="164" y="66"/>
                  </a:lnTo>
                  <a:lnTo>
                    <a:pt x="166" y="64"/>
                  </a:lnTo>
                  <a:lnTo>
                    <a:pt x="168" y="62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6" y="56"/>
                  </a:lnTo>
                  <a:lnTo>
                    <a:pt x="162" y="54"/>
                  </a:lnTo>
                  <a:lnTo>
                    <a:pt x="158" y="52"/>
                  </a:lnTo>
                  <a:lnTo>
                    <a:pt x="150" y="50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6"/>
                  </a:lnTo>
                  <a:lnTo>
                    <a:pt x="130" y="44"/>
                  </a:lnTo>
                  <a:lnTo>
                    <a:pt x="124" y="44"/>
                  </a:lnTo>
                  <a:lnTo>
                    <a:pt x="118" y="44"/>
                  </a:lnTo>
                  <a:lnTo>
                    <a:pt x="110" y="44"/>
                  </a:lnTo>
                  <a:lnTo>
                    <a:pt x="110" y="46"/>
                  </a:lnTo>
                  <a:lnTo>
                    <a:pt x="108" y="46"/>
                  </a:lnTo>
                  <a:lnTo>
                    <a:pt x="106" y="48"/>
                  </a:lnTo>
                  <a:lnTo>
                    <a:pt x="100" y="50"/>
                  </a:lnTo>
                  <a:lnTo>
                    <a:pt x="96" y="50"/>
                  </a:lnTo>
                  <a:lnTo>
                    <a:pt x="90" y="48"/>
                  </a:lnTo>
                  <a:lnTo>
                    <a:pt x="82" y="44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18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2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8" name="Freeform 363"/>
            <p:cNvSpPr/>
            <p:nvPr/>
          </p:nvSpPr>
          <p:spPr bwMode="gray">
            <a:xfrm>
              <a:off x="5468008" y="1336701"/>
              <a:ext cx="102751" cy="111172"/>
            </a:xfrm>
            <a:custGeom>
              <a:avLst/>
              <a:gdLst>
                <a:gd name="T0" fmla="*/ 30 w 88"/>
                <a:gd name="T1" fmla="*/ 44 h 102"/>
                <a:gd name="T2" fmla="*/ 26 w 88"/>
                <a:gd name="T3" fmla="*/ 38 h 102"/>
                <a:gd name="T4" fmla="*/ 20 w 88"/>
                <a:gd name="T5" fmla="*/ 32 h 102"/>
                <a:gd name="T6" fmla="*/ 14 w 88"/>
                <a:gd name="T7" fmla="*/ 28 h 102"/>
                <a:gd name="T8" fmla="*/ 8 w 88"/>
                <a:gd name="T9" fmla="*/ 24 h 102"/>
                <a:gd name="T10" fmla="*/ 2 w 88"/>
                <a:gd name="T11" fmla="*/ 16 h 102"/>
                <a:gd name="T12" fmla="*/ 0 w 88"/>
                <a:gd name="T13" fmla="*/ 8 h 102"/>
                <a:gd name="T14" fmla="*/ 8 w 88"/>
                <a:gd name="T15" fmla="*/ 0 h 102"/>
                <a:gd name="T16" fmla="*/ 12 w 88"/>
                <a:gd name="T17" fmla="*/ 0 h 102"/>
                <a:gd name="T18" fmla="*/ 20 w 88"/>
                <a:gd name="T19" fmla="*/ 2 h 102"/>
                <a:gd name="T20" fmla="*/ 28 w 88"/>
                <a:gd name="T21" fmla="*/ 6 h 102"/>
                <a:gd name="T22" fmla="*/ 32 w 88"/>
                <a:gd name="T23" fmla="*/ 16 h 102"/>
                <a:gd name="T24" fmla="*/ 32 w 88"/>
                <a:gd name="T25" fmla="*/ 20 h 102"/>
                <a:gd name="T26" fmla="*/ 36 w 88"/>
                <a:gd name="T27" fmla="*/ 24 h 102"/>
                <a:gd name="T28" fmla="*/ 44 w 88"/>
                <a:gd name="T29" fmla="*/ 26 h 102"/>
                <a:gd name="T30" fmla="*/ 44 w 88"/>
                <a:gd name="T31" fmla="*/ 24 h 102"/>
                <a:gd name="T32" fmla="*/ 44 w 88"/>
                <a:gd name="T33" fmla="*/ 18 h 102"/>
                <a:gd name="T34" fmla="*/ 46 w 88"/>
                <a:gd name="T35" fmla="*/ 12 h 102"/>
                <a:gd name="T36" fmla="*/ 50 w 88"/>
                <a:gd name="T37" fmla="*/ 10 h 102"/>
                <a:gd name="T38" fmla="*/ 60 w 88"/>
                <a:gd name="T39" fmla="*/ 14 h 102"/>
                <a:gd name="T40" fmla="*/ 58 w 88"/>
                <a:gd name="T41" fmla="*/ 20 h 102"/>
                <a:gd name="T42" fmla="*/ 58 w 88"/>
                <a:gd name="T43" fmla="*/ 30 h 102"/>
                <a:gd name="T44" fmla="*/ 60 w 88"/>
                <a:gd name="T45" fmla="*/ 40 h 102"/>
                <a:gd name="T46" fmla="*/ 66 w 88"/>
                <a:gd name="T47" fmla="*/ 46 h 102"/>
                <a:gd name="T48" fmla="*/ 70 w 88"/>
                <a:gd name="T49" fmla="*/ 44 h 102"/>
                <a:gd name="T50" fmla="*/ 76 w 88"/>
                <a:gd name="T51" fmla="*/ 34 h 102"/>
                <a:gd name="T52" fmla="*/ 76 w 88"/>
                <a:gd name="T53" fmla="*/ 32 h 102"/>
                <a:gd name="T54" fmla="*/ 80 w 88"/>
                <a:gd name="T55" fmla="*/ 28 h 102"/>
                <a:gd name="T56" fmla="*/ 82 w 88"/>
                <a:gd name="T57" fmla="*/ 26 h 102"/>
                <a:gd name="T58" fmla="*/ 86 w 88"/>
                <a:gd name="T59" fmla="*/ 28 h 102"/>
                <a:gd name="T60" fmla="*/ 88 w 88"/>
                <a:gd name="T61" fmla="*/ 38 h 102"/>
                <a:gd name="T62" fmla="*/ 86 w 88"/>
                <a:gd name="T63" fmla="*/ 48 h 102"/>
                <a:gd name="T64" fmla="*/ 82 w 88"/>
                <a:gd name="T65" fmla="*/ 68 h 102"/>
                <a:gd name="T66" fmla="*/ 88 w 88"/>
                <a:gd name="T67" fmla="*/ 90 h 102"/>
                <a:gd name="T68" fmla="*/ 88 w 88"/>
                <a:gd name="T69" fmla="*/ 92 h 102"/>
                <a:gd name="T70" fmla="*/ 84 w 88"/>
                <a:gd name="T71" fmla="*/ 98 h 102"/>
                <a:gd name="T72" fmla="*/ 82 w 88"/>
                <a:gd name="T73" fmla="*/ 102 h 102"/>
                <a:gd name="T74" fmla="*/ 78 w 88"/>
                <a:gd name="T75" fmla="*/ 100 h 102"/>
                <a:gd name="T76" fmla="*/ 78 w 88"/>
                <a:gd name="T77" fmla="*/ 96 h 102"/>
                <a:gd name="T78" fmla="*/ 76 w 88"/>
                <a:gd name="T79" fmla="*/ 90 h 102"/>
                <a:gd name="T80" fmla="*/ 76 w 88"/>
                <a:gd name="T81" fmla="*/ 80 h 102"/>
                <a:gd name="T82" fmla="*/ 72 w 88"/>
                <a:gd name="T83" fmla="*/ 76 h 102"/>
                <a:gd name="T84" fmla="*/ 66 w 88"/>
                <a:gd name="T85" fmla="*/ 78 h 102"/>
                <a:gd name="T86" fmla="*/ 60 w 88"/>
                <a:gd name="T87" fmla="*/ 74 h 102"/>
                <a:gd name="T88" fmla="*/ 52 w 88"/>
                <a:gd name="T89" fmla="*/ 70 h 102"/>
                <a:gd name="T90" fmla="*/ 44 w 88"/>
                <a:gd name="T91" fmla="*/ 60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8"/>
                <a:gd name="T139" fmla="*/ 0 h 102"/>
                <a:gd name="T140" fmla="*/ 88 w 88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8" h="102">
                  <a:moveTo>
                    <a:pt x="30" y="46"/>
                  </a:move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60" y="34"/>
                  </a:lnTo>
                  <a:lnTo>
                    <a:pt x="60" y="40"/>
                  </a:lnTo>
                  <a:lnTo>
                    <a:pt x="64" y="44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2" y="42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4" y="58"/>
                  </a:lnTo>
                  <a:lnTo>
                    <a:pt x="82" y="68"/>
                  </a:lnTo>
                  <a:lnTo>
                    <a:pt x="84" y="80"/>
                  </a:lnTo>
                  <a:lnTo>
                    <a:pt x="88" y="90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0" y="102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6"/>
                  </a:lnTo>
                  <a:lnTo>
                    <a:pt x="76" y="80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68" y="74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46" y="66"/>
                  </a:lnTo>
                  <a:lnTo>
                    <a:pt x="44" y="60"/>
                  </a:lnTo>
                  <a:lnTo>
                    <a:pt x="30" y="4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49" name="Freeform 364"/>
            <p:cNvSpPr/>
            <p:nvPr/>
          </p:nvSpPr>
          <p:spPr bwMode="gray">
            <a:xfrm>
              <a:off x="5591776" y="1384658"/>
              <a:ext cx="44370" cy="58856"/>
            </a:xfrm>
            <a:custGeom>
              <a:avLst/>
              <a:gdLst>
                <a:gd name="T0" fmla="*/ 16 w 38"/>
                <a:gd name="T1" fmla="*/ 0 h 54"/>
                <a:gd name="T2" fmla="*/ 14 w 38"/>
                <a:gd name="T3" fmla="*/ 0 h 54"/>
                <a:gd name="T4" fmla="*/ 14 w 38"/>
                <a:gd name="T5" fmla="*/ 0 h 54"/>
                <a:gd name="T6" fmla="*/ 12 w 38"/>
                <a:gd name="T7" fmla="*/ 0 h 54"/>
                <a:gd name="T8" fmla="*/ 8 w 38"/>
                <a:gd name="T9" fmla="*/ 2 h 54"/>
                <a:gd name="T10" fmla="*/ 6 w 38"/>
                <a:gd name="T11" fmla="*/ 6 h 54"/>
                <a:gd name="T12" fmla="*/ 4 w 38"/>
                <a:gd name="T13" fmla="*/ 10 h 54"/>
                <a:gd name="T14" fmla="*/ 2 w 38"/>
                <a:gd name="T15" fmla="*/ 16 h 54"/>
                <a:gd name="T16" fmla="*/ 2 w 38"/>
                <a:gd name="T17" fmla="*/ 24 h 54"/>
                <a:gd name="T18" fmla="*/ 0 w 38"/>
                <a:gd name="T19" fmla="*/ 48 h 54"/>
                <a:gd name="T20" fmla="*/ 2 w 38"/>
                <a:gd name="T21" fmla="*/ 48 h 54"/>
                <a:gd name="T22" fmla="*/ 10 w 38"/>
                <a:gd name="T23" fmla="*/ 52 h 54"/>
                <a:gd name="T24" fmla="*/ 18 w 38"/>
                <a:gd name="T25" fmla="*/ 54 h 54"/>
                <a:gd name="T26" fmla="*/ 28 w 38"/>
                <a:gd name="T27" fmla="*/ 54 h 54"/>
                <a:gd name="T28" fmla="*/ 36 w 38"/>
                <a:gd name="T29" fmla="*/ 50 h 54"/>
                <a:gd name="T30" fmla="*/ 38 w 38"/>
                <a:gd name="T31" fmla="*/ 40 h 54"/>
                <a:gd name="T32" fmla="*/ 16 w 38"/>
                <a:gd name="T33" fmla="*/ 0 h 5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8"/>
                <a:gd name="T52" fmla="*/ 0 h 54"/>
                <a:gd name="T53" fmla="*/ 38 w 38"/>
                <a:gd name="T54" fmla="*/ 54 h 5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8" h="54">
                  <a:moveTo>
                    <a:pt x="16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2" y="24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2"/>
                  </a:lnTo>
                  <a:lnTo>
                    <a:pt x="18" y="54"/>
                  </a:lnTo>
                  <a:lnTo>
                    <a:pt x="28" y="54"/>
                  </a:lnTo>
                  <a:lnTo>
                    <a:pt x="36" y="50"/>
                  </a:lnTo>
                  <a:lnTo>
                    <a:pt x="38" y="40"/>
                  </a:lnTo>
                  <a:lnTo>
                    <a:pt x="16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0" name="Freeform 365"/>
            <p:cNvSpPr/>
            <p:nvPr/>
          </p:nvSpPr>
          <p:spPr bwMode="gray">
            <a:xfrm>
              <a:off x="5738896" y="1395557"/>
              <a:ext cx="79398" cy="159129"/>
            </a:xfrm>
            <a:custGeom>
              <a:avLst/>
              <a:gdLst>
                <a:gd name="T0" fmla="*/ 18 w 68"/>
                <a:gd name="T1" fmla="*/ 2 h 146"/>
                <a:gd name="T2" fmla="*/ 16 w 68"/>
                <a:gd name="T3" fmla="*/ 0 h 146"/>
                <a:gd name="T4" fmla="*/ 12 w 68"/>
                <a:gd name="T5" fmla="*/ 0 h 146"/>
                <a:gd name="T6" fmla="*/ 10 w 68"/>
                <a:gd name="T7" fmla="*/ 6 h 146"/>
                <a:gd name="T8" fmla="*/ 12 w 68"/>
                <a:gd name="T9" fmla="*/ 10 h 146"/>
                <a:gd name="T10" fmla="*/ 12 w 68"/>
                <a:gd name="T11" fmla="*/ 16 h 146"/>
                <a:gd name="T12" fmla="*/ 10 w 68"/>
                <a:gd name="T13" fmla="*/ 20 h 146"/>
                <a:gd name="T14" fmla="*/ 6 w 68"/>
                <a:gd name="T15" fmla="*/ 22 h 146"/>
                <a:gd name="T16" fmla="*/ 4 w 68"/>
                <a:gd name="T17" fmla="*/ 32 h 146"/>
                <a:gd name="T18" fmla="*/ 2 w 68"/>
                <a:gd name="T19" fmla="*/ 46 h 146"/>
                <a:gd name="T20" fmla="*/ 2 w 68"/>
                <a:gd name="T21" fmla="*/ 54 h 146"/>
                <a:gd name="T22" fmla="*/ 0 w 68"/>
                <a:gd name="T23" fmla="*/ 58 h 146"/>
                <a:gd name="T24" fmla="*/ 0 w 68"/>
                <a:gd name="T25" fmla="*/ 60 h 146"/>
                <a:gd name="T26" fmla="*/ 0 w 68"/>
                <a:gd name="T27" fmla="*/ 66 h 146"/>
                <a:gd name="T28" fmla="*/ 6 w 68"/>
                <a:gd name="T29" fmla="*/ 78 h 146"/>
                <a:gd name="T30" fmla="*/ 4 w 68"/>
                <a:gd name="T31" fmla="*/ 84 h 146"/>
                <a:gd name="T32" fmla="*/ 8 w 68"/>
                <a:gd name="T33" fmla="*/ 84 h 146"/>
                <a:gd name="T34" fmla="*/ 12 w 68"/>
                <a:gd name="T35" fmla="*/ 88 h 146"/>
                <a:gd name="T36" fmla="*/ 14 w 68"/>
                <a:gd name="T37" fmla="*/ 96 h 146"/>
                <a:gd name="T38" fmla="*/ 14 w 68"/>
                <a:gd name="T39" fmla="*/ 100 h 146"/>
                <a:gd name="T40" fmla="*/ 14 w 68"/>
                <a:gd name="T41" fmla="*/ 106 h 146"/>
                <a:gd name="T42" fmla="*/ 12 w 68"/>
                <a:gd name="T43" fmla="*/ 108 h 146"/>
                <a:gd name="T44" fmla="*/ 12 w 68"/>
                <a:gd name="T45" fmla="*/ 110 h 146"/>
                <a:gd name="T46" fmla="*/ 10 w 68"/>
                <a:gd name="T47" fmla="*/ 116 h 146"/>
                <a:gd name="T48" fmla="*/ 12 w 68"/>
                <a:gd name="T49" fmla="*/ 126 h 146"/>
                <a:gd name="T50" fmla="*/ 10 w 68"/>
                <a:gd name="T51" fmla="*/ 130 h 146"/>
                <a:gd name="T52" fmla="*/ 12 w 68"/>
                <a:gd name="T53" fmla="*/ 136 h 146"/>
                <a:gd name="T54" fmla="*/ 16 w 68"/>
                <a:gd name="T55" fmla="*/ 142 h 146"/>
                <a:gd name="T56" fmla="*/ 26 w 68"/>
                <a:gd name="T57" fmla="*/ 146 h 146"/>
                <a:gd name="T58" fmla="*/ 34 w 68"/>
                <a:gd name="T59" fmla="*/ 146 h 146"/>
                <a:gd name="T60" fmla="*/ 36 w 68"/>
                <a:gd name="T61" fmla="*/ 146 h 146"/>
                <a:gd name="T62" fmla="*/ 40 w 68"/>
                <a:gd name="T63" fmla="*/ 146 h 146"/>
                <a:gd name="T64" fmla="*/ 46 w 68"/>
                <a:gd name="T65" fmla="*/ 142 h 146"/>
                <a:gd name="T66" fmla="*/ 50 w 68"/>
                <a:gd name="T67" fmla="*/ 134 h 146"/>
                <a:gd name="T68" fmla="*/ 52 w 68"/>
                <a:gd name="T69" fmla="*/ 130 h 146"/>
                <a:gd name="T70" fmla="*/ 56 w 68"/>
                <a:gd name="T71" fmla="*/ 120 h 146"/>
                <a:gd name="T72" fmla="*/ 62 w 68"/>
                <a:gd name="T73" fmla="*/ 112 h 146"/>
                <a:gd name="T74" fmla="*/ 64 w 68"/>
                <a:gd name="T75" fmla="*/ 108 h 146"/>
                <a:gd name="T76" fmla="*/ 68 w 68"/>
                <a:gd name="T77" fmla="*/ 100 h 146"/>
                <a:gd name="T78" fmla="*/ 68 w 68"/>
                <a:gd name="T79" fmla="*/ 84 h 146"/>
                <a:gd name="T80" fmla="*/ 66 w 68"/>
                <a:gd name="T81" fmla="*/ 80 h 146"/>
                <a:gd name="T82" fmla="*/ 60 w 68"/>
                <a:gd name="T83" fmla="*/ 78 h 146"/>
                <a:gd name="T84" fmla="*/ 56 w 68"/>
                <a:gd name="T85" fmla="*/ 80 h 146"/>
                <a:gd name="T86" fmla="*/ 54 w 68"/>
                <a:gd name="T87" fmla="*/ 80 h 146"/>
                <a:gd name="T88" fmla="*/ 50 w 68"/>
                <a:gd name="T89" fmla="*/ 80 h 146"/>
                <a:gd name="T90" fmla="*/ 52 w 68"/>
                <a:gd name="T91" fmla="*/ 78 h 146"/>
                <a:gd name="T92" fmla="*/ 54 w 68"/>
                <a:gd name="T93" fmla="*/ 74 h 146"/>
                <a:gd name="T94" fmla="*/ 56 w 68"/>
                <a:gd name="T95" fmla="*/ 72 h 146"/>
                <a:gd name="T96" fmla="*/ 56 w 68"/>
                <a:gd name="T97" fmla="*/ 64 h 146"/>
                <a:gd name="T98" fmla="*/ 56 w 68"/>
                <a:gd name="T99" fmla="*/ 56 h 146"/>
                <a:gd name="T100" fmla="*/ 54 w 68"/>
                <a:gd name="T101" fmla="*/ 48 h 146"/>
                <a:gd name="T102" fmla="*/ 48 w 68"/>
                <a:gd name="T103" fmla="*/ 36 h 146"/>
                <a:gd name="T104" fmla="*/ 42 w 68"/>
                <a:gd name="T105" fmla="*/ 28 h 146"/>
                <a:gd name="T106" fmla="*/ 38 w 68"/>
                <a:gd name="T107" fmla="*/ 22 h 146"/>
                <a:gd name="T108" fmla="*/ 32 w 68"/>
                <a:gd name="T109" fmla="*/ 16 h 146"/>
                <a:gd name="T110" fmla="*/ 26 w 68"/>
                <a:gd name="T111" fmla="*/ 12 h 146"/>
                <a:gd name="T112" fmla="*/ 24 w 68"/>
                <a:gd name="T113" fmla="*/ 10 h 146"/>
                <a:gd name="T114" fmla="*/ 20 w 68"/>
                <a:gd name="T115" fmla="*/ 6 h 146"/>
                <a:gd name="T116" fmla="*/ 20 w 68"/>
                <a:gd name="T117" fmla="*/ 2 h 14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8"/>
                <a:gd name="T178" fmla="*/ 0 h 146"/>
                <a:gd name="T179" fmla="*/ 68 w 68"/>
                <a:gd name="T180" fmla="*/ 146 h 14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8" h="146">
                  <a:moveTo>
                    <a:pt x="20" y="2"/>
                  </a:moveTo>
                  <a:lnTo>
                    <a:pt x="18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6" y="78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4" y="96"/>
                  </a:lnTo>
                  <a:lnTo>
                    <a:pt x="14" y="98"/>
                  </a:lnTo>
                  <a:lnTo>
                    <a:pt x="14" y="100"/>
                  </a:lnTo>
                  <a:lnTo>
                    <a:pt x="16" y="102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10" y="120"/>
                  </a:lnTo>
                  <a:lnTo>
                    <a:pt x="12" y="126"/>
                  </a:lnTo>
                  <a:lnTo>
                    <a:pt x="12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2" y="136"/>
                  </a:lnTo>
                  <a:lnTo>
                    <a:pt x="12" y="140"/>
                  </a:lnTo>
                  <a:lnTo>
                    <a:pt x="16" y="142"/>
                  </a:lnTo>
                  <a:lnTo>
                    <a:pt x="22" y="144"/>
                  </a:lnTo>
                  <a:lnTo>
                    <a:pt x="26" y="146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4" y="144"/>
                  </a:lnTo>
                  <a:lnTo>
                    <a:pt x="46" y="142"/>
                  </a:lnTo>
                  <a:lnTo>
                    <a:pt x="48" y="140"/>
                  </a:lnTo>
                  <a:lnTo>
                    <a:pt x="50" y="134"/>
                  </a:lnTo>
                  <a:lnTo>
                    <a:pt x="52" y="130"/>
                  </a:lnTo>
                  <a:lnTo>
                    <a:pt x="52" y="126"/>
                  </a:lnTo>
                  <a:lnTo>
                    <a:pt x="56" y="120"/>
                  </a:lnTo>
                  <a:lnTo>
                    <a:pt x="58" y="116"/>
                  </a:lnTo>
                  <a:lnTo>
                    <a:pt x="62" y="112"/>
                  </a:lnTo>
                  <a:lnTo>
                    <a:pt x="64" y="110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68" y="100"/>
                  </a:lnTo>
                  <a:lnTo>
                    <a:pt x="68" y="92"/>
                  </a:lnTo>
                  <a:lnTo>
                    <a:pt x="68" y="84"/>
                  </a:lnTo>
                  <a:lnTo>
                    <a:pt x="66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6" y="72"/>
                  </a:lnTo>
                  <a:lnTo>
                    <a:pt x="56" y="68"/>
                  </a:lnTo>
                  <a:lnTo>
                    <a:pt x="56" y="64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4" y="48"/>
                  </a:lnTo>
                  <a:lnTo>
                    <a:pt x="52" y="42"/>
                  </a:lnTo>
                  <a:lnTo>
                    <a:pt x="48" y="36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20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2" name="Freeform 366"/>
            <p:cNvSpPr/>
            <p:nvPr/>
          </p:nvSpPr>
          <p:spPr bwMode="gray">
            <a:xfrm>
              <a:off x="5461003" y="1846785"/>
              <a:ext cx="58381" cy="50136"/>
            </a:xfrm>
            <a:custGeom>
              <a:avLst/>
              <a:gdLst>
                <a:gd name="T0" fmla="*/ 24 w 50"/>
                <a:gd name="T1" fmla="*/ 18 h 46"/>
                <a:gd name="T2" fmla="*/ 24 w 50"/>
                <a:gd name="T3" fmla="*/ 18 h 46"/>
                <a:gd name="T4" fmla="*/ 22 w 50"/>
                <a:gd name="T5" fmla="*/ 18 h 46"/>
                <a:gd name="T6" fmla="*/ 18 w 50"/>
                <a:gd name="T7" fmla="*/ 18 h 46"/>
                <a:gd name="T8" fmla="*/ 16 w 50"/>
                <a:gd name="T9" fmla="*/ 20 h 46"/>
                <a:gd name="T10" fmla="*/ 12 w 50"/>
                <a:gd name="T11" fmla="*/ 22 h 46"/>
                <a:gd name="T12" fmla="*/ 10 w 50"/>
                <a:gd name="T13" fmla="*/ 24 h 46"/>
                <a:gd name="T14" fmla="*/ 8 w 50"/>
                <a:gd name="T15" fmla="*/ 26 h 46"/>
                <a:gd name="T16" fmla="*/ 8 w 50"/>
                <a:gd name="T17" fmla="*/ 26 h 46"/>
                <a:gd name="T18" fmla="*/ 6 w 50"/>
                <a:gd name="T19" fmla="*/ 26 h 46"/>
                <a:gd name="T20" fmla="*/ 4 w 50"/>
                <a:gd name="T21" fmla="*/ 26 h 46"/>
                <a:gd name="T22" fmla="*/ 2 w 50"/>
                <a:gd name="T23" fmla="*/ 28 h 46"/>
                <a:gd name="T24" fmla="*/ 0 w 50"/>
                <a:gd name="T25" fmla="*/ 30 h 46"/>
                <a:gd name="T26" fmla="*/ 0 w 50"/>
                <a:gd name="T27" fmla="*/ 32 h 46"/>
                <a:gd name="T28" fmla="*/ 0 w 50"/>
                <a:gd name="T29" fmla="*/ 38 h 46"/>
                <a:gd name="T30" fmla="*/ 0 w 50"/>
                <a:gd name="T31" fmla="*/ 38 h 46"/>
                <a:gd name="T32" fmla="*/ 4 w 50"/>
                <a:gd name="T33" fmla="*/ 40 h 46"/>
                <a:gd name="T34" fmla="*/ 6 w 50"/>
                <a:gd name="T35" fmla="*/ 42 h 46"/>
                <a:gd name="T36" fmla="*/ 12 w 50"/>
                <a:gd name="T37" fmla="*/ 44 h 46"/>
                <a:gd name="T38" fmla="*/ 18 w 50"/>
                <a:gd name="T39" fmla="*/ 46 h 46"/>
                <a:gd name="T40" fmla="*/ 24 w 50"/>
                <a:gd name="T41" fmla="*/ 46 h 46"/>
                <a:gd name="T42" fmla="*/ 26 w 50"/>
                <a:gd name="T43" fmla="*/ 46 h 46"/>
                <a:gd name="T44" fmla="*/ 30 w 50"/>
                <a:gd name="T45" fmla="*/ 46 h 46"/>
                <a:gd name="T46" fmla="*/ 34 w 50"/>
                <a:gd name="T47" fmla="*/ 44 h 46"/>
                <a:gd name="T48" fmla="*/ 38 w 50"/>
                <a:gd name="T49" fmla="*/ 44 h 46"/>
                <a:gd name="T50" fmla="*/ 44 w 50"/>
                <a:gd name="T51" fmla="*/ 44 h 46"/>
                <a:gd name="T52" fmla="*/ 48 w 50"/>
                <a:gd name="T53" fmla="*/ 44 h 46"/>
                <a:gd name="T54" fmla="*/ 50 w 50"/>
                <a:gd name="T55" fmla="*/ 46 h 46"/>
                <a:gd name="T56" fmla="*/ 50 w 50"/>
                <a:gd name="T57" fmla="*/ 44 h 46"/>
                <a:gd name="T58" fmla="*/ 48 w 50"/>
                <a:gd name="T59" fmla="*/ 42 h 46"/>
                <a:gd name="T60" fmla="*/ 48 w 50"/>
                <a:gd name="T61" fmla="*/ 36 h 46"/>
                <a:gd name="T62" fmla="*/ 46 w 50"/>
                <a:gd name="T63" fmla="*/ 30 h 46"/>
                <a:gd name="T64" fmla="*/ 44 w 50"/>
                <a:gd name="T65" fmla="*/ 26 h 46"/>
                <a:gd name="T66" fmla="*/ 42 w 50"/>
                <a:gd name="T67" fmla="*/ 24 h 46"/>
                <a:gd name="T68" fmla="*/ 40 w 50"/>
                <a:gd name="T69" fmla="*/ 22 h 46"/>
                <a:gd name="T70" fmla="*/ 40 w 50"/>
                <a:gd name="T71" fmla="*/ 18 h 46"/>
                <a:gd name="T72" fmla="*/ 38 w 50"/>
                <a:gd name="T73" fmla="*/ 14 h 46"/>
                <a:gd name="T74" fmla="*/ 38 w 50"/>
                <a:gd name="T75" fmla="*/ 10 h 46"/>
                <a:gd name="T76" fmla="*/ 36 w 50"/>
                <a:gd name="T77" fmla="*/ 6 h 46"/>
                <a:gd name="T78" fmla="*/ 32 w 50"/>
                <a:gd name="T79" fmla="*/ 2 h 46"/>
                <a:gd name="T80" fmla="*/ 30 w 50"/>
                <a:gd name="T81" fmla="*/ 0 h 46"/>
                <a:gd name="T82" fmla="*/ 26 w 50"/>
                <a:gd name="T83" fmla="*/ 2 h 46"/>
                <a:gd name="T84" fmla="*/ 24 w 50"/>
                <a:gd name="T85" fmla="*/ 18 h 4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0"/>
                <a:gd name="T130" fmla="*/ 0 h 46"/>
                <a:gd name="T131" fmla="*/ 50 w 50"/>
                <a:gd name="T132" fmla="*/ 46 h 4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0" h="46">
                  <a:moveTo>
                    <a:pt x="24" y="18"/>
                  </a:moveTo>
                  <a:lnTo>
                    <a:pt x="24" y="18"/>
                  </a:lnTo>
                  <a:lnTo>
                    <a:pt x="22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12" y="44"/>
                  </a:lnTo>
                  <a:lnTo>
                    <a:pt x="18" y="46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0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1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3" name="Freeform 367"/>
            <p:cNvSpPr/>
            <p:nvPr/>
          </p:nvSpPr>
          <p:spPr bwMode="gray">
            <a:xfrm>
              <a:off x="5755243" y="1670218"/>
              <a:ext cx="70057" cy="47957"/>
            </a:xfrm>
            <a:custGeom>
              <a:avLst/>
              <a:gdLst>
                <a:gd name="T0" fmla="*/ 14 w 60"/>
                <a:gd name="T1" fmla="*/ 2 h 44"/>
                <a:gd name="T2" fmla="*/ 14 w 60"/>
                <a:gd name="T3" fmla="*/ 2 h 44"/>
                <a:gd name="T4" fmla="*/ 12 w 60"/>
                <a:gd name="T5" fmla="*/ 2 h 44"/>
                <a:gd name="T6" fmla="*/ 10 w 60"/>
                <a:gd name="T7" fmla="*/ 2 h 44"/>
                <a:gd name="T8" fmla="*/ 8 w 60"/>
                <a:gd name="T9" fmla="*/ 2 h 44"/>
                <a:gd name="T10" fmla="*/ 4 w 60"/>
                <a:gd name="T11" fmla="*/ 2 h 44"/>
                <a:gd name="T12" fmla="*/ 2 w 60"/>
                <a:gd name="T13" fmla="*/ 4 h 44"/>
                <a:gd name="T14" fmla="*/ 0 w 60"/>
                <a:gd name="T15" fmla="*/ 8 h 44"/>
                <a:gd name="T16" fmla="*/ 0 w 60"/>
                <a:gd name="T17" fmla="*/ 12 h 44"/>
                <a:gd name="T18" fmla="*/ 0 w 60"/>
                <a:gd name="T19" fmla="*/ 14 h 44"/>
                <a:gd name="T20" fmla="*/ 0 w 60"/>
                <a:gd name="T21" fmla="*/ 16 h 44"/>
                <a:gd name="T22" fmla="*/ 0 w 60"/>
                <a:gd name="T23" fmla="*/ 20 h 44"/>
                <a:gd name="T24" fmla="*/ 0 w 60"/>
                <a:gd name="T25" fmla="*/ 24 h 44"/>
                <a:gd name="T26" fmla="*/ 0 w 60"/>
                <a:gd name="T27" fmla="*/ 28 h 44"/>
                <a:gd name="T28" fmla="*/ 2 w 60"/>
                <a:gd name="T29" fmla="*/ 32 h 44"/>
                <a:gd name="T30" fmla="*/ 4 w 60"/>
                <a:gd name="T31" fmla="*/ 36 h 44"/>
                <a:gd name="T32" fmla="*/ 6 w 60"/>
                <a:gd name="T33" fmla="*/ 38 h 44"/>
                <a:gd name="T34" fmla="*/ 12 w 60"/>
                <a:gd name="T35" fmla="*/ 40 h 44"/>
                <a:gd name="T36" fmla="*/ 12 w 60"/>
                <a:gd name="T37" fmla="*/ 40 h 44"/>
                <a:gd name="T38" fmla="*/ 14 w 60"/>
                <a:gd name="T39" fmla="*/ 42 h 44"/>
                <a:gd name="T40" fmla="*/ 18 w 60"/>
                <a:gd name="T41" fmla="*/ 44 h 44"/>
                <a:gd name="T42" fmla="*/ 22 w 60"/>
                <a:gd name="T43" fmla="*/ 44 h 44"/>
                <a:gd name="T44" fmla="*/ 26 w 60"/>
                <a:gd name="T45" fmla="*/ 42 h 44"/>
                <a:gd name="T46" fmla="*/ 58 w 60"/>
                <a:gd name="T47" fmla="*/ 42 h 44"/>
                <a:gd name="T48" fmla="*/ 60 w 60"/>
                <a:gd name="T49" fmla="*/ 36 h 44"/>
                <a:gd name="T50" fmla="*/ 58 w 60"/>
                <a:gd name="T51" fmla="*/ 34 h 44"/>
                <a:gd name="T52" fmla="*/ 58 w 60"/>
                <a:gd name="T53" fmla="*/ 32 h 44"/>
                <a:gd name="T54" fmla="*/ 58 w 60"/>
                <a:gd name="T55" fmla="*/ 28 h 44"/>
                <a:gd name="T56" fmla="*/ 56 w 60"/>
                <a:gd name="T57" fmla="*/ 22 h 44"/>
                <a:gd name="T58" fmla="*/ 56 w 60"/>
                <a:gd name="T59" fmla="*/ 16 h 44"/>
                <a:gd name="T60" fmla="*/ 54 w 60"/>
                <a:gd name="T61" fmla="*/ 12 h 44"/>
                <a:gd name="T62" fmla="*/ 54 w 60"/>
                <a:gd name="T63" fmla="*/ 8 h 44"/>
                <a:gd name="T64" fmla="*/ 54 w 60"/>
                <a:gd name="T65" fmla="*/ 6 h 44"/>
                <a:gd name="T66" fmla="*/ 52 w 60"/>
                <a:gd name="T67" fmla="*/ 4 h 44"/>
                <a:gd name="T68" fmla="*/ 48 w 60"/>
                <a:gd name="T69" fmla="*/ 0 h 44"/>
                <a:gd name="T70" fmla="*/ 44 w 60"/>
                <a:gd name="T71" fmla="*/ 0 h 44"/>
                <a:gd name="T72" fmla="*/ 38 w 60"/>
                <a:gd name="T73" fmla="*/ 0 h 44"/>
                <a:gd name="T74" fmla="*/ 30 w 60"/>
                <a:gd name="T75" fmla="*/ 2 h 44"/>
                <a:gd name="T76" fmla="*/ 14 w 60"/>
                <a:gd name="T77" fmla="*/ 2 h 4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0"/>
                <a:gd name="T118" fmla="*/ 0 h 44"/>
                <a:gd name="T119" fmla="*/ 60 w 60"/>
                <a:gd name="T120" fmla="*/ 44 h 4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0" h="44">
                  <a:moveTo>
                    <a:pt x="14" y="2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2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14" y="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4" name="Freeform 368"/>
            <p:cNvSpPr/>
            <p:nvPr/>
          </p:nvSpPr>
          <p:spPr bwMode="gray">
            <a:xfrm>
              <a:off x="5804283" y="1894742"/>
              <a:ext cx="28023" cy="34878"/>
            </a:xfrm>
            <a:custGeom>
              <a:avLst/>
              <a:gdLst>
                <a:gd name="T0" fmla="*/ 10 w 24"/>
                <a:gd name="T1" fmla="*/ 0 h 32"/>
                <a:gd name="T2" fmla="*/ 10 w 24"/>
                <a:gd name="T3" fmla="*/ 0 h 32"/>
                <a:gd name="T4" fmla="*/ 8 w 24"/>
                <a:gd name="T5" fmla="*/ 0 h 32"/>
                <a:gd name="T6" fmla="*/ 6 w 24"/>
                <a:gd name="T7" fmla="*/ 0 h 32"/>
                <a:gd name="T8" fmla="*/ 4 w 24"/>
                <a:gd name="T9" fmla="*/ 2 h 32"/>
                <a:gd name="T10" fmla="*/ 2 w 24"/>
                <a:gd name="T11" fmla="*/ 4 h 32"/>
                <a:gd name="T12" fmla="*/ 0 w 24"/>
                <a:gd name="T13" fmla="*/ 8 h 32"/>
                <a:gd name="T14" fmla="*/ 0 w 24"/>
                <a:gd name="T15" fmla="*/ 14 h 32"/>
                <a:gd name="T16" fmla="*/ 0 w 24"/>
                <a:gd name="T17" fmla="*/ 16 h 32"/>
                <a:gd name="T18" fmla="*/ 0 w 24"/>
                <a:gd name="T19" fmla="*/ 18 h 32"/>
                <a:gd name="T20" fmla="*/ 0 w 24"/>
                <a:gd name="T21" fmla="*/ 22 h 32"/>
                <a:gd name="T22" fmla="*/ 0 w 24"/>
                <a:gd name="T23" fmla="*/ 26 h 32"/>
                <a:gd name="T24" fmla="*/ 2 w 24"/>
                <a:gd name="T25" fmla="*/ 30 h 32"/>
                <a:gd name="T26" fmla="*/ 6 w 24"/>
                <a:gd name="T27" fmla="*/ 32 h 32"/>
                <a:gd name="T28" fmla="*/ 8 w 24"/>
                <a:gd name="T29" fmla="*/ 32 h 32"/>
                <a:gd name="T30" fmla="*/ 10 w 24"/>
                <a:gd name="T31" fmla="*/ 32 h 32"/>
                <a:gd name="T32" fmla="*/ 12 w 24"/>
                <a:gd name="T33" fmla="*/ 32 h 32"/>
                <a:gd name="T34" fmla="*/ 16 w 24"/>
                <a:gd name="T35" fmla="*/ 32 h 32"/>
                <a:gd name="T36" fmla="*/ 18 w 24"/>
                <a:gd name="T37" fmla="*/ 32 h 32"/>
                <a:gd name="T38" fmla="*/ 22 w 24"/>
                <a:gd name="T39" fmla="*/ 30 h 32"/>
                <a:gd name="T40" fmla="*/ 24 w 24"/>
                <a:gd name="T41" fmla="*/ 28 h 32"/>
                <a:gd name="T42" fmla="*/ 24 w 24"/>
                <a:gd name="T43" fmla="*/ 26 h 32"/>
                <a:gd name="T44" fmla="*/ 24 w 24"/>
                <a:gd name="T45" fmla="*/ 24 h 32"/>
                <a:gd name="T46" fmla="*/ 24 w 24"/>
                <a:gd name="T47" fmla="*/ 22 h 32"/>
                <a:gd name="T48" fmla="*/ 24 w 24"/>
                <a:gd name="T49" fmla="*/ 20 h 32"/>
                <a:gd name="T50" fmla="*/ 24 w 24"/>
                <a:gd name="T51" fmla="*/ 16 h 32"/>
                <a:gd name="T52" fmla="*/ 24 w 24"/>
                <a:gd name="T53" fmla="*/ 12 h 32"/>
                <a:gd name="T54" fmla="*/ 24 w 24"/>
                <a:gd name="T55" fmla="*/ 8 h 32"/>
                <a:gd name="T56" fmla="*/ 22 w 24"/>
                <a:gd name="T57" fmla="*/ 4 h 32"/>
                <a:gd name="T58" fmla="*/ 20 w 24"/>
                <a:gd name="T59" fmla="*/ 2 h 32"/>
                <a:gd name="T60" fmla="*/ 16 w 24"/>
                <a:gd name="T61" fmla="*/ 0 h 32"/>
                <a:gd name="T62" fmla="*/ 10 w 24"/>
                <a:gd name="T63" fmla="*/ 0 h 3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4"/>
                <a:gd name="T97" fmla="*/ 0 h 32"/>
                <a:gd name="T98" fmla="*/ 24 w 24"/>
                <a:gd name="T99" fmla="*/ 32 h 3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4" h="3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5" name="Freeform 369"/>
            <p:cNvSpPr/>
            <p:nvPr/>
          </p:nvSpPr>
          <p:spPr bwMode="gray">
            <a:xfrm>
              <a:off x="5792607" y="1369399"/>
              <a:ext cx="266217" cy="292100"/>
            </a:xfrm>
            <a:custGeom>
              <a:avLst/>
              <a:gdLst>
                <a:gd name="T0" fmla="*/ 206 w 228"/>
                <a:gd name="T1" fmla="*/ 82 h 268"/>
                <a:gd name="T2" fmla="*/ 198 w 228"/>
                <a:gd name="T3" fmla="*/ 84 h 268"/>
                <a:gd name="T4" fmla="*/ 198 w 228"/>
                <a:gd name="T5" fmla="*/ 92 h 268"/>
                <a:gd name="T6" fmla="*/ 204 w 228"/>
                <a:gd name="T7" fmla="*/ 96 h 268"/>
                <a:gd name="T8" fmla="*/ 200 w 228"/>
                <a:gd name="T9" fmla="*/ 104 h 268"/>
                <a:gd name="T10" fmla="*/ 214 w 228"/>
                <a:gd name="T11" fmla="*/ 112 h 268"/>
                <a:gd name="T12" fmla="*/ 188 w 228"/>
                <a:gd name="T13" fmla="*/ 122 h 268"/>
                <a:gd name="T14" fmla="*/ 164 w 228"/>
                <a:gd name="T15" fmla="*/ 138 h 268"/>
                <a:gd name="T16" fmla="*/ 152 w 228"/>
                <a:gd name="T17" fmla="*/ 154 h 268"/>
                <a:gd name="T18" fmla="*/ 140 w 228"/>
                <a:gd name="T19" fmla="*/ 160 h 268"/>
                <a:gd name="T20" fmla="*/ 120 w 228"/>
                <a:gd name="T21" fmla="*/ 174 h 268"/>
                <a:gd name="T22" fmla="*/ 106 w 228"/>
                <a:gd name="T23" fmla="*/ 182 h 268"/>
                <a:gd name="T24" fmla="*/ 116 w 228"/>
                <a:gd name="T25" fmla="*/ 188 h 268"/>
                <a:gd name="T26" fmla="*/ 112 w 228"/>
                <a:gd name="T27" fmla="*/ 198 h 268"/>
                <a:gd name="T28" fmla="*/ 100 w 228"/>
                <a:gd name="T29" fmla="*/ 214 h 268"/>
                <a:gd name="T30" fmla="*/ 82 w 228"/>
                <a:gd name="T31" fmla="*/ 224 h 268"/>
                <a:gd name="T32" fmla="*/ 76 w 228"/>
                <a:gd name="T33" fmla="*/ 238 h 268"/>
                <a:gd name="T34" fmla="*/ 74 w 228"/>
                <a:gd name="T35" fmla="*/ 260 h 268"/>
                <a:gd name="T36" fmla="*/ 54 w 228"/>
                <a:gd name="T37" fmla="*/ 268 h 268"/>
                <a:gd name="T38" fmla="*/ 46 w 228"/>
                <a:gd name="T39" fmla="*/ 258 h 268"/>
                <a:gd name="T40" fmla="*/ 24 w 228"/>
                <a:gd name="T41" fmla="*/ 256 h 268"/>
                <a:gd name="T42" fmla="*/ 2 w 228"/>
                <a:gd name="T43" fmla="*/ 240 h 268"/>
                <a:gd name="T44" fmla="*/ 12 w 228"/>
                <a:gd name="T45" fmla="*/ 222 h 268"/>
                <a:gd name="T46" fmla="*/ 20 w 228"/>
                <a:gd name="T47" fmla="*/ 214 h 268"/>
                <a:gd name="T48" fmla="*/ 26 w 228"/>
                <a:gd name="T49" fmla="*/ 206 h 268"/>
                <a:gd name="T50" fmla="*/ 40 w 228"/>
                <a:gd name="T51" fmla="*/ 218 h 268"/>
                <a:gd name="T52" fmla="*/ 40 w 228"/>
                <a:gd name="T53" fmla="*/ 208 h 268"/>
                <a:gd name="T54" fmla="*/ 38 w 228"/>
                <a:gd name="T55" fmla="*/ 198 h 268"/>
                <a:gd name="T56" fmla="*/ 28 w 228"/>
                <a:gd name="T57" fmla="*/ 198 h 268"/>
                <a:gd name="T58" fmla="*/ 30 w 228"/>
                <a:gd name="T59" fmla="*/ 186 h 268"/>
                <a:gd name="T60" fmla="*/ 42 w 228"/>
                <a:gd name="T61" fmla="*/ 176 h 268"/>
                <a:gd name="T62" fmla="*/ 62 w 228"/>
                <a:gd name="T63" fmla="*/ 168 h 268"/>
                <a:gd name="T64" fmla="*/ 64 w 228"/>
                <a:gd name="T65" fmla="*/ 162 h 268"/>
                <a:gd name="T66" fmla="*/ 54 w 228"/>
                <a:gd name="T67" fmla="*/ 144 h 268"/>
                <a:gd name="T68" fmla="*/ 54 w 228"/>
                <a:gd name="T69" fmla="*/ 126 h 268"/>
                <a:gd name="T70" fmla="*/ 60 w 228"/>
                <a:gd name="T71" fmla="*/ 108 h 268"/>
                <a:gd name="T72" fmla="*/ 72 w 228"/>
                <a:gd name="T73" fmla="*/ 120 h 268"/>
                <a:gd name="T74" fmla="*/ 80 w 228"/>
                <a:gd name="T75" fmla="*/ 138 h 268"/>
                <a:gd name="T76" fmla="*/ 82 w 228"/>
                <a:gd name="T77" fmla="*/ 114 h 268"/>
                <a:gd name="T78" fmla="*/ 104 w 228"/>
                <a:gd name="T79" fmla="*/ 94 h 268"/>
                <a:gd name="T80" fmla="*/ 122 w 228"/>
                <a:gd name="T81" fmla="*/ 88 h 268"/>
                <a:gd name="T82" fmla="*/ 132 w 228"/>
                <a:gd name="T83" fmla="*/ 80 h 268"/>
                <a:gd name="T84" fmla="*/ 86 w 228"/>
                <a:gd name="T85" fmla="*/ 74 h 268"/>
                <a:gd name="T86" fmla="*/ 68 w 228"/>
                <a:gd name="T87" fmla="*/ 72 h 268"/>
                <a:gd name="T88" fmla="*/ 56 w 228"/>
                <a:gd name="T89" fmla="*/ 74 h 268"/>
                <a:gd name="T90" fmla="*/ 44 w 228"/>
                <a:gd name="T91" fmla="*/ 54 h 268"/>
                <a:gd name="T92" fmla="*/ 44 w 228"/>
                <a:gd name="T93" fmla="*/ 40 h 268"/>
                <a:gd name="T94" fmla="*/ 66 w 228"/>
                <a:gd name="T95" fmla="*/ 42 h 268"/>
                <a:gd name="T96" fmla="*/ 78 w 228"/>
                <a:gd name="T97" fmla="*/ 26 h 268"/>
                <a:gd name="T98" fmla="*/ 100 w 228"/>
                <a:gd name="T99" fmla="*/ 18 h 268"/>
                <a:gd name="T100" fmla="*/ 122 w 228"/>
                <a:gd name="T101" fmla="*/ 4 h 268"/>
                <a:gd name="T102" fmla="*/ 160 w 228"/>
                <a:gd name="T103" fmla="*/ 2 h 268"/>
                <a:gd name="T104" fmla="*/ 188 w 228"/>
                <a:gd name="T105" fmla="*/ 6 h 268"/>
                <a:gd name="T106" fmla="*/ 212 w 228"/>
                <a:gd name="T107" fmla="*/ 26 h 268"/>
                <a:gd name="T108" fmla="*/ 216 w 228"/>
                <a:gd name="T109" fmla="*/ 30 h 268"/>
                <a:gd name="T110" fmla="*/ 218 w 228"/>
                <a:gd name="T111" fmla="*/ 64 h 26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28"/>
                <a:gd name="T169" fmla="*/ 0 h 268"/>
                <a:gd name="T170" fmla="*/ 228 w 228"/>
                <a:gd name="T171" fmla="*/ 268 h 26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28" h="268">
                  <a:moveTo>
                    <a:pt x="222" y="68"/>
                  </a:moveTo>
                  <a:lnTo>
                    <a:pt x="228" y="80"/>
                  </a:lnTo>
                  <a:lnTo>
                    <a:pt x="222" y="82"/>
                  </a:lnTo>
                  <a:lnTo>
                    <a:pt x="216" y="84"/>
                  </a:lnTo>
                  <a:lnTo>
                    <a:pt x="212" y="84"/>
                  </a:lnTo>
                  <a:lnTo>
                    <a:pt x="208" y="82"/>
                  </a:lnTo>
                  <a:lnTo>
                    <a:pt x="206" y="82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198" y="84"/>
                  </a:lnTo>
                  <a:lnTo>
                    <a:pt x="200" y="86"/>
                  </a:lnTo>
                  <a:lnTo>
                    <a:pt x="200" y="88"/>
                  </a:lnTo>
                  <a:lnTo>
                    <a:pt x="202" y="90"/>
                  </a:lnTo>
                  <a:lnTo>
                    <a:pt x="200" y="92"/>
                  </a:lnTo>
                  <a:lnTo>
                    <a:pt x="198" y="92"/>
                  </a:lnTo>
                  <a:lnTo>
                    <a:pt x="196" y="92"/>
                  </a:lnTo>
                  <a:lnTo>
                    <a:pt x="194" y="92"/>
                  </a:lnTo>
                  <a:lnTo>
                    <a:pt x="192" y="94"/>
                  </a:lnTo>
                  <a:lnTo>
                    <a:pt x="192" y="96"/>
                  </a:lnTo>
                  <a:lnTo>
                    <a:pt x="204" y="96"/>
                  </a:lnTo>
                  <a:lnTo>
                    <a:pt x="208" y="98"/>
                  </a:lnTo>
                  <a:lnTo>
                    <a:pt x="206" y="100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200" y="104"/>
                  </a:lnTo>
                  <a:lnTo>
                    <a:pt x="200" y="106"/>
                  </a:lnTo>
                  <a:lnTo>
                    <a:pt x="202" y="106"/>
                  </a:lnTo>
                  <a:lnTo>
                    <a:pt x="202" y="108"/>
                  </a:lnTo>
                  <a:lnTo>
                    <a:pt x="214" y="106"/>
                  </a:lnTo>
                  <a:lnTo>
                    <a:pt x="216" y="108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2" y="114"/>
                  </a:lnTo>
                  <a:lnTo>
                    <a:pt x="210" y="114"/>
                  </a:lnTo>
                  <a:lnTo>
                    <a:pt x="208" y="114"/>
                  </a:lnTo>
                  <a:lnTo>
                    <a:pt x="200" y="116"/>
                  </a:lnTo>
                  <a:lnTo>
                    <a:pt x="194" y="118"/>
                  </a:lnTo>
                  <a:lnTo>
                    <a:pt x="188" y="122"/>
                  </a:lnTo>
                  <a:lnTo>
                    <a:pt x="186" y="124"/>
                  </a:lnTo>
                  <a:lnTo>
                    <a:pt x="184" y="126"/>
                  </a:lnTo>
                  <a:lnTo>
                    <a:pt x="182" y="128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66" y="138"/>
                  </a:lnTo>
                  <a:lnTo>
                    <a:pt x="164" y="138"/>
                  </a:lnTo>
                  <a:lnTo>
                    <a:pt x="162" y="138"/>
                  </a:lnTo>
                  <a:lnTo>
                    <a:pt x="166" y="142"/>
                  </a:lnTo>
                  <a:lnTo>
                    <a:pt x="160" y="148"/>
                  </a:lnTo>
                  <a:lnTo>
                    <a:pt x="158" y="150"/>
                  </a:lnTo>
                  <a:lnTo>
                    <a:pt x="154" y="152"/>
                  </a:lnTo>
                  <a:lnTo>
                    <a:pt x="152" y="152"/>
                  </a:lnTo>
                  <a:lnTo>
                    <a:pt x="152" y="154"/>
                  </a:lnTo>
                  <a:lnTo>
                    <a:pt x="154" y="156"/>
                  </a:lnTo>
                  <a:lnTo>
                    <a:pt x="154" y="158"/>
                  </a:lnTo>
                  <a:lnTo>
                    <a:pt x="152" y="160"/>
                  </a:lnTo>
                  <a:lnTo>
                    <a:pt x="150" y="162"/>
                  </a:lnTo>
                  <a:lnTo>
                    <a:pt x="148" y="164"/>
                  </a:lnTo>
                  <a:lnTo>
                    <a:pt x="146" y="164"/>
                  </a:lnTo>
                  <a:lnTo>
                    <a:pt x="140" y="160"/>
                  </a:lnTo>
                  <a:lnTo>
                    <a:pt x="132" y="166"/>
                  </a:lnTo>
                  <a:lnTo>
                    <a:pt x="130" y="164"/>
                  </a:lnTo>
                  <a:lnTo>
                    <a:pt x="128" y="164"/>
                  </a:lnTo>
                  <a:lnTo>
                    <a:pt x="124" y="168"/>
                  </a:lnTo>
                  <a:lnTo>
                    <a:pt x="122" y="170"/>
                  </a:lnTo>
                  <a:lnTo>
                    <a:pt x="120" y="172"/>
                  </a:lnTo>
                  <a:lnTo>
                    <a:pt x="120" y="174"/>
                  </a:lnTo>
                  <a:lnTo>
                    <a:pt x="118" y="176"/>
                  </a:lnTo>
                  <a:lnTo>
                    <a:pt x="116" y="178"/>
                  </a:lnTo>
                  <a:lnTo>
                    <a:pt x="114" y="180"/>
                  </a:lnTo>
                  <a:lnTo>
                    <a:pt x="112" y="180"/>
                  </a:lnTo>
                  <a:lnTo>
                    <a:pt x="108" y="180"/>
                  </a:lnTo>
                  <a:lnTo>
                    <a:pt x="106" y="182"/>
                  </a:lnTo>
                  <a:lnTo>
                    <a:pt x="106" y="184"/>
                  </a:lnTo>
                  <a:lnTo>
                    <a:pt x="106" y="186"/>
                  </a:lnTo>
                  <a:lnTo>
                    <a:pt x="106" y="188"/>
                  </a:lnTo>
                  <a:lnTo>
                    <a:pt x="108" y="186"/>
                  </a:lnTo>
                  <a:lnTo>
                    <a:pt x="112" y="188"/>
                  </a:lnTo>
                  <a:lnTo>
                    <a:pt x="116" y="188"/>
                  </a:lnTo>
                  <a:lnTo>
                    <a:pt x="118" y="190"/>
                  </a:lnTo>
                  <a:lnTo>
                    <a:pt x="120" y="192"/>
                  </a:lnTo>
                  <a:lnTo>
                    <a:pt x="118" y="194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198"/>
                  </a:lnTo>
                  <a:lnTo>
                    <a:pt x="110" y="200"/>
                  </a:lnTo>
                  <a:lnTo>
                    <a:pt x="110" y="202"/>
                  </a:lnTo>
                  <a:lnTo>
                    <a:pt x="108" y="204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100" y="214"/>
                  </a:lnTo>
                  <a:lnTo>
                    <a:pt x="98" y="218"/>
                  </a:lnTo>
                  <a:lnTo>
                    <a:pt x="96" y="222"/>
                  </a:lnTo>
                  <a:lnTo>
                    <a:pt x="92" y="224"/>
                  </a:lnTo>
                  <a:lnTo>
                    <a:pt x="88" y="224"/>
                  </a:lnTo>
                  <a:lnTo>
                    <a:pt x="86" y="226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6" y="234"/>
                  </a:lnTo>
                  <a:lnTo>
                    <a:pt x="76" y="236"/>
                  </a:lnTo>
                  <a:lnTo>
                    <a:pt x="76" y="238"/>
                  </a:lnTo>
                  <a:lnTo>
                    <a:pt x="78" y="242"/>
                  </a:lnTo>
                  <a:lnTo>
                    <a:pt x="78" y="246"/>
                  </a:lnTo>
                  <a:lnTo>
                    <a:pt x="78" y="250"/>
                  </a:lnTo>
                  <a:lnTo>
                    <a:pt x="78" y="256"/>
                  </a:lnTo>
                  <a:lnTo>
                    <a:pt x="76" y="258"/>
                  </a:lnTo>
                  <a:lnTo>
                    <a:pt x="74" y="260"/>
                  </a:lnTo>
                  <a:lnTo>
                    <a:pt x="72" y="262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2" y="266"/>
                  </a:lnTo>
                  <a:lnTo>
                    <a:pt x="58" y="266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48" y="264"/>
                  </a:lnTo>
                  <a:lnTo>
                    <a:pt x="48" y="262"/>
                  </a:lnTo>
                  <a:lnTo>
                    <a:pt x="46" y="258"/>
                  </a:lnTo>
                  <a:lnTo>
                    <a:pt x="42" y="256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4" y="254"/>
                  </a:lnTo>
                  <a:lnTo>
                    <a:pt x="32" y="254"/>
                  </a:lnTo>
                  <a:lnTo>
                    <a:pt x="28" y="256"/>
                  </a:lnTo>
                  <a:lnTo>
                    <a:pt x="24" y="256"/>
                  </a:lnTo>
                  <a:lnTo>
                    <a:pt x="22" y="254"/>
                  </a:lnTo>
                  <a:lnTo>
                    <a:pt x="20" y="252"/>
                  </a:lnTo>
                  <a:lnTo>
                    <a:pt x="18" y="250"/>
                  </a:lnTo>
                  <a:lnTo>
                    <a:pt x="16" y="250"/>
                  </a:lnTo>
                  <a:lnTo>
                    <a:pt x="10" y="246"/>
                  </a:lnTo>
                  <a:lnTo>
                    <a:pt x="6" y="244"/>
                  </a:lnTo>
                  <a:lnTo>
                    <a:pt x="2" y="240"/>
                  </a:lnTo>
                  <a:lnTo>
                    <a:pt x="2" y="238"/>
                  </a:lnTo>
                  <a:lnTo>
                    <a:pt x="0" y="238"/>
                  </a:lnTo>
                  <a:lnTo>
                    <a:pt x="0" y="236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10" y="224"/>
                  </a:lnTo>
                  <a:lnTo>
                    <a:pt x="12" y="222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0" y="220"/>
                  </a:lnTo>
                  <a:lnTo>
                    <a:pt x="24" y="218"/>
                  </a:lnTo>
                  <a:lnTo>
                    <a:pt x="24" y="216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8" y="214"/>
                  </a:lnTo>
                  <a:lnTo>
                    <a:pt x="18" y="212"/>
                  </a:lnTo>
                  <a:lnTo>
                    <a:pt x="18" y="210"/>
                  </a:lnTo>
                  <a:lnTo>
                    <a:pt x="20" y="208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6" y="206"/>
                  </a:lnTo>
                  <a:lnTo>
                    <a:pt x="28" y="208"/>
                  </a:lnTo>
                  <a:lnTo>
                    <a:pt x="30" y="212"/>
                  </a:lnTo>
                  <a:lnTo>
                    <a:pt x="34" y="216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0" y="218"/>
                  </a:lnTo>
                  <a:lnTo>
                    <a:pt x="42" y="218"/>
                  </a:lnTo>
                  <a:lnTo>
                    <a:pt x="44" y="218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2" y="212"/>
                  </a:lnTo>
                  <a:lnTo>
                    <a:pt x="42" y="210"/>
                  </a:lnTo>
                  <a:lnTo>
                    <a:pt x="40" y="208"/>
                  </a:lnTo>
                  <a:lnTo>
                    <a:pt x="40" y="206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0"/>
                  </a:lnTo>
                  <a:lnTo>
                    <a:pt x="38" y="198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92"/>
                  </a:lnTo>
                  <a:lnTo>
                    <a:pt x="36" y="192"/>
                  </a:lnTo>
                  <a:lnTo>
                    <a:pt x="28" y="198"/>
                  </a:lnTo>
                  <a:lnTo>
                    <a:pt x="26" y="198"/>
                  </a:lnTo>
                  <a:lnTo>
                    <a:pt x="24" y="196"/>
                  </a:lnTo>
                  <a:lnTo>
                    <a:pt x="26" y="194"/>
                  </a:lnTo>
                  <a:lnTo>
                    <a:pt x="26" y="190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4" y="180"/>
                  </a:lnTo>
                  <a:lnTo>
                    <a:pt x="36" y="176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78"/>
                  </a:lnTo>
                  <a:lnTo>
                    <a:pt x="50" y="176"/>
                  </a:lnTo>
                  <a:lnTo>
                    <a:pt x="54" y="174"/>
                  </a:lnTo>
                  <a:lnTo>
                    <a:pt x="58" y="172"/>
                  </a:lnTo>
                  <a:lnTo>
                    <a:pt x="60" y="170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8" y="166"/>
                  </a:lnTo>
                  <a:lnTo>
                    <a:pt x="68" y="164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6"/>
                  </a:lnTo>
                  <a:lnTo>
                    <a:pt x="56" y="166"/>
                  </a:lnTo>
                  <a:lnTo>
                    <a:pt x="54" y="164"/>
                  </a:lnTo>
                  <a:lnTo>
                    <a:pt x="52" y="164"/>
                  </a:lnTo>
                  <a:lnTo>
                    <a:pt x="50" y="162"/>
                  </a:lnTo>
                  <a:lnTo>
                    <a:pt x="54" y="144"/>
                  </a:lnTo>
                  <a:lnTo>
                    <a:pt x="58" y="140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2"/>
                  </a:lnTo>
                  <a:lnTo>
                    <a:pt x="52" y="118"/>
                  </a:lnTo>
                  <a:lnTo>
                    <a:pt x="52" y="116"/>
                  </a:lnTo>
                  <a:lnTo>
                    <a:pt x="52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8"/>
                  </a:lnTo>
                  <a:lnTo>
                    <a:pt x="64" y="110"/>
                  </a:lnTo>
                  <a:lnTo>
                    <a:pt x="66" y="112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4" y="140"/>
                  </a:lnTo>
                  <a:lnTo>
                    <a:pt x="74" y="142"/>
                  </a:lnTo>
                  <a:lnTo>
                    <a:pt x="74" y="144"/>
                  </a:lnTo>
                  <a:lnTo>
                    <a:pt x="76" y="144"/>
                  </a:lnTo>
                  <a:lnTo>
                    <a:pt x="78" y="142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82" y="136"/>
                  </a:lnTo>
                  <a:lnTo>
                    <a:pt x="82" y="134"/>
                  </a:lnTo>
                  <a:lnTo>
                    <a:pt x="80" y="128"/>
                  </a:lnTo>
                  <a:lnTo>
                    <a:pt x="80" y="122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104" y="94"/>
                  </a:lnTo>
                  <a:lnTo>
                    <a:pt x="108" y="96"/>
                  </a:lnTo>
                  <a:lnTo>
                    <a:pt x="112" y="96"/>
                  </a:lnTo>
                  <a:lnTo>
                    <a:pt x="116" y="96"/>
                  </a:lnTo>
                  <a:lnTo>
                    <a:pt x="118" y="94"/>
                  </a:lnTo>
                  <a:lnTo>
                    <a:pt x="120" y="90"/>
                  </a:lnTo>
                  <a:lnTo>
                    <a:pt x="122" y="88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6"/>
                  </a:lnTo>
                  <a:lnTo>
                    <a:pt x="128" y="84"/>
                  </a:lnTo>
                  <a:lnTo>
                    <a:pt x="130" y="82"/>
                  </a:lnTo>
                  <a:lnTo>
                    <a:pt x="132" y="80"/>
                  </a:lnTo>
                  <a:lnTo>
                    <a:pt x="134" y="80"/>
                  </a:lnTo>
                  <a:lnTo>
                    <a:pt x="134" y="78"/>
                  </a:lnTo>
                  <a:lnTo>
                    <a:pt x="130" y="76"/>
                  </a:lnTo>
                  <a:lnTo>
                    <a:pt x="96" y="80"/>
                  </a:lnTo>
                  <a:lnTo>
                    <a:pt x="92" y="76"/>
                  </a:lnTo>
                  <a:lnTo>
                    <a:pt x="90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78" y="74"/>
                  </a:lnTo>
                  <a:lnTo>
                    <a:pt x="74" y="74"/>
                  </a:lnTo>
                  <a:lnTo>
                    <a:pt x="70" y="74"/>
                  </a:lnTo>
                  <a:lnTo>
                    <a:pt x="68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4"/>
                  </a:lnTo>
                  <a:lnTo>
                    <a:pt x="46" y="50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60" y="38"/>
                  </a:lnTo>
                  <a:lnTo>
                    <a:pt x="64" y="42"/>
                  </a:lnTo>
                  <a:lnTo>
                    <a:pt x="66" y="42"/>
                  </a:lnTo>
                  <a:lnTo>
                    <a:pt x="68" y="44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102" y="14"/>
                  </a:lnTo>
                  <a:lnTo>
                    <a:pt x="106" y="12"/>
                  </a:lnTo>
                  <a:lnTo>
                    <a:pt x="110" y="8"/>
                  </a:lnTo>
                  <a:lnTo>
                    <a:pt x="118" y="6"/>
                  </a:lnTo>
                  <a:lnTo>
                    <a:pt x="120" y="14"/>
                  </a:lnTo>
                  <a:lnTo>
                    <a:pt x="122" y="4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60" y="2"/>
                  </a:lnTo>
                  <a:lnTo>
                    <a:pt x="170" y="4"/>
                  </a:lnTo>
                  <a:lnTo>
                    <a:pt x="174" y="4"/>
                  </a:lnTo>
                  <a:lnTo>
                    <a:pt x="174" y="14"/>
                  </a:lnTo>
                  <a:lnTo>
                    <a:pt x="180" y="8"/>
                  </a:lnTo>
                  <a:lnTo>
                    <a:pt x="184" y="6"/>
                  </a:lnTo>
                  <a:lnTo>
                    <a:pt x="188" y="6"/>
                  </a:lnTo>
                  <a:lnTo>
                    <a:pt x="192" y="8"/>
                  </a:lnTo>
                  <a:lnTo>
                    <a:pt x="196" y="8"/>
                  </a:lnTo>
                  <a:lnTo>
                    <a:pt x="200" y="12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22"/>
                  </a:lnTo>
                  <a:lnTo>
                    <a:pt x="212" y="26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4" y="28"/>
                  </a:lnTo>
                  <a:lnTo>
                    <a:pt x="216" y="30"/>
                  </a:lnTo>
                  <a:lnTo>
                    <a:pt x="220" y="36"/>
                  </a:lnTo>
                  <a:lnTo>
                    <a:pt x="222" y="40"/>
                  </a:lnTo>
                  <a:lnTo>
                    <a:pt x="220" y="46"/>
                  </a:lnTo>
                  <a:lnTo>
                    <a:pt x="218" y="52"/>
                  </a:lnTo>
                  <a:lnTo>
                    <a:pt x="216" y="56"/>
                  </a:lnTo>
                  <a:lnTo>
                    <a:pt x="218" y="60"/>
                  </a:lnTo>
                  <a:lnTo>
                    <a:pt x="218" y="64"/>
                  </a:lnTo>
                  <a:lnTo>
                    <a:pt x="220" y="66"/>
                  </a:lnTo>
                  <a:lnTo>
                    <a:pt x="222" y="68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6" name="Freeform 370"/>
            <p:cNvSpPr/>
            <p:nvPr/>
          </p:nvSpPr>
          <p:spPr bwMode="gray">
            <a:xfrm>
              <a:off x="6086847" y="3738893"/>
              <a:ext cx="91074" cy="98093"/>
            </a:xfrm>
            <a:custGeom>
              <a:avLst/>
              <a:gdLst>
                <a:gd name="T0" fmla="*/ 78 w 78"/>
                <a:gd name="T1" fmla="*/ 50 h 90"/>
                <a:gd name="T2" fmla="*/ 60 w 78"/>
                <a:gd name="T3" fmla="*/ 32 h 90"/>
                <a:gd name="T4" fmla="*/ 60 w 78"/>
                <a:gd name="T5" fmla="*/ 30 h 90"/>
                <a:gd name="T6" fmla="*/ 58 w 78"/>
                <a:gd name="T7" fmla="*/ 28 h 90"/>
                <a:gd name="T8" fmla="*/ 56 w 78"/>
                <a:gd name="T9" fmla="*/ 26 h 90"/>
                <a:gd name="T10" fmla="*/ 52 w 78"/>
                <a:gd name="T11" fmla="*/ 24 h 90"/>
                <a:gd name="T12" fmla="*/ 44 w 78"/>
                <a:gd name="T13" fmla="*/ 20 h 90"/>
                <a:gd name="T14" fmla="*/ 36 w 78"/>
                <a:gd name="T15" fmla="*/ 18 h 90"/>
                <a:gd name="T16" fmla="*/ 32 w 78"/>
                <a:gd name="T17" fmla="*/ 14 h 90"/>
                <a:gd name="T18" fmla="*/ 30 w 78"/>
                <a:gd name="T19" fmla="*/ 12 h 90"/>
                <a:gd name="T20" fmla="*/ 28 w 78"/>
                <a:gd name="T21" fmla="*/ 10 h 90"/>
                <a:gd name="T22" fmla="*/ 28 w 78"/>
                <a:gd name="T23" fmla="*/ 10 h 90"/>
                <a:gd name="T24" fmla="*/ 28 w 78"/>
                <a:gd name="T25" fmla="*/ 8 h 90"/>
                <a:gd name="T26" fmla="*/ 26 w 78"/>
                <a:gd name="T27" fmla="*/ 6 h 90"/>
                <a:gd name="T28" fmla="*/ 24 w 78"/>
                <a:gd name="T29" fmla="*/ 4 h 90"/>
                <a:gd name="T30" fmla="*/ 20 w 78"/>
                <a:gd name="T31" fmla="*/ 2 h 90"/>
                <a:gd name="T32" fmla="*/ 16 w 78"/>
                <a:gd name="T33" fmla="*/ 0 h 90"/>
                <a:gd name="T34" fmla="*/ 12 w 78"/>
                <a:gd name="T35" fmla="*/ 2 h 90"/>
                <a:gd name="T36" fmla="*/ 12 w 78"/>
                <a:gd name="T37" fmla="*/ 2 h 90"/>
                <a:gd name="T38" fmla="*/ 10 w 78"/>
                <a:gd name="T39" fmla="*/ 6 h 90"/>
                <a:gd name="T40" fmla="*/ 8 w 78"/>
                <a:gd name="T41" fmla="*/ 10 h 90"/>
                <a:gd name="T42" fmla="*/ 4 w 78"/>
                <a:gd name="T43" fmla="*/ 14 h 90"/>
                <a:gd name="T44" fmla="*/ 2 w 78"/>
                <a:gd name="T45" fmla="*/ 20 h 90"/>
                <a:gd name="T46" fmla="*/ 0 w 78"/>
                <a:gd name="T47" fmla="*/ 32 h 90"/>
                <a:gd name="T48" fmla="*/ 0 w 78"/>
                <a:gd name="T49" fmla="*/ 44 h 90"/>
                <a:gd name="T50" fmla="*/ 2 w 78"/>
                <a:gd name="T51" fmla="*/ 52 h 90"/>
                <a:gd name="T52" fmla="*/ 2 w 78"/>
                <a:gd name="T53" fmla="*/ 54 h 90"/>
                <a:gd name="T54" fmla="*/ 2 w 78"/>
                <a:gd name="T55" fmla="*/ 56 h 90"/>
                <a:gd name="T56" fmla="*/ 2 w 78"/>
                <a:gd name="T57" fmla="*/ 58 h 90"/>
                <a:gd name="T58" fmla="*/ 2 w 78"/>
                <a:gd name="T59" fmla="*/ 62 h 90"/>
                <a:gd name="T60" fmla="*/ 2 w 78"/>
                <a:gd name="T61" fmla="*/ 66 h 90"/>
                <a:gd name="T62" fmla="*/ 2 w 78"/>
                <a:gd name="T63" fmla="*/ 72 h 90"/>
                <a:gd name="T64" fmla="*/ 4 w 78"/>
                <a:gd name="T65" fmla="*/ 78 h 90"/>
                <a:gd name="T66" fmla="*/ 6 w 78"/>
                <a:gd name="T67" fmla="*/ 82 h 90"/>
                <a:gd name="T68" fmla="*/ 10 w 78"/>
                <a:gd name="T69" fmla="*/ 86 h 90"/>
                <a:gd name="T70" fmla="*/ 12 w 78"/>
                <a:gd name="T71" fmla="*/ 88 h 90"/>
                <a:gd name="T72" fmla="*/ 14 w 78"/>
                <a:gd name="T73" fmla="*/ 90 h 90"/>
                <a:gd name="T74" fmla="*/ 16 w 78"/>
                <a:gd name="T75" fmla="*/ 90 h 90"/>
                <a:gd name="T76" fmla="*/ 20 w 78"/>
                <a:gd name="T77" fmla="*/ 90 h 90"/>
                <a:gd name="T78" fmla="*/ 30 w 78"/>
                <a:gd name="T79" fmla="*/ 90 h 90"/>
                <a:gd name="T80" fmla="*/ 42 w 78"/>
                <a:gd name="T81" fmla="*/ 90 h 90"/>
                <a:gd name="T82" fmla="*/ 50 w 78"/>
                <a:gd name="T83" fmla="*/ 88 h 90"/>
                <a:gd name="T84" fmla="*/ 52 w 78"/>
                <a:gd name="T85" fmla="*/ 86 h 90"/>
                <a:gd name="T86" fmla="*/ 56 w 78"/>
                <a:gd name="T87" fmla="*/ 84 h 90"/>
                <a:gd name="T88" fmla="*/ 60 w 78"/>
                <a:gd name="T89" fmla="*/ 82 h 90"/>
                <a:gd name="T90" fmla="*/ 64 w 78"/>
                <a:gd name="T91" fmla="*/ 80 h 90"/>
                <a:gd name="T92" fmla="*/ 68 w 78"/>
                <a:gd name="T93" fmla="*/ 78 h 90"/>
                <a:gd name="T94" fmla="*/ 70 w 78"/>
                <a:gd name="T95" fmla="*/ 76 h 90"/>
                <a:gd name="T96" fmla="*/ 70 w 78"/>
                <a:gd name="T97" fmla="*/ 76 h 90"/>
                <a:gd name="T98" fmla="*/ 78 w 78"/>
                <a:gd name="T99" fmla="*/ 50 h 9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8"/>
                <a:gd name="T151" fmla="*/ 0 h 90"/>
                <a:gd name="T152" fmla="*/ 78 w 78"/>
                <a:gd name="T153" fmla="*/ 90 h 9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8" h="90">
                  <a:moveTo>
                    <a:pt x="78" y="50"/>
                  </a:moveTo>
                  <a:lnTo>
                    <a:pt x="60" y="32"/>
                  </a:lnTo>
                  <a:lnTo>
                    <a:pt x="60" y="30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2" y="24"/>
                  </a:lnTo>
                  <a:lnTo>
                    <a:pt x="44" y="20"/>
                  </a:lnTo>
                  <a:lnTo>
                    <a:pt x="36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0" y="88"/>
                  </a:lnTo>
                  <a:lnTo>
                    <a:pt x="52" y="86"/>
                  </a:lnTo>
                  <a:lnTo>
                    <a:pt x="56" y="84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78"/>
                  </a:lnTo>
                  <a:lnTo>
                    <a:pt x="70" y="76"/>
                  </a:lnTo>
                  <a:lnTo>
                    <a:pt x="78" y="5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7" name="Freeform 371"/>
            <p:cNvSpPr/>
            <p:nvPr/>
          </p:nvSpPr>
          <p:spPr bwMode="gray">
            <a:xfrm>
              <a:off x="4844500" y="1777030"/>
              <a:ext cx="1277376" cy="813083"/>
            </a:xfrm>
            <a:custGeom>
              <a:avLst/>
              <a:gdLst>
                <a:gd name="T0" fmla="*/ 944 w 1094"/>
                <a:gd name="T1" fmla="*/ 658 h 746"/>
                <a:gd name="T2" fmla="*/ 978 w 1094"/>
                <a:gd name="T3" fmla="*/ 698 h 746"/>
                <a:gd name="T4" fmla="*/ 1002 w 1094"/>
                <a:gd name="T5" fmla="*/ 710 h 746"/>
                <a:gd name="T6" fmla="*/ 978 w 1094"/>
                <a:gd name="T7" fmla="*/ 672 h 746"/>
                <a:gd name="T8" fmla="*/ 970 w 1094"/>
                <a:gd name="T9" fmla="*/ 640 h 746"/>
                <a:gd name="T10" fmla="*/ 930 w 1094"/>
                <a:gd name="T11" fmla="*/ 638 h 746"/>
                <a:gd name="T12" fmla="*/ 1022 w 1094"/>
                <a:gd name="T13" fmla="*/ 600 h 746"/>
                <a:gd name="T14" fmla="*/ 1082 w 1094"/>
                <a:gd name="T15" fmla="*/ 568 h 746"/>
                <a:gd name="T16" fmla="*/ 1070 w 1094"/>
                <a:gd name="T17" fmla="*/ 500 h 746"/>
                <a:gd name="T18" fmla="*/ 1024 w 1094"/>
                <a:gd name="T19" fmla="*/ 460 h 746"/>
                <a:gd name="T20" fmla="*/ 974 w 1094"/>
                <a:gd name="T21" fmla="*/ 372 h 746"/>
                <a:gd name="T22" fmla="*/ 916 w 1094"/>
                <a:gd name="T23" fmla="*/ 354 h 746"/>
                <a:gd name="T24" fmla="*/ 878 w 1094"/>
                <a:gd name="T25" fmla="*/ 312 h 746"/>
                <a:gd name="T26" fmla="*/ 806 w 1094"/>
                <a:gd name="T27" fmla="*/ 332 h 746"/>
                <a:gd name="T28" fmla="*/ 816 w 1094"/>
                <a:gd name="T29" fmla="*/ 458 h 746"/>
                <a:gd name="T30" fmla="*/ 790 w 1094"/>
                <a:gd name="T31" fmla="*/ 510 h 746"/>
                <a:gd name="T32" fmla="*/ 792 w 1094"/>
                <a:gd name="T33" fmla="*/ 576 h 746"/>
                <a:gd name="T34" fmla="*/ 758 w 1094"/>
                <a:gd name="T35" fmla="*/ 556 h 746"/>
                <a:gd name="T36" fmla="*/ 736 w 1094"/>
                <a:gd name="T37" fmla="*/ 496 h 746"/>
                <a:gd name="T38" fmla="*/ 640 w 1094"/>
                <a:gd name="T39" fmla="*/ 440 h 746"/>
                <a:gd name="T40" fmla="*/ 592 w 1094"/>
                <a:gd name="T41" fmla="*/ 392 h 746"/>
                <a:gd name="T42" fmla="*/ 644 w 1094"/>
                <a:gd name="T43" fmla="*/ 298 h 746"/>
                <a:gd name="T44" fmla="*/ 682 w 1094"/>
                <a:gd name="T45" fmla="*/ 266 h 746"/>
                <a:gd name="T46" fmla="*/ 672 w 1094"/>
                <a:gd name="T47" fmla="*/ 194 h 746"/>
                <a:gd name="T48" fmla="*/ 738 w 1094"/>
                <a:gd name="T49" fmla="*/ 194 h 746"/>
                <a:gd name="T50" fmla="*/ 774 w 1094"/>
                <a:gd name="T51" fmla="*/ 156 h 746"/>
                <a:gd name="T52" fmla="*/ 768 w 1094"/>
                <a:gd name="T53" fmla="*/ 114 h 746"/>
                <a:gd name="T54" fmla="*/ 744 w 1094"/>
                <a:gd name="T55" fmla="*/ 74 h 746"/>
                <a:gd name="T56" fmla="*/ 714 w 1094"/>
                <a:gd name="T57" fmla="*/ 138 h 746"/>
                <a:gd name="T58" fmla="*/ 686 w 1094"/>
                <a:gd name="T59" fmla="*/ 106 h 746"/>
                <a:gd name="T60" fmla="*/ 658 w 1094"/>
                <a:gd name="T61" fmla="*/ 100 h 746"/>
                <a:gd name="T62" fmla="*/ 644 w 1094"/>
                <a:gd name="T63" fmla="*/ 48 h 746"/>
                <a:gd name="T64" fmla="*/ 610 w 1094"/>
                <a:gd name="T65" fmla="*/ 4 h 746"/>
                <a:gd name="T66" fmla="*/ 598 w 1094"/>
                <a:gd name="T67" fmla="*/ 78 h 746"/>
                <a:gd name="T68" fmla="*/ 630 w 1094"/>
                <a:gd name="T69" fmla="*/ 122 h 746"/>
                <a:gd name="T70" fmla="*/ 584 w 1094"/>
                <a:gd name="T71" fmla="*/ 124 h 746"/>
                <a:gd name="T72" fmla="*/ 544 w 1094"/>
                <a:gd name="T73" fmla="*/ 152 h 746"/>
                <a:gd name="T74" fmla="*/ 502 w 1094"/>
                <a:gd name="T75" fmla="*/ 150 h 746"/>
                <a:gd name="T76" fmla="*/ 464 w 1094"/>
                <a:gd name="T77" fmla="*/ 122 h 746"/>
                <a:gd name="T78" fmla="*/ 424 w 1094"/>
                <a:gd name="T79" fmla="*/ 124 h 746"/>
                <a:gd name="T80" fmla="*/ 420 w 1094"/>
                <a:gd name="T81" fmla="*/ 186 h 746"/>
                <a:gd name="T82" fmla="*/ 380 w 1094"/>
                <a:gd name="T83" fmla="*/ 148 h 746"/>
                <a:gd name="T84" fmla="*/ 342 w 1094"/>
                <a:gd name="T85" fmla="*/ 138 h 746"/>
                <a:gd name="T86" fmla="*/ 328 w 1094"/>
                <a:gd name="T87" fmla="*/ 100 h 746"/>
                <a:gd name="T88" fmla="*/ 282 w 1094"/>
                <a:gd name="T89" fmla="*/ 84 h 746"/>
                <a:gd name="T90" fmla="*/ 220 w 1094"/>
                <a:gd name="T91" fmla="*/ 72 h 746"/>
                <a:gd name="T92" fmla="*/ 182 w 1094"/>
                <a:gd name="T93" fmla="*/ 44 h 746"/>
                <a:gd name="T94" fmla="*/ 166 w 1094"/>
                <a:gd name="T95" fmla="*/ 62 h 746"/>
                <a:gd name="T96" fmla="*/ 124 w 1094"/>
                <a:gd name="T97" fmla="*/ 78 h 746"/>
                <a:gd name="T98" fmla="*/ 22 w 1094"/>
                <a:gd name="T99" fmla="*/ 80 h 746"/>
                <a:gd name="T100" fmla="*/ 80 w 1094"/>
                <a:gd name="T101" fmla="*/ 388 h 746"/>
                <a:gd name="T102" fmla="*/ 152 w 1094"/>
                <a:gd name="T103" fmla="*/ 496 h 746"/>
                <a:gd name="T104" fmla="*/ 172 w 1094"/>
                <a:gd name="T105" fmla="*/ 572 h 746"/>
                <a:gd name="T106" fmla="*/ 638 w 1094"/>
                <a:gd name="T107" fmla="*/ 646 h 746"/>
                <a:gd name="T108" fmla="*/ 720 w 1094"/>
                <a:gd name="T109" fmla="*/ 648 h 746"/>
                <a:gd name="T110" fmla="*/ 756 w 1094"/>
                <a:gd name="T111" fmla="*/ 672 h 746"/>
                <a:gd name="T112" fmla="*/ 784 w 1094"/>
                <a:gd name="T113" fmla="*/ 704 h 746"/>
                <a:gd name="T114" fmla="*/ 752 w 1094"/>
                <a:gd name="T115" fmla="*/ 722 h 746"/>
                <a:gd name="T116" fmla="*/ 750 w 1094"/>
                <a:gd name="T117" fmla="*/ 744 h 746"/>
                <a:gd name="T118" fmla="*/ 798 w 1094"/>
                <a:gd name="T119" fmla="*/ 722 h 746"/>
                <a:gd name="T120" fmla="*/ 840 w 1094"/>
                <a:gd name="T121" fmla="*/ 698 h 74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094"/>
                <a:gd name="T184" fmla="*/ 0 h 746"/>
                <a:gd name="T185" fmla="*/ 1094 w 1094"/>
                <a:gd name="T186" fmla="*/ 746 h 74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094" h="746">
                  <a:moveTo>
                    <a:pt x="850" y="702"/>
                  </a:moveTo>
                  <a:lnTo>
                    <a:pt x="864" y="690"/>
                  </a:lnTo>
                  <a:lnTo>
                    <a:pt x="880" y="682"/>
                  </a:lnTo>
                  <a:lnTo>
                    <a:pt x="894" y="680"/>
                  </a:lnTo>
                  <a:lnTo>
                    <a:pt x="906" y="678"/>
                  </a:lnTo>
                  <a:lnTo>
                    <a:pt x="910" y="678"/>
                  </a:lnTo>
                  <a:lnTo>
                    <a:pt x="916" y="668"/>
                  </a:lnTo>
                  <a:lnTo>
                    <a:pt x="920" y="662"/>
                  </a:lnTo>
                  <a:lnTo>
                    <a:pt x="924" y="658"/>
                  </a:lnTo>
                  <a:lnTo>
                    <a:pt x="928" y="656"/>
                  </a:lnTo>
                  <a:lnTo>
                    <a:pt x="932" y="654"/>
                  </a:lnTo>
                  <a:lnTo>
                    <a:pt x="934" y="654"/>
                  </a:lnTo>
                  <a:lnTo>
                    <a:pt x="936" y="656"/>
                  </a:lnTo>
                  <a:lnTo>
                    <a:pt x="938" y="656"/>
                  </a:lnTo>
                  <a:lnTo>
                    <a:pt x="944" y="658"/>
                  </a:lnTo>
                  <a:lnTo>
                    <a:pt x="946" y="666"/>
                  </a:lnTo>
                  <a:lnTo>
                    <a:pt x="944" y="674"/>
                  </a:lnTo>
                  <a:lnTo>
                    <a:pt x="940" y="682"/>
                  </a:lnTo>
                  <a:lnTo>
                    <a:pt x="938" y="688"/>
                  </a:lnTo>
                  <a:lnTo>
                    <a:pt x="936" y="690"/>
                  </a:lnTo>
                  <a:lnTo>
                    <a:pt x="946" y="698"/>
                  </a:lnTo>
                  <a:lnTo>
                    <a:pt x="956" y="700"/>
                  </a:lnTo>
                  <a:lnTo>
                    <a:pt x="964" y="696"/>
                  </a:lnTo>
                  <a:lnTo>
                    <a:pt x="970" y="692"/>
                  </a:lnTo>
                  <a:lnTo>
                    <a:pt x="972" y="690"/>
                  </a:lnTo>
                  <a:lnTo>
                    <a:pt x="978" y="690"/>
                  </a:lnTo>
                  <a:lnTo>
                    <a:pt x="980" y="690"/>
                  </a:lnTo>
                  <a:lnTo>
                    <a:pt x="982" y="692"/>
                  </a:lnTo>
                  <a:lnTo>
                    <a:pt x="982" y="694"/>
                  </a:lnTo>
                  <a:lnTo>
                    <a:pt x="980" y="696"/>
                  </a:lnTo>
                  <a:lnTo>
                    <a:pt x="978" y="698"/>
                  </a:lnTo>
                  <a:lnTo>
                    <a:pt x="976" y="700"/>
                  </a:lnTo>
                  <a:lnTo>
                    <a:pt x="974" y="702"/>
                  </a:lnTo>
                  <a:lnTo>
                    <a:pt x="972" y="702"/>
                  </a:lnTo>
                  <a:lnTo>
                    <a:pt x="966" y="706"/>
                  </a:lnTo>
                  <a:lnTo>
                    <a:pt x="962" y="708"/>
                  </a:lnTo>
                  <a:lnTo>
                    <a:pt x="960" y="712"/>
                  </a:lnTo>
                  <a:lnTo>
                    <a:pt x="960" y="714"/>
                  </a:lnTo>
                  <a:lnTo>
                    <a:pt x="960" y="718"/>
                  </a:lnTo>
                  <a:lnTo>
                    <a:pt x="960" y="720"/>
                  </a:lnTo>
                  <a:lnTo>
                    <a:pt x="962" y="722"/>
                  </a:lnTo>
                  <a:lnTo>
                    <a:pt x="968" y="722"/>
                  </a:lnTo>
                  <a:lnTo>
                    <a:pt x="980" y="718"/>
                  </a:lnTo>
                  <a:lnTo>
                    <a:pt x="992" y="714"/>
                  </a:lnTo>
                  <a:lnTo>
                    <a:pt x="1002" y="710"/>
                  </a:lnTo>
                  <a:lnTo>
                    <a:pt x="1006" y="708"/>
                  </a:lnTo>
                  <a:lnTo>
                    <a:pt x="1010" y="706"/>
                  </a:lnTo>
                  <a:lnTo>
                    <a:pt x="1012" y="704"/>
                  </a:lnTo>
                  <a:lnTo>
                    <a:pt x="1012" y="702"/>
                  </a:lnTo>
                  <a:lnTo>
                    <a:pt x="1010" y="700"/>
                  </a:lnTo>
                  <a:lnTo>
                    <a:pt x="1008" y="698"/>
                  </a:lnTo>
                  <a:lnTo>
                    <a:pt x="1006" y="696"/>
                  </a:lnTo>
                  <a:lnTo>
                    <a:pt x="1004" y="696"/>
                  </a:lnTo>
                  <a:lnTo>
                    <a:pt x="1000" y="694"/>
                  </a:lnTo>
                  <a:lnTo>
                    <a:pt x="996" y="690"/>
                  </a:lnTo>
                  <a:lnTo>
                    <a:pt x="990" y="686"/>
                  </a:lnTo>
                  <a:lnTo>
                    <a:pt x="986" y="682"/>
                  </a:lnTo>
                  <a:lnTo>
                    <a:pt x="982" y="678"/>
                  </a:lnTo>
                  <a:lnTo>
                    <a:pt x="980" y="674"/>
                  </a:lnTo>
                  <a:lnTo>
                    <a:pt x="978" y="672"/>
                  </a:lnTo>
                  <a:lnTo>
                    <a:pt x="976" y="670"/>
                  </a:lnTo>
                  <a:lnTo>
                    <a:pt x="972" y="666"/>
                  </a:lnTo>
                  <a:lnTo>
                    <a:pt x="970" y="662"/>
                  </a:lnTo>
                  <a:lnTo>
                    <a:pt x="972" y="658"/>
                  </a:lnTo>
                  <a:lnTo>
                    <a:pt x="972" y="656"/>
                  </a:lnTo>
                  <a:lnTo>
                    <a:pt x="974" y="654"/>
                  </a:lnTo>
                  <a:lnTo>
                    <a:pt x="974" y="652"/>
                  </a:lnTo>
                  <a:lnTo>
                    <a:pt x="974" y="648"/>
                  </a:lnTo>
                  <a:lnTo>
                    <a:pt x="972" y="646"/>
                  </a:lnTo>
                  <a:lnTo>
                    <a:pt x="970" y="646"/>
                  </a:lnTo>
                  <a:lnTo>
                    <a:pt x="968" y="644"/>
                  </a:lnTo>
                  <a:lnTo>
                    <a:pt x="966" y="646"/>
                  </a:lnTo>
                  <a:lnTo>
                    <a:pt x="964" y="646"/>
                  </a:lnTo>
                  <a:lnTo>
                    <a:pt x="964" y="640"/>
                  </a:lnTo>
                  <a:lnTo>
                    <a:pt x="970" y="640"/>
                  </a:lnTo>
                  <a:lnTo>
                    <a:pt x="974" y="638"/>
                  </a:lnTo>
                  <a:lnTo>
                    <a:pt x="978" y="636"/>
                  </a:lnTo>
                  <a:lnTo>
                    <a:pt x="980" y="632"/>
                  </a:lnTo>
                  <a:lnTo>
                    <a:pt x="982" y="630"/>
                  </a:lnTo>
                  <a:lnTo>
                    <a:pt x="982" y="628"/>
                  </a:lnTo>
                  <a:lnTo>
                    <a:pt x="980" y="624"/>
                  </a:lnTo>
                  <a:lnTo>
                    <a:pt x="978" y="622"/>
                  </a:lnTo>
                  <a:lnTo>
                    <a:pt x="976" y="620"/>
                  </a:lnTo>
                  <a:lnTo>
                    <a:pt x="972" y="620"/>
                  </a:lnTo>
                  <a:lnTo>
                    <a:pt x="968" y="620"/>
                  </a:lnTo>
                  <a:lnTo>
                    <a:pt x="966" y="622"/>
                  </a:lnTo>
                  <a:lnTo>
                    <a:pt x="964" y="622"/>
                  </a:lnTo>
                  <a:lnTo>
                    <a:pt x="948" y="628"/>
                  </a:lnTo>
                  <a:lnTo>
                    <a:pt x="936" y="634"/>
                  </a:lnTo>
                  <a:lnTo>
                    <a:pt x="930" y="638"/>
                  </a:lnTo>
                  <a:lnTo>
                    <a:pt x="928" y="640"/>
                  </a:lnTo>
                  <a:lnTo>
                    <a:pt x="918" y="650"/>
                  </a:lnTo>
                  <a:lnTo>
                    <a:pt x="908" y="660"/>
                  </a:lnTo>
                  <a:lnTo>
                    <a:pt x="898" y="666"/>
                  </a:lnTo>
                  <a:lnTo>
                    <a:pt x="892" y="668"/>
                  </a:lnTo>
                  <a:lnTo>
                    <a:pt x="902" y="656"/>
                  </a:lnTo>
                  <a:lnTo>
                    <a:pt x="912" y="644"/>
                  </a:lnTo>
                  <a:lnTo>
                    <a:pt x="922" y="632"/>
                  </a:lnTo>
                  <a:lnTo>
                    <a:pt x="928" y="622"/>
                  </a:lnTo>
                  <a:lnTo>
                    <a:pt x="930" y="620"/>
                  </a:lnTo>
                  <a:lnTo>
                    <a:pt x="952" y="606"/>
                  </a:lnTo>
                  <a:lnTo>
                    <a:pt x="968" y="598"/>
                  </a:lnTo>
                  <a:lnTo>
                    <a:pt x="974" y="598"/>
                  </a:lnTo>
                  <a:lnTo>
                    <a:pt x="990" y="600"/>
                  </a:lnTo>
                  <a:lnTo>
                    <a:pt x="1006" y="600"/>
                  </a:lnTo>
                  <a:lnTo>
                    <a:pt x="1022" y="600"/>
                  </a:lnTo>
                  <a:lnTo>
                    <a:pt x="1034" y="598"/>
                  </a:lnTo>
                  <a:lnTo>
                    <a:pt x="1038" y="598"/>
                  </a:lnTo>
                  <a:lnTo>
                    <a:pt x="1046" y="596"/>
                  </a:lnTo>
                  <a:lnTo>
                    <a:pt x="1052" y="594"/>
                  </a:lnTo>
                  <a:lnTo>
                    <a:pt x="1056" y="590"/>
                  </a:lnTo>
                  <a:lnTo>
                    <a:pt x="1058" y="588"/>
                  </a:lnTo>
                  <a:lnTo>
                    <a:pt x="1060" y="584"/>
                  </a:lnTo>
                  <a:lnTo>
                    <a:pt x="1060" y="582"/>
                  </a:lnTo>
                  <a:lnTo>
                    <a:pt x="1060" y="580"/>
                  </a:lnTo>
                  <a:lnTo>
                    <a:pt x="1064" y="574"/>
                  </a:lnTo>
                  <a:lnTo>
                    <a:pt x="1068" y="570"/>
                  </a:lnTo>
                  <a:lnTo>
                    <a:pt x="1072" y="568"/>
                  </a:lnTo>
                  <a:lnTo>
                    <a:pt x="1076" y="566"/>
                  </a:lnTo>
                  <a:lnTo>
                    <a:pt x="1080" y="566"/>
                  </a:lnTo>
                  <a:lnTo>
                    <a:pt x="1082" y="568"/>
                  </a:lnTo>
                  <a:lnTo>
                    <a:pt x="1090" y="562"/>
                  </a:lnTo>
                  <a:lnTo>
                    <a:pt x="1094" y="552"/>
                  </a:lnTo>
                  <a:lnTo>
                    <a:pt x="1094" y="540"/>
                  </a:lnTo>
                  <a:lnTo>
                    <a:pt x="1092" y="530"/>
                  </a:lnTo>
                  <a:lnTo>
                    <a:pt x="1088" y="524"/>
                  </a:lnTo>
                  <a:lnTo>
                    <a:pt x="1084" y="520"/>
                  </a:lnTo>
                  <a:lnTo>
                    <a:pt x="1082" y="518"/>
                  </a:lnTo>
                  <a:lnTo>
                    <a:pt x="1078" y="518"/>
                  </a:lnTo>
                  <a:lnTo>
                    <a:pt x="1076" y="510"/>
                  </a:lnTo>
                  <a:lnTo>
                    <a:pt x="1074" y="504"/>
                  </a:lnTo>
                  <a:lnTo>
                    <a:pt x="1072" y="502"/>
                  </a:lnTo>
                  <a:lnTo>
                    <a:pt x="1072" y="500"/>
                  </a:lnTo>
                  <a:lnTo>
                    <a:pt x="1070" y="500"/>
                  </a:lnTo>
                  <a:lnTo>
                    <a:pt x="1052" y="500"/>
                  </a:lnTo>
                  <a:lnTo>
                    <a:pt x="1048" y="502"/>
                  </a:lnTo>
                  <a:lnTo>
                    <a:pt x="1046" y="504"/>
                  </a:lnTo>
                  <a:lnTo>
                    <a:pt x="1044" y="502"/>
                  </a:lnTo>
                  <a:lnTo>
                    <a:pt x="1042" y="502"/>
                  </a:lnTo>
                  <a:lnTo>
                    <a:pt x="1040" y="500"/>
                  </a:lnTo>
                  <a:lnTo>
                    <a:pt x="1034" y="484"/>
                  </a:lnTo>
                  <a:lnTo>
                    <a:pt x="1030" y="468"/>
                  </a:lnTo>
                  <a:lnTo>
                    <a:pt x="1026" y="456"/>
                  </a:lnTo>
                  <a:lnTo>
                    <a:pt x="1024" y="452"/>
                  </a:lnTo>
                  <a:lnTo>
                    <a:pt x="1024" y="454"/>
                  </a:lnTo>
                  <a:lnTo>
                    <a:pt x="1024" y="458"/>
                  </a:lnTo>
                  <a:lnTo>
                    <a:pt x="1024" y="460"/>
                  </a:lnTo>
                  <a:lnTo>
                    <a:pt x="1024" y="456"/>
                  </a:lnTo>
                  <a:lnTo>
                    <a:pt x="1022" y="448"/>
                  </a:lnTo>
                  <a:lnTo>
                    <a:pt x="1016" y="436"/>
                  </a:lnTo>
                  <a:lnTo>
                    <a:pt x="1010" y="422"/>
                  </a:lnTo>
                  <a:lnTo>
                    <a:pt x="1002" y="408"/>
                  </a:lnTo>
                  <a:lnTo>
                    <a:pt x="996" y="398"/>
                  </a:lnTo>
                  <a:lnTo>
                    <a:pt x="994" y="394"/>
                  </a:lnTo>
                  <a:lnTo>
                    <a:pt x="992" y="384"/>
                  </a:lnTo>
                  <a:lnTo>
                    <a:pt x="988" y="378"/>
                  </a:lnTo>
                  <a:lnTo>
                    <a:pt x="986" y="374"/>
                  </a:lnTo>
                  <a:lnTo>
                    <a:pt x="982" y="372"/>
                  </a:lnTo>
                  <a:lnTo>
                    <a:pt x="980" y="370"/>
                  </a:lnTo>
                  <a:lnTo>
                    <a:pt x="976" y="370"/>
                  </a:lnTo>
                  <a:lnTo>
                    <a:pt x="974" y="370"/>
                  </a:lnTo>
                  <a:lnTo>
                    <a:pt x="974" y="372"/>
                  </a:lnTo>
                  <a:lnTo>
                    <a:pt x="972" y="372"/>
                  </a:lnTo>
                  <a:lnTo>
                    <a:pt x="974" y="386"/>
                  </a:lnTo>
                  <a:lnTo>
                    <a:pt x="970" y="394"/>
                  </a:lnTo>
                  <a:lnTo>
                    <a:pt x="964" y="400"/>
                  </a:lnTo>
                  <a:lnTo>
                    <a:pt x="958" y="404"/>
                  </a:lnTo>
                  <a:lnTo>
                    <a:pt x="954" y="404"/>
                  </a:lnTo>
                  <a:lnTo>
                    <a:pt x="942" y="408"/>
                  </a:lnTo>
                  <a:lnTo>
                    <a:pt x="932" y="408"/>
                  </a:lnTo>
                  <a:lnTo>
                    <a:pt x="926" y="404"/>
                  </a:lnTo>
                  <a:lnTo>
                    <a:pt x="924" y="400"/>
                  </a:lnTo>
                  <a:lnTo>
                    <a:pt x="922" y="398"/>
                  </a:lnTo>
                  <a:lnTo>
                    <a:pt x="918" y="388"/>
                  </a:lnTo>
                  <a:lnTo>
                    <a:pt x="918" y="378"/>
                  </a:lnTo>
                  <a:lnTo>
                    <a:pt x="920" y="370"/>
                  </a:lnTo>
                  <a:lnTo>
                    <a:pt x="922" y="366"/>
                  </a:lnTo>
                  <a:lnTo>
                    <a:pt x="916" y="354"/>
                  </a:lnTo>
                  <a:lnTo>
                    <a:pt x="918" y="350"/>
                  </a:lnTo>
                  <a:lnTo>
                    <a:pt x="918" y="348"/>
                  </a:lnTo>
                  <a:lnTo>
                    <a:pt x="918" y="344"/>
                  </a:lnTo>
                  <a:lnTo>
                    <a:pt x="916" y="342"/>
                  </a:lnTo>
                  <a:lnTo>
                    <a:pt x="912" y="340"/>
                  </a:lnTo>
                  <a:lnTo>
                    <a:pt x="908" y="338"/>
                  </a:lnTo>
                  <a:lnTo>
                    <a:pt x="904" y="334"/>
                  </a:lnTo>
                  <a:lnTo>
                    <a:pt x="900" y="332"/>
                  </a:lnTo>
                  <a:lnTo>
                    <a:pt x="898" y="328"/>
                  </a:lnTo>
                  <a:lnTo>
                    <a:pt x="896" y="326"/>
                  </a:lnTo>
                  <a:lnTo>
                    <a:pt x="894" y="326"/>
                  </a:lnTo>
                  <a:lnTo>
                    <a:pt x="890" y="320"/>
                  </a:lnTo>
                  <a:lnTo>
                    <a:pt x="886" y="316"/>
                  </a:lnTo>
                  <a:lnTo>
                    <a:pt x="882" y="314"/>
                  </a:lnTo>
                  <a:lnTo>
                    <a:pt x="878" y="312"/>
                  </a:lnTo>
                  <a:lnTo>
                    <a:pt x="874" y="312"/>
                  </a:lnTo>
                  <a:lnTo>
                    <a:pt x="870" y="312"/>
                  </a:lnTo>
                  <a:lnTo>
                    <a:pt x="830" y="310"/>
                  </a:lnTo>
                  <a:lnTo>
                    <a:pt x="826" y="308"/>
                  </a:lnTo>
                  <a:lnTo>
                    <a:pt x="820" y="308"/>
                  </a:lnTo>
                  <a:lnTo>
                    <a:pt x="818" y="308"/>
                  </a:lnTo>
                  <a:lnTo>
                    <a:pt x="814" y="312"/>
                  </a:lnTo>
                  <a:lnTo>
                    <a:pt x="812" y="314"/>
                  </a:lnTo>
                  <a:lnTo>
                    <a:pt x="810" y="318"/>
                  </a:lnTo>
                  <a:lnTo>
                    <a:pt x="810" y="320"/>
                  </a:lnTo>
                  <a:lnTo>
                    <a:pt x="810" y="324"/>
                  </a:lnTo>
                  <a:lnTo>
                    <a:pt x="808" y="326"/>
                  </a:lnTo>
                  <a:lnTo>
                    <a:pt x="806" y="328"/>
                  </a:lnTo>
                  <a:lnTo>
                    <a:pt x="806" y="332"/>
                  </a:lnTo>
                  <a:lnTo>
                    <a:pt x="806" y="336"/>
                  </a:lnTo>
                  <a:lnTo>
                    <a:pt x="806" y="340"/>
                  </a:lnTo>
                  <a:lnTo>
                    <a:pt x="806" y="342"/>
                  </a:lnTo>
                  <a:lnTo>
                    <a:pt x="806" y="344"/>
                  </a:lnTo>
                  <a:lnTo>
                    <a:pt x="810" y="348"/>
                  </a:lnTo>
                  <a:lnTo>
                    <a:pt x="812" y="354"/>
                  </a:lnTo>
                  <a:lnTo>
                    <a:pt x="814" y="358"/>
                  </a:lnTo>
                  <a:lnTo>
                    <a:pt x="814" y="362"/>
                  </a:lnTo>
                  <a:lnTo>
                    <a:pt x="814" y="366"/>
                  </a:lnTo>
                  <a:lnTo>
                    <a:pt x="808" y="388"/>
                  </a:lnTo>
                  <a:lnTo>
                    <a:pt x="804" y="402"/>
                  </a:lnTo>
                  <a:lnTo>
                    <a:pt x="802" y="408"/>
                  </a:lnTo>
                  <a:lnTo>
                    <a:pt x="806" y="416"/>
                  </a:lnTo>
                  <a:lnTo>
                    <a:pt x="810" y="430"/>
                  </a:lnTo>
                  <a:lnTo>
                    <a:pt x="814" y="446"/>
                  </a:lnTo>
                  <a:lnTo>
                    <a:pt x="816" y="458"/>
                  </a:lnTo>
                  <a:lnTo>
                    <a:pt x="818" y="462"/>
                  </a:lnTo>
                  <a:lnTo>
                    <a:pt x="818" y="470"/>
                  </a:lnTo>
                  <a:lnTo>
                    <a:pt x="816" y="474"/>
                  </a:lnTo>
                  <a:lnTo>
                    <a:pt x="814" y="478"/>
                  </a:lnTo>
                  <a:lnTo>
                    <a:pt x="812" y="482"/>
                  </a:lnTo>
                  <a:lnTo>
                    <a:pt x="810" y="482"/>
                  </a:lnTo>
                  <a:lnTo>
                    <a:pt x="808" y="484"/>
                  </a:lnTo>
                  <a:lnTo>
                    <a:pt x="806" y="484"/>
                  </a:lnTo>
                  <a:lnTo>
                    <a:pt x="804" y="490"/>
                  </a:lnTo>
                  <a:lnTo>
                    <a:pt x="800" y="496"/>
                  </a:lnTo>
                  <a:lnTo>
                    <a:pt x="796" y="500"/>
                  </a:lnTo>
                  <a:lnTo>
                    <a:pt x="792" y="502"/>
                  </a:lnTo>
                  <a:lnTo>
                    <a:pt x="788" y="504"/>
                  </a:lnTo>
                  <a:lnTo>
                    <a:pt x="790" y="506"/>
                  </a:lnTo>
                  <a:lnTo>
                    <a:pt x="790" y="510"/>
                  </a:lnTo>
                  <a:lnTo>
                    <a:pt x="790" y="514"/>
                  </a:lnTo>
                  <a:lnTo>
                    <a:pt x="790" y="520"/>
                  </a:lnTo>
                  <a:lnTo>
                    <a:pt x="790" y="524"/>
                  </a:lnTo>
                  <a:lnTo>
                    <a:pt x="790" y="530"/>
                  </a:lnTo>
                  <a:lnTo>
                    <a:pt x="790" y="532"/>
                  </a:lnTo>
                  <a:lnTo>
                    <a:pt x="790" y="534"/>
                  </a:lnTo>
                  <a:lnTo>
                    <a:pt x="790" y="540"/>
                  </a:lnTo>
                  <a:lnTo>
                    <a:pt x="792" y="544"/>
                  </a:lnTo>
                  <a:lnTo>
                    <a:pt x="794" y="548"/>
                  </a:lnTo>
                  <a:lnTo>
                    <a:pt x="798" y="552"/>
                  </a:lnTo>
                  <a:lnTo>
                    <a:pt x="800" y="554"/>
                  </a:lnTo>
                  <a:lnTo>
                    <a:pt x="800" y="562"/>
                  </a:lnTo>
                  <a:lnTo>
                    <a:pt x="798" y="568"/>
                  </a:lnTo>
                  <a:lnTo>
                    <a:pt x="794" y="572"/>
                  </a:lnTo>
                  <a:lnTo>
                    <a:pt x="792" y="576"/>
                  </a:lnTo>
                  <a:lnTo>
                    <a:pt x="790" y="578"/>
                  </a:lnTo>
                  <a:lnTo>
                    <a:pt x="786" y="582"/>
                  </a:lnTo>
                  <a:lnTo>
                    <a:pt x="782" y="584"/>
                  </a:lnTo>
                  <a:lnTo>
                    <a:pt x="778" y="584"/>
                  </a:lnTo>
                  <a:lnTo>
                    <a:pt x="776" y="582"/>
                  </a:lnTo>
                  <a:lnTo>
                    <a:pt x="774" y="580"/>
                  </a:lnTo>
                  <a:lnTo>
                    <a:pt x="772" y="578"/>
                  </a:lnTo>
                  <a:lnTo>
                    <a:pt x="770" y="576"/>
                  </a:lnTo>
                  <a:lnTo>
                    <a:pt x="770" y="574"/>
                  </a:lnTo>
                  <a:lnTo>
                    <a:pt x="768" y="570"/>
                  </a:lnTo>
                  <a:lnTo>
                    <a:pt x="766" y="566"/>
                  </a:lnTo>
                  <a:lnTo>
                    <a:pt x="764" y="562"/>
                  </a:lnTo>
                  <a:lnTo>
                    <a:pt x="764" y="560"/>
                  </a:lnTo>
                  <a:lnTo>
                    <a:pt x="762" y="558"/>
                  </a:lnTo>
                  <a:lnTo>
                    <a:pt x="758" y="556"/>
                  </a:lnTo>
                  <a:lnTo>
                    <a:pt x="754" y="554"/>
                  </a:lnTo>
                  <a:lnTo>
                    <a:pt x="752" y="550"/>
                  </a:lnTo>
                  <a:lnTo>
                    <a:pt x="752" y="548"/>
                  </a:lnTo>
                  <a:lnTo>
                    <a:pt x="752" y="546"/>
                  </a:lnTo>
                  <a:lnTo>
                    <a:pt x="752" y="544"/>
                  </a:lnTo>
                  <a:lnTo>
                    <a:pt x="752" y="542"/>
                  </a:lnTo>
                  <a:lnTo>
                    <a:pt x="750" y="540"/>
                  </a:lnTo>
                  <a:lnTo>
                    <a:pt x="748" y="534"/>
                  </a:lnTo>
                  <a:lnTo>
                    <a:pt x="746" y="530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4" y="520"/>
                  </a:lnTo>
                  <a:lnTo>
                    <a:pt x="744" y="510"/>
                  </a:lnTo>
                  <a:lnTo>
                    <a:pt x="742" y="504"/>
                  </a:lnTo>
                  <a:lnTo>
                    <a:pt x="738" y="500"/>
                  </a:lnTo>
                  <a:lnTo>
                    <a:pt x="736" y="496"/>
                  </a:lnTo>
                  <a:lnTo>
                    <a:pt x="732" y="494"/>
                  </a:lnTo>
                  <a:lnTo>
                    <a:pt x="730" y="492"/>
                  </a:lnTo>
                  <a:lnTo>
                    <a:pt x="728" y="492"/>
                  </a:lnTo>
                  <a:lnTo>
                    <a:pt x="726" y="492"/>
                  </a:lnTo>
                  <a:lnTo>
                    <a:pt x="714" y="490"/>
                  </a:lnTo>
                  <a:lnTo>
                    <a:pt x="702" y="490"/>
                  </a:lnTo>
                  <a:lnTo>
                    <a:pt x="690" y="492"/>
                  </a:lnTo>
                  <a:lnTo>
                    <a:pt x="686" y="492"/>
                  </a:lnTo>
                  <a:lnTo>
                    <a:pt x="670" y="488"/>
                  </a:lnTo>
                  <a:lnTo>
                    <a:pt x="660" y="478"/>
                  </a:lnTo>
                  <a:lnTo>
                    <a:pt x="652" y="468"/>
                  </a:lnTo>
                  <a:lnTo>
                    <a:pt x="650" y="458"/>
                  </a:lnTo>
                  <a:lnTo>
                    <a:pt x="650" y="456"/>
                  </a:lnTo>
                  <a:lnTo>
                    <a:pt x="644" y="446"/>
                  </a:lnTo>
                  <a:lnTo>
                    <a:pt x="640" y="440"/>
                  </a:lnTo>
                  <a:lnTo>
                    <a:pt x="636" y="434"/>
                  </a:lnTo>
                  <a:lnTo>
                    <a:pt x="630" y="430"/>
                  </a:lnTo>
                  <a:lnTo>
                    <a:pt x="628" y="428"/>
                  </a:lnTo>
                  <a:lnTo>
                    <a:pt x="624" y="428"/>
                  </a:lnTo>
                  <a:lnTo>
                    <a:pt x="622" y="420"/>
                  </a:lnTo>
                  <a:lnTo>
                    <a:pt x="620" y="416"/>
                  </a:lnTo>
                  <a:lnTo>
                    <a:pt x="618" y="412"/>
                  </a:lnTo>
                  <a:lnTo>
                    <a:pt x="616" y="410"/>
                  </a:lnTo>
                  <a:lnTo>
                    <a:pt x="608" y="412"/>
                  </a:lnTo>
                  <a:lnTo>
                    <a:pt x="602" y="410"/>
                  </a:lnTo>
                  <a:lnTo>
                    <a:pt x="598" y="408"/>
                  </a:lnTo>
                  <a:lnTo>
                    <a:pt x="594" y="402"/>
                  </a:lnTo>
                  <a:lnTo>
                    <a:pt x="592" y="398"/>
                  </a:lnTo>
                  <a:lnTo>
                    <a:pt x="592" y="392"/>
                  </a:lnTo>
                  <a:lnTo>
                    <a:pt x="590" y="388"/>
                  </a:lnTo>
                  <a:lnTo>
                    <a:pt x="590" y="386"/>
                  </a:lnTo>
                  <a:lnTo>
                    <a:pt x="590" y="384"/>
                  </a:lnTo>
                  <a:lnTo>
                    <a:pt x="592" y="372"/>
                  </a:lnTo>
                  <a:lnTo>
                    <a:pt x="598" y="358"/>
                  </a:lnTo>
                  <a:lnTo>
                    <a:pt x="608" y="342"/>
                  </a:lnTo>
                  <a:lnTo>
                    <a:pt x="618" y="330"/>
                  </a:lnTo>
                  <a:lnTo>
                    <a:pt x="624" y="320"/>
                  </a:lnTo>
                  <a:lnTo>
                    <a:pt x="628" y="318"/>
                  </a:lnTo>
                  <a:lnTo>
                    <a:pt x="634" y="316"/>
                  </a:lnTo>
                  <a:lnTo>
                    <a:pt x="638" y="312"/>
                  </a:lnTo>
                  <a:lnTo>
                    <a:pt x="642" y="308"/>
                  </a:lnTo>
                  <a:lnTo>
                    <a:pt x="644" y="306"/>
                  </a:lnTo>
                  <a:lnTo>
                    <a:pt x="644" y="304"/>
                  </a:lnTo>
                  <a:lnTo>
                    <a:pt x="646" y="302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6" y="294"/>
                  </a:lnTo>
                  <a:lnTo>
                    <a:pt x="646" y="292"/>
                  </a:lnTo>
                  <a:lnTo>
                    <a:pt x="648" y="292"/>
                  </a:lnTo>
                  <a:lnTo>
                    <a:pt x="650" y="292"/>
                  </a:lnTo>
                  <a:lnTo>
                    <a:pt x="652" y="290"/>
                  </a:lnTo>
                  <a:lnTo>
                    <a:pt x="656" y="292"/>
                  </a:lnTo>
                  <a:lnTo>
                    <a:pt x="662" y="292"/>
                  </a:lnTo>
                  <a:lnTo>
                    <a:pt x="666" y="294"/>
                  </a:lnTo>
                  <a:lnTo>
                    <a:pt x="670" y="296"/>
                  </a:lnTo>
                  <a:lnTo>
                    <a:pt x="672" y="296"/>
                  </a:lnTo>
                  <a:lnTo>
                    <a:pt x="674" y="298"/>
                  </a:lnTo>
                  <a:lnTo>
                    <a:pt x="678" y="292"/>
                  </a:lnTo>
                  <a:lnTo>
                    <a:pt x="682" y="282"/>
                  </a:lnTo>
                  <a:lnTo>
                    <a:pt x="682" y="270"/>
                  </a:lnTo>
                  <a:lnTo>
                    <a:pt x="682" y="266"/>
                  </a:lnTo>
                  <a:lnTo>
                    <a:pt x="684" y="250"/>
                  </a:lnTo>
                  <a:lnTo>
                    <a:pt x="690" y="238"/>
                  </a:lnTo>
                  <a:lnTo>
                    <a:pt x="698" y="230"/>
                  </a:lnTo>
                  <a:lnTo>
                    <a:pt x="700" y="226"/>
                  </a:lnTo>
                  <a:lnTo>
                    <a:pt x="702" y="220"/>
                  </a:lnTo>
                  <a:lnTo>
                    <a:pt x="704" y="218"/>
                  </a:lnTo>
                  <a:lnTo>
                    <a:pt x="704" y="216"/>
                  </a:lnTo>
                  <a:lnTo>
                    <a:pt x="702" y="214"/>
                  </a:lnTo>
                  <a:lnTo>
                    <a:pt x="700" y="214"/>
                  </a:lnTo>
                  <a:lnTo>
                    <a:pt x="698" y="216"/>
                  </a:lnTo>
                  <a:lnTo>
                    <a:pt x="668" y="200"/>
                  </a:lnTo>
                  <a:lnTo>
                    <a:pt x="668" y="196"/>
                  </a:lnTo>
                  <a:lnTo>
                    <a:pt x="670" y="196"/>
                  </a:lnTo>
                  <a:lnTo>
                    <a:pt x="672" y="194"/>
                  </a:lnTo>
                  <a:lnTo>
                    <a:pt x="676" y="194"/>
                  </a:lnTo>
                  <a:lnTo>
                    <a:pt x="680" y="194"/>
                  </a:lnTo>
                  <a:lnTo>
                    <a:pt x="684" y="196"/>
                  </a:lnTo>
                  <a:lnTo>
                    <a:pt x="688" y="196"/>
                  </a:lnTo>
                  <a:lnTo>
                    <a:pt x="692" y="196"/>
                  </a:lnTo>
                  <a:lnTo>
                    <a:pt x="694" y="198"/>
                  </a:lnTo>
                  <a:lnTo>
                    <a:pt x="696" y="198"/>
                  </a:lnTo>
                  <a:lnTo>
                    <a:pt x="700" y="196"/>
                  </a:lnTo>
                  <a:lnTo>
                    <a:pt x="704" y="196"/>
                  </a:lnTo>
                  <a:lnTo>
                    <a:pt x="710" y="198"/>
                  </a:lnTo>
                  <a:lnTo>
                    <a:pt x="716" y="198"/>
                  </a:lnTo>
                  <a:lnTo>
                    <a:pt x="720" y="200"/>
                  </a:lnTo>
                  <a:lnTo>
                    <a:pt x="724" y="200"/>
                  </a:lnTo>
                  <a:lnTo>
                    <a:pt x="726" y="202"/>
                  </a:lnTo>
                  <a:lnTo>
                    <a:pt x="732" y="190"/>
                  </a:lnTo>
                  <a:lnTo>
                    <a:pt x="738" y="194"/>
                  </a:lnTo>
                  <a:lnTo>
                    <a:pt x="744" y="194"/>
                  </a:lnTo>
                  <a:lnTo>
                    <a:pt x="748" y="194"/>
                  </a:lnTo>
                  <a:lnTo>
                    <a:pt x="752" y="192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8" y="186"/>
                  </a:lnTo>
                  <a:lnTo>
                    <a:pt x="760" y="182"/>
                  </a:lnTo>
                  <a:lnTo>
                    <a:pt x="762" y="178"/>
                  </a:lnTo>
                  <a:lnTo>
                    <a:pt x="764" y="174"/>
                  </a:lnTo>
                  <a:lnTo>
                    <a:pt x="766" y="170"/>
                  </a:lnTo>
                  <a:lnTo>
                    <a:pt x="770" y="168"/>
                  </a:lnTo>
                  <a:lnTo>
                    <a:pt x="772" y="166"/>
                  </a:lnTo>
                  <a:lnTo>
                    <a:pt x="772" y="162"/>
                  </a:lnTo>
                  <a:lnTo>
                    <a:pt x="774" y="156"/>
                  </a:lnTo>
                  <a:lnTo>
                    <a:pt x="774" y="152"/>
                  </a:lnTo>
                  <a:lnTo>
                    <a:pt x="772" y="146"/>
                  </a:lnTo>
                  <a:lnTo>
                    <a:pt x="770" y="140"/>
                  </a:lnTo>
                  <a:lnTo>
                    <a:pt x="768" y="138"/>
                  </a:lnTo>
                  <a:lnTo>
                    <a:pt x="764" y="136"/>
                  </a:lnTo>
                  <a:lnTo>
                    <a:pt x="762" y="134"/>
                  </a:lnTo>
                  <a:lnTo>
                    <a:pt x="758" y="132"/>
                  </a:lnTo>
                  <a:lnTo>
                    <a:pt x="756" y="128"/>
                  </a:lnTo>
                  <a:lnTo>
                    <a:pt x="756" y="124"/>
                  </a:lnTo>
                  <a:lnTo>
                    <a:pt x="756" y="120"/>
                  </a:lnTo>
                  <a:lnTo>
                    <a:pt x="758" y="118"/>
                  </a:lnTo>
                  <a:lnTo>
                    <a:pt x="764" y="114"/>
                  </a:lnTo>
                  <a:lnTo>
                    <a:pt x="766" y="114"/>
                  </a:lnTo>
                  <a:lnTo>
                    <a:pt x="768" y="114"/>
                  </a:lnTo>
                  <a:lnTo>
                    <a:pt x="770" y="114"/>
                  </a:lnTo>
                  <a:lnTo>
                    <a:pt x="772" y="112"/>
                  </a:lnTo>
                  <a:lnTo>
                    <a:pt x="774" y="110"/>
                  </a:lnTo>
                  <a:lnTo>
                    <a:pt x="774" y="106"/>
                  </a:lnTo>
                  <a:lnTo>
                    <a:pt x="774" y="102"/>
                  </a:lnTo>
                  <a:lnTo>
                    <a:pt x="772" y="100"/>
                  </a:lnTo>
                  <a:lnTo>
                    <a:pt x="770" y="98"/>
                  </a:lnTo>
                  <a:lnTo>
                    <a:pt x="766" y="96"/>
                  </a:lnTo>
                  <a:lnTo>
                    <a:pt x="764" y="94"/>
                  </a:lnTo>
                  <a:lnTo>
                    <a:pt x="762" y="94"/>
                  </a:lnTo>
                  <a:lnTo>
                    <a:pt x="760" y="96"/>
                  </a:lnTo>
                  <a:lnTo>
                    <a:pt x="758" y="72"/>
                  </a:lnTo>
                  <a:lnTo>
                    <a:pt x="754" y="74"/>
                  </a:lnTo>
                  <a:lnTo>
                    <a:pt x="750" y="74"/>
                  </a:lnTo>
                  <a:lnTo>
                    <a:pt x="744" y="74"/>
                  </a:lnTo>
                  <a:lnTo>
                    <a:pt x="740" y="72"/>
                  </a:lnTo>
                  <a:lnTo>
                    <a:pt x="736" y="70"/>
                  </a:lnTo>
                  <a:lnTo>
                    <a:pt x="732" y="70"/>
                  </a:lnTo>
                  <a:lnTo>
                    <a:pt x="730" y="70"/>
                  </a:lnTo>
                  <a:lnTo>
                    <a:pt x="734" y="100"/>
                  </a:lnTo>
                  <a:lnTo>
                    <a:pt x="732" y="102"/>
                  </a:lnTo>
                  <a:lnTo>
                    <a:pt x="728" y="106"/>
                  </a:lnTo>
                  <a:lnTo>
                    <a:pt x="726" y="112"/>
                  </a:lnTo>
                  <a:lnTo>
                    <a:pt x="722" y="120"/>
                  </a:lnTo>
                  <a:lnTo>
                    <a:pt x="718" y="132"/>
                  </a:lnTo>
                  <a:lnTo>
                    <a:pt x="718" y="134"/>
                  </a:lnTo>
                  <a:lnTo>
                    <a:pt x="716" y="136"/>
                  </a:lnTo>
                  <a:lnTo>
                    <a:pt x="714" y="138"/>
                  </a:lnTo>
                  <a:lnTo>
                    <a:pt x="710" y="140"/>
                  </a:lnTo>
                  <a:lnTo>
                    <a:pt x="708" y="138"/>
                  </a:lnTo>
                  <a:lnTo>
                    <a:pt x="704" y="136"/>
                  </a:lnTo>
                  <a:lnTo>
                    <a:pt x="700" y="132"/>
                  </a:lnTo>
                  <a:lnTo>
                    <a:pt x="696" y="98"/>
                  </a:lnTo>
                  <a:lnTo>
                    <a:pt x="694" y="96"/>
                  </a:lnTo>
                  <a:lnTo>
                    <a:pt x="694" y="94"/>
                  </a:lnTo>
                  <a:lnTo>
                    <a:pt x="692" y="92"/>
                  </a:lnTo>
                  <a:lnTo>
                    <a:pt x="692" y="94"/>
                  </a:lnTo>
                  <a:lnTo>
                    <a:pt x="690" y="96"/>
                  </a:lnTo>
                  <a:lnTo>
                    <a:pt x="688" y="102"/>
                  </a:lnTo>
                  <a:lnTo>
                    <a:pt x="686" y="104"/>
                  </a:lnTo>
                  <a:lnTo>
                    <a:pt x="686" y="106"/>
                  </a:lnTo>
                  <a:lnTo>
                    <a:pt x="682" y="110"/>
                  </a:lnTo>
                  <a:lnTo>
                    <a:pt x="680" y="112"/>
                  </a:lnTo>
                  <a:lnTo>
                    <a:pt x="678" y="114"/>
                  </a:lnTo>
                  <a:lnTo>
                    <a:pt x="676" y="116"/>
                  </a:lnTo>
                  <a:lnTo>
                    <a:pt x="674" y="116"/>
                  </a:lnTo>
                  <a:lnTo>
                    <a:pt x="672" y="114"/>
                  </a:lnTo>
                  <a:lnTo>
                    <a:pt x="670" y="110"/>
                  </a:lnTo>
                  <a:lnTo>
                    <a:pt x="670" y="106"/>
                  </a:lnTo>
                  <a:lnTo>
                    <a:pt x="670" y="100"/>
                  </a:lnTo>
                  <a:lnTo>
                    <a:pt x="670" y="98"/>
                  </a:lnTo>
                  <a:lnTo>
                    <a:pt x="668" y="96"/>
                  </a:lnTo>
                  <a:lnTo>
                    <a:pt x="666" y="96"/>
                  </a:lnTo>
                  <a:lnTo>
                    <a:pt x="664" y="98"/>
                  </a:lnTo>
                  <a:lnTo>
                    <a:pt x="662" y="98"/>
                  </a:lnTo>
                  <a:lnTo>
                    <a:pt x="660" y="100"/>
                  </a:lnTo>
                  <a:lnTo>
                    <a:pt x="658" y="100"/>
                  </a:lnTo>
                  <a:lnTo>
                    <a:pt x="654" y="100"/>
                  </a:lnTo>
                  <a:lnTo>
                    <a:pt x="652" y="98"/>
                  </a:lnTo>
                  <a:lnTo>
                    <a:pt x="648" y="96"/>
                  </a:lnTo>
                  <a:lnTo>
                    <a:pt x="646" y="94"/>
                  </a:lnTo>
                  <a:lnTo>
                    <a:pt x="644" y="92"/>
                  </a:lnTo>
                  <a:lnTo>
                    <a:pt x="644" y="90"/>
                  </a:lnTo>
                  <a:lnTo>
                    <a:pt x="646" y="88"/>
                  </a:lnTo>
                  <a:lnTo>
                    <a:pt x="648" y="82"/>
                  </a:lnTo>
                  <a:lnTo>
                    <a:pt x="650" y="76"/>
                  </a:lnTo>
                  <a:lnTo>
                    <a:pt x="650" y="70"/>
                  </a:lnTo>
                  <a:lnTo>
                    <a:pt x="650" y="64"/>
                  </a:lnTo>
                  <a:lnTo>
                    <a:pt x="650" y="60"/>
                  </a:lnTo>
                  <a:lnTo>
                    <a:pt x="650" y="58"/>
                  </a:lnTo>
                  <a:lnTo>
                    <a:pt x="648" y="56"/>
                  </a:lnTo>
                  <a:lnTo>
                    <a:pt x="646" y="52"/>
                  </a:lnTo>
                  <a:lnTo>
                    <a:pt x="644" y="48"/>
                  </a:lnTo>
                  <a:lnTo>
                    <a:pt x="644" y="44"/>
                  </a:lnTo>
                  <a:lnTo>
                    <a:pt x="644" y="42"/>
                  </a:lnTo>
                  <a:lnTo>
                    <a:pt x="642" y="34"/>
                  </a:lnTo>
                  <a:lnTo>
                    <a:pt x="638" y="26"/>
                  </a:lnTo>
                  <a:lnTo>
                    <a:pt x="632" y="16"/>
                  </a:lnTo>
                  <a:lnTo>
                    <a:pt x="626" y="10"/>
                  </a:lnTo>
                  <a:lnTo>
                    <a:pt x="624" y="8"/>
                  </a:lnTo>
                  <a:lnTo>
                    <a:pt x="622" y="2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616" y="0"/>
                  </a:lnTo>
                  <a:lnTo>
                    <a:pt x="614" y="0"/>
                  </a:lnTo>
                  <a:lnTo>
                    <a:pt x="612" y="2"/>
                  </a:lnTo>
                  <a:lnTo>
                    <a:pt x="610" y="4"/>
                  </a:lnTo>
                  <a:lnTo>
                    <a:pt x="608" y="4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2" y="14"/>
                  </a:lnTo>
                  <a:lnTo>
                    <a:pt x="602" y="20"/>
                  </a:lnTo>
                  <a:lnTo>
                    <a:pt x="600" y="22"/>
                  </a:lnTo>
                  <a:lnTo>
                    <a:pt x="600" y="24"/>
                  </a:lnTo>
                  <a:lnTo>
                    <a:pt x="594" y="28"/>
                  </a:lnTo>
                  <a:lnTo>
                    <a:pt x="590" y="34"/>
                  </a:lnTo>
                  <a:lnTo>
                    <a:pt x="588" y="40"/>
                  </a:lnTo>
                  <a:lnTo>
                    <a:pt x="588" y="44"/>
                  </a:lnTo>
                  <a:lnTo>
                    <a:pt x="588" y="48"/>
                  </a:lnTo>
                  <a:lnTo>
                    <a:pt x="588" y="50"/>
                  </a:lnTo>
                  <a:lnTo>
                    <a:pt x="588" y="52"/>
                  </a:lnTo>
                  <a:lnTo>
                    <a:pt x="590" y="68"/>
                  </a:lnTo>
                  <a:lnTo>
                    <a:pt x="598" y="78"/>
                  </a:lnTo>
                  <a:lnTo>
                    <a:pt x="606" y="84"/>
                  </a:lnTo>
                  <a:lnTo>
                    <a:pt x="612" y="86"/>
                  </a:lnTo>
                  <a:lnTo>
                    <a:pt x="616" y="88"/>
                  </a:lnTo>
                  <a:lnTo>
                    <a:pt x="610" y="92"/>
                  </a:lnTo>
                  <a:lnTo>
                    <a:pt x="608" y="98"/>
                  </a:lnTo>
                  <a:lnTo>
                    <a:pt x="608" y="102"/>
                  </a:lnTo>
                  <a:lnTo>
                    <a:pt x="610" y="106"/>
                  </a:lnTo>
                  <a:lnTo>
                    <a:pt x="612" y="108"/>
                  </a:lnTo>
                  <a:lnTo>
                    <a:pt x="616" y="112"/>
                  </a:lnTo>
                  <a:lnTo>
                    <a:pt x="618" y="114"/>
                  </a:lnTo>
                  <a:lnTo>
                    <a:pt x="622" y="114"/>
                  </a:lnTo>
                  <a:lnTo>
                    <a:pt x="624" y="116"/>
                  </a:lnTo>
                  <a:lnTo>
                    <a:pt x="628" y="118"/>
                  </a:lnTo>
                  <a:lnTo>
                    <a:pt x="630" y="120"/>
                  </a:lnTo>
                  <a:lnTo>
                    <a:pt x="630" y="122"/>
                  </a:lnTo>
                  <a:lnTo>
                    <a:pt x="630" y="124"/>
                  </a:lnTo>
                  <a:lnTo>
                    <a:pt x="630" y="128"/>
                  </a:lnTo>
                  <a:lnTo>
                    <a:pt x="628" y="130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6"/>
                  </a:lnTo>
                  <a:lnTo>
                    <a:pt x="598" y="150"/>
                  </a:lnTo>
                  <a:lnTo>
                    <a:pt x="594" y="152"/>
                  </a:lnTo>
                  <a:lnTo>
                    <a:pt x="588" y="150"/>
                  </a:lnTo>
                  <a:lnTo>
                    <a:pt x="584" y="150"/>
                  </a:lnTo>
                  <a:lnTo>
                    <a:pt x="582" y="150"/>
                  </a:lnTo>
                  <a:lnTo>
                    <a:pt x="582" y="148"/>
                  </a:lnTo>
                  <a:lnTo>
                    <a:pt x="584" y="124"/>
                  </a:lnTo>
                  <a:lnTo>
                    <a:pt x="568" y="124"/>
                  </a:lnTo>
                  <a:lnTo>
                    <a:pt x="562" y="124"/>
                  </a:lnTo>
                  <a:lnTo>
                    <a:pt x="558" y="124"/>
                  </a:lnTo>
                  <a:lnTo>
                    <a:pt x="556" y="124"/>
                  </a:lnTo>
                  <a:lnTo>
                    <a:pt x="554" y="126"/>
                  </a:lnTo>
                  <a:lnTo>
                    <a:pt x="552" y="128"/>
                  </a:lnTo>
                  <a:lnTo>
                    <a:pt x="554" y="138"/>
                  </a:lnTo>
                  <a:lnTo>
                    <a:pt x="554" y="144"/>
                  </a:lnTo>
                  <a:lnTo>
                    <a:pt x="552" y="148"/>
                  </a:lnTo>
                  <a:lnTo>
                    <a:pt x="552" y="152"/>
                  </a:lnTo>
                  <a:lnTo>
                    <a:pt x="550" y="152"/>
                  </a:lnTo>
                  <a:lnTo>
                    <a:pt x="548" y="152"/>
                  </a:lnTo>
                  <a:lnTo>
                    <a:pt x="546" y="152"/>
                  </a:lnTo>
                  <a:lnTo>
                    <a:pt x="544" y="152"/>
                  </a:lnTo>
                  <a:lnTo>
                    <a:pt x="544" y="150"/>
                  </a:lnTo>
                  <a:lnTo>
                    <a:pt x="542" y="150"/>
                  </a:lnTo>
                  <a:lnTo>
                    <a:pt x="536" y="146"/>
                  </a:lnTo>
                  <a:lnTo>
                    <a:pt x="532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2" y="148"/>
                  </a:lnTo>
                  <a:lnTo>
                    <a:pt x="516" y="152"/>
                  </a:lnTo>
                  <a:lnTo>
                    <a:pt x="512" y="154"/>
                  </a:lnTo>
                  <a:lnTo>
                    <a:pt x="508" y="154"/>
                  </a:lnTo>
                  <a:lnTo>
                    <a:pt x="506" y="154"/>
                  </a:lnTo>
                  <a:lnTo>
                    <a:pt x="504" y="152"/>
                  </a:lnTo>
                  <a:lnTo>
                    <a:pt x="502" y="150"/>
                  </a:lnTo>
                  <a:lnTo>
                    <a:pt x="500" y="148"/>
                  </a:lnTo>
                  <a:lnTo>
                    <a:pt x="500" y="146"/>
                  </a:lnTo>
                  <a:lnTo>
                    <a:pt x="498" y="140"/>
                  </a:lnTo>
                  <a:lnTo>
                    <a:pt x="494" y="136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6" y="134"/>
                  </a:lnTo>
                  <a:lnTo>
                    <a:pt x="484" y="134"/>
                  </a:lnTo>
                  <a:lnTo>
                    <a:pt x="482" y="136"/>
                  </a:lnTo>
                  <a:lnTo>
                    <a:pt x="474" y="132"/>
                  </a:lnTo>
                  <a:lnTo>
                    <a:pt x="468" y="130"/>
                  </a:lnTo>
                  <a:lnTo>
                    <a:pt x="466" y="126"/>
                  </a:lnTo>
                  <a:lnTo>
                    <a:pt x="464" y="124"/>
                  </a:lnTo>
                  <a:lnTo>
                    <a:pt x="464" y="122"/>
                  </a:lnTo>
                  <a:lnTo>
                    <a:pt x="464" y="120"/>
                  </a:lnTo>
                  <a:lnTo>
                    <a:pt x="462" y="114"/>
                  </a:lnTo>
                  <a:lnTo>
                    <a:pt x="460" y="110"/>
                  </a:lnTo>
                  <a:lnTo>
                    <a:pt x="458" y="108"/>
                  </a:lnTo>
                  <a:lnTo>
                    <a:pt x="456" y="108"/>
                  </a:lnTo>
                  <a:lnTo>
                    <a:pt x="452" y="108"/>
                  </a:lnTo>
                  <a:lnTo>
                    <a:pt x="450" y="110"/>
                  </a:lnTo>
                  <a:lnTo>
                    <a:pt x="448" y="110"/>
                  </a:lnTo>
                  <a:lnTo>
                    <a:pt x="440" y="110"/>
                  </a:lnTo>
                  <a:lnTo>
                    <a:pt x="434" y="112"/>
                  </a:lnTo>
                  <a:lnTo>
                    <a:pt x="430" y="114"/>
                  </a:lnTo>
                  <a:lnTo>
                    <a:pt x="426" y="116"/>
                  </a:lnTo>
                  <a:lnTo>
                    <a:pt x="424" y="120"/>
                  </a:lnTo>
                  <a:lnTo>
                    <a:pt x="424" y="124"/>
                  </a:lnTo>
                  <a:lnTo>
                    <a:pt x="424" y="128"/>
                  </a:lnTo>
                  <a:lnTo>
                    <a:pt x="424" y="130"/>
                  </a:lnTo>
                  <a:lnTo>
                    <a:pt x="424" y="134"/>
                  </a:lnTo>
                  <a:lnTo>
                    <a:pt x="424" y="136"/>
                  </a:lnTo>
                  <a:lnTo>
                    <a:pt x="428" y="138"/>
                  </a:lnTo>
                  <a:lnTo>
                    <a:pt x="430" y="142"/>
                  </a:lnTo>
                  <a:lnTo>
                    <a:pt x="430" y="144"/>
                  </a:lnTo>
                  <a:lnTo>
                    <a:pt x="428" y="148"/>
                  </a:lnTo>
                  <a:lnTo>
                    <a:pt x="426" y="150"/>
                  </a:lnTo>
                  <a:lnTo>
                    <a:pt x="426" y="152"/>
                  </a:lnTo>
                  <a:lnTo>
                    <a:pt x="424" y="152"/>
                  </a:lnTo>
                  <a:lnTo>
                    <a:pt x="424" y="178"/>
                  </a:lnTo>
                  <a:lnTo>
                    <a:pt x="422" y="182"/>
                  </a:lnTo>
                  <a:lnTo>
                    <a:pt x="422" y="186"/>
                  </a:lnTo>
                  <a:lnTo>
                    <a:pt x="420" y="186"/>
                  </a:lnTo>
                  <a:lnTo>
                    <a:pt x="414" y="172"/>
                  </a:lnTo>
                  <a:lnTo>
                    <a:pt x="406" y="158"/>
                  </a:lnTo>
                  <a:lnTo>
                    <a:pt x="400" y="144"/>
                  </a:lnTo>
                  <a:lnTo>
                    <a:pt x="394" y="138"/>
                  </a:lnTo>
                  <a:lnTo>
                    <a:pt x="392" y="136"/>
                  </a:lnTo>
                  <a:lnTo>
                    <a:pt x="390" y="138"/>
                  </a:lnTo>
                  <a:lnTo>
                    <a:pt x="388" y="140"/>
                  </a:lnTo>
                  <a:lnTo>
                    <a:pt x="386" y="144"/>
                  </a:lnTo>
                  <a:lnTo>
                    <a:pt x="386" y="148"/>
                  </a:lnTo>
                  <a:lnTo>
                    <a:pt x="384" y="150"/>
                  </a:lnTo>
                  <a:lnTo>
                    <a:pt x="384" y="152"/>
                  </a:lnTo>
                  <a:lnTo>
                    <a:pt x="380" y="148"/>
                  </a:lnTo>
                  <a:lnTo>
                    <a:pt x="376" y="148"/>
                  </a:lnTo>
                  <a:lnTo>
                    <a:pt x="370" y="148"/>
                  </a:lnTo>
                  <a:lnTo>
                    <a:pt x="366" y="148"/>
                  </a:lnTo>
                  <a:lnTo>
                    <a:pt x="362" y="148"/>
                  </a:lnTo>
                  <a:lnTo>
                    <a:pt x="358" y="150"/>
                  </a:lnTo>
                  <a:lnTo>
                    <a:pt x="348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6"/>
                  </a:lnTo>
                  <a:lnTo>
                    <a:pt x="336" y="144"/>
                  </a:lnTo>
                  <a:lnTo>
                    <a:pt x="336" y="142"/>
                  </a:lnTo>
                  <a:lnTo>
                    <a:pt x="338" y="140"/>
                  </a:lnTo>
                  <a:lnTo>
                    <a:pt x="340" y="140"/>
                  </a:lnTo>
                  <a:lnTo>
                    <a:pt x="342" y="138"/>
                  </a:lnTo>
                  <a:lnTo>
                    <a:pt x="346" y="130"/>
                  </a:lnTo>
                  <a:lnTo>
                    <a:pt x="350" y="124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2"/>
                  </a:lnTo>
                  <a:lnTo>
                    <a:pt x="346" y="110"/>
                  </a:lnTo>
                  <a:lnTo>
                    <a:pt x="344" y="108"/>
                  </a:lnTo>
                  <a:lnTo>
                    <a:pt x="342" y="108"/>
                  </a:lnTo>
                  <a:lnTo>
                    <a:pt x="340" y="106"/>
                  </a:lnTo>
                  <a:lnTo>
                    <a:pt x="334" y="102"/>
                  </a:lnTo>
                  <a:lnTo>
                    <a:pt x="332" y="100"/>
                  </a:lnTo>
                  <a:lnTo>
                    <a:pt x="330" y="98"/>
                  </a:lnTo>
                  <a:lnTo>
                    <a:pt x="328" y="98"/>
                  </a:lnTo>
                  <a:lnTo>
                    <a:pt x="328" y="100"/>
                  </a:lnTo>
                  <a:lnTo>
                    <a:pt x="326" y="100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8" y="104"/>
                  </a:lnTo>
                  <a:lnTo>
                    <a:pt x="328" y="106"/>
                  </a:lnTo>
                  <a:lnTo>
                    <a:pt x="328" y="110"/>
                  </a:lnTo>
                  <a:lnTo>
                    <a:pt x="326" y="112"/>
                  </a:lnTo>
                  <a:lnTo>
                    <a:pt x="326" y="114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0" y="112"/>
                  </a:lnTo>
                  <a:lnTo>
                    <a:pt x="318" y="110"/>
                  </a:lnTo>
                  <a:lnTo>
                    <a:pt x="316" y="108"/>
                  </a:lnTo>
                  <a:lnTo>
                    <a:pt x="298" y="94"/>
                  </a:lnTo>
                  <a:lnTo>
                    <a:pt x="282" y="84"/>
                  </a:lnTo>
                  <a:lnTo>
                    <a:pt x="268" y="78"/>
                  </a:lnTo>
                  <a:lnTo>
                    <a:pt x="262" y="76"/>
                  </a:lnTo>
                  <a:lnTo>
                    <a:pt x="252" y="74"/>
                  </a:lnTo>
                  <a:lnTo>
                    <a:pt x="244" y="72"/>
                  </a:lnTo>
                  <a:lnTo>
                    <a:pt x="240" y="70"/>
                  </a:lnTo>
                  <a:lnTo>
                    <a:pt x="236" y="68"/>
                  </a:lnTo>
                  <a:lnTo>
                    <a:pt x="234" y="66"/>
                  </a:lnTo>
                  <a:lnTo>
                    <a:pt x="232" y="66"/>
                  </a:lnTo>
                  <a:lnTo>
                    <a:pt x="228" y="62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72"/>
                  </a:lnTo>
                  <a:lnTo>
                    <a:pt x="222" y="74"/>
                  </a:lnTo>
                  <a:lnTo>
                    <a:pt x="222" y="76"/>
                  </a:lnTo>
                  <a:lnTo>
                    <a:pt x="220" y="80"/>
                  </a:lnTo>
                  <a:lnTo>
                    <a:pt x="218" y="82"/>
                  </a:lnTo>
                  <a:lnTo>
                    <a:pt x="216" y="84"/>
                  </a:lnTo>
                  <a:lnTo>
                    <a:pt x="214" y="82"/>
                  </a:lnTo>
                  <a:lnTo>
                    <a:pt x="212" y="82"/>
                  </a:lnTo>
                  <a:lnTo>
                    <a:pt x="212" y="80"/>
                  </a:lnTo>
                  <a:lnTo>
                    <a:pt x="208" y="72"/>
                  </a:lnTo>
                  <a:lnTo>
                    <a:pt x="200" y="60"/>
                  </a:lnTo>
                  <a:lnTo>
                    <a:pt x="194" y="52"/>
                  </a:lnTo>
                  <a:lnTo>
                    <a:pt x="190" y="48"/>
                  </a:lnTo>
                  <a:lnTo>
                    <a:pt x="186" y="44"/>
                  </a:lnTo>
                  <a:lnTo>
                    <a:pt x="182" y="44"/>
                  </a:lnTo>
                  <a:lnTo>
                    <a:pt x="180" y="44"/>
                  </a:lnTo>
                  <a:lnTo>
                    <a:pt x="178" y="46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80" y="62"/>
                  </a:lnTo>
                  <a:lnTo>
                    <a:pt x="178" y="66"/>
                  </a:lnTo>
                  <a:lnTo>
                    <a:pt x="176" y="68"/>
                  </a:lnTo>
                  <a:lnTo>
                    <a:pt x="174" y="68"/>
                  </a:lnTo>
                  <a:lnTo>
                    <a:pt x="170" y="66"/>
                  </a:lnTo>
                  <a:lnTo>
                    <a:pt x="168" y="64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8"/>
                  </a:lnTo>
                  <a:lnTo>
                    <a:pt x="156" y="58"/>
                  </a:lnTo>
                  <a:lnTo>
                    <a:pt x="152" y="60"/>
                  </a:lnTo>
                  <a:lnTo>
                    <a:pt x="150" y="62"/>
                  </a:lnTo>
                  <a:lnTo>
                    <a:pt x="150" y="64"/>
                  </a:lnTo>
                  <a:lnTo>
                    <a:pt x="148" y="66"/>
                  </a:lnTo>
                  <a:lnTo>
                    <a:pt x="144" y="68"/>
                  </a:lnTo>
                  <a:lnTo>
                    <a:pt x="142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12" y="84"/>
                  </a:lnTo>
                  <a:lnTo>
                    <a:pt x="102" y="92"/>
                  </a:lnTo>
                  <a:lnTo>
                    <a:pt x="96" y="98"/>
                  </a:lnTo>
                  <a:lnTo>
                    <a:pt x="92" y="100"/>
                  </a:lnTo>
                  <a:lnTo>
                    <a:pt x="86" y="104"/>
                  </a:lnTo>
                  <a:lnTo>
                    <a:pt x="80" y="108"/>
                  </a:lnTo>
                  <a:lnTo>
                    <a:pt x="76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06"/>
                  </a:lnTo>
                  <a:lnTo>
                    <a:pt x="60" y="100"/>
                  </a:lnTo>
                  <a:lnTo>
                    <a:pt x="52" y="94"/>
                  </a:lnTo>
                  <a:lnTo>
                    <a:pt x="42" y="88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20" y="370"/>
                  </a:lnTo>
                  <a:lnTo>
                    <a:pt x="30" y="376"/>
                  </a:lnTo>
                  <a:lnTo>
                    <a:pt x="40" y="384"/>
                  </a:lnTo>
                  <a:lnTo>
                    <a:pt x="50" y="392"/>
                  </a:lnTo>
                  <a:lnTo>
                    <a:pt x="58" y="398"/>
                  </a:lnTo>
                  <a:lnTo>
                    <a:pt x="60" y="400"/>
                  </a:lnTo>
                  <a:lnTo>
                    <a:pt x="64" y="400"/>
                  </a:lnTo>
                  <a:lnTo>
                    <a:pt x="70" y="396"/>
                  </a:lnTo>
                  <a:lnTo>
                    <a:pt x="74" y="394"/>
                  </a:lnTo>
                  <a:lnTo>
                    <a:pt x="78" y="390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8" y="392"/>
                  </a:lnTo>
                  <a:lnTo>
                    <a:pt x="96" y="402"/>
                  </a:lnTo>
                  <a:lnTo>
                    <a:pt x="106" y="414"/>
                  </a:lnTo>
                  <a:lnTo>
                    <a:pt x="116" y="428"/>
                  </a:lnTo>
                  <a:lnTo>
                    <a:pt x="124" y="440"/>
                  </a:lnTo>
                  <a:lnTo>
                    <a:pt x="130" y="448"/>
                  </a:lnTo>
                  <a:lnTo>
                    <a:pt x="132" y="452"/>
                  </a:lnTo>
                  <a:lnTo>
                    <a:pt x="136" y="460"/>
                  </a:lnTo>
                  <a:lnTo>
                    <a:pt x="140" y="466"/>
                  </a:lnTo>
                  <a:lnTo>
                    <a:pt x="146" y="472"/>
                  </a:lnTo>
                  <a:lnTo>
                    <a:pt x="150" y="476"/>
                  </a:lnTo>
                  <a:lnTo>
                    <a:pt x="152" y="478"/>
                  </a:lnTo>
                  <a:lnTo>
                    <a:pt x="154" y="478"/>
                  </a:lnTo>
                  <a:lnTo>
                    <a:pt x="154" y="486"/>
                  </a:lnTo>
                  <a:lnTo>
                    <a:pt x="152" y="496"/>
                  </a:lnTo>
                  <a:lnTo>
                    <a:pt x="150" y="508"/>
                  </a:lnTo>
                  <a:lnTo>
                    <a:pt x="148" y="516"/>
                  </a:lnTo>
                  <a:lnTo>
                    <a:pt x="146" y="520"/>
                  </a:lnTo>
                  <a:lnTo>
                    <a:pt x="146" y="526"/>
                  </a:lnTo>
                  <a:lnTo>
                    <a:pt x="146" y="532"/>
                  </a:lnTo>
                  <a:lnTo>
                    <a:pt x="148" y="536"/>
                  </a:lnTo>
                  <a:lnTo>
                    <a:pt x="150" y="538"/>
                  </a:lnTo>
                  <a:lnTo>
                    <a:pt x="150" y="540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2"/>
                  </a:lnTo>
                  <a:lnTo>
                    <a:pt x="166" y="558"/>
                  </a:lnTo>
                  <a:lnTo>
                    <a:pt x="168" y="562"/>
                  </a:lnTo>
                  <a:lnTo>
                    <a:pt x="170" y="568"/>
                  </a:lnTo>
                  <a:lnTo>
                    <a:pt x="172" y="570"/>
                  </a:lnTo>
                  <a:lnTo>
                    <a:pt x="172" y="572"/>
                  </a:lnTo>
                  <a:lnTo>
                    <a:pt x="188" y="584"/>
                  </a:lnTo>
                  <a:lnTo>
                    <a:pt x="200" y="594"/>
                  </a:lnTo>
                  <a:lnTo>
                    <a:pt x="210" y="598"/>
                  </a:lnTo>
                  <a:lnTo>
                    <a:pt x="214" y="600"/>
                  </a:lnTo>
                  <a:lnTo>
                    <a:pt x="220" y="606"/>
                  </a:lnTo>
                  <a:lnTo>
                    <a:pt x="224" y="612"/>
                  </a:lnTo>
                  <a:lnTo>
                    <a:pt x="228" y="618"/>
                  </a:lnTo>
                  <a:lnTo>
                    <a:pt x="230" y="622"/>
                  </a:lnTo>
                  <a:lnTo>
                    <a:pt x="230" y="626"/>
                  </a:lnTo>
                  <a:lnTo>
                    <a:pt x="592" y="626"/>
                  </a:lnTo>
                  <a:lnTo>
                    <a:pt x="604" y="636"/>
                  </a:lnTo>
                  <a:lnTo>
                    <a:pt x="628" y="638"/>
                  </a:lnTo>
                  <a:lnTo>
                    <a:pt x="630" y="642"/>
                  </a:lnTo>
                  <a:lnTo>
                    <a:pt x="634" y="644"/>
                  </a:lnTo>
                  <a:lnTo>
                    <a:pt x="638" y="646"/>
                  </a:lnTo>
                  <a:lnTo>
                    <a:pt x="642" y="646"/>
                  </a:lnTo>
                  <a:lnTo>
                    <a:pt x="644" y="646"/>
                  </a:lnTo>
                  <a:lnTo>
                    <a:pt x="646" y="646"/>
                  </a:lnTo>
                  <a:lnTo>
                    <a:pt x="652" y="644"/>
                  </a:lnTo>
                  <a:lnTo>
                    <a:pt x="658" y="642"/>
                  </a:lnTo>
                  <a:lnTo>
                    <a:pt x="662" y="640"/>
                  </a:lnTo>
                  <a:lnTo>
                    <a:pt x="666" y="638"/>
                  </a:lnTo>
                  <a:lnTo>
                    <a:pt x="668" y="636"/>
                  </a:lnTo>
                  <a:lnTo>
                    <a:pt x="668" y="634"/>
                  </a:lnTo>
                  <a:lnTo>
                    <a:pt x="682" y="632"/>
                  </a:lnTo>
                  <a:lnTo>
                    <a:pt x="694" y="634"/>
                  </a:lnTo>
                  <a:lnTo>
                    <a:pt x="702" y="638"/>
                  </a:lnTo>
                  <a:lnTo>
                    <a:pt x="706" y="644"/>
                  </a:lnTo>
                  <a:lnTo>
                    <a:pt x="708" y="646"/>
                  </a:lnTo>
                  <a:lnTo>
                    <a:pt x="716" y="646"/>
                  </a:lnTo>
                  <a:lnTo>
                    <a:pt x="720" y="648"/>
                  </a:lnTo>
                  <a:lnTo>
                    <a:pt x="724" y="650"/>
                  </a:lnTo>
                  <a:lnTo>
                    <a:pt x="726" y="652"/>
                  </a:lnTo>
                  <a:lnTo>
                    <a:pt x="726" y="654"/>
                  </a:lnTo>
                  <a:lnTo>
                    <a:pt x="726" y="656"/>
                  </a:lnTo>
                  <a:lnTo>
                    <a:pt x="724" y="658"/>
                  </a:lnTo>
                  <a:lnTo>
                    <a:pt x="724" y="660"/>
                  </a:lnTo>
                  <a:lnTo>
                    <a:pt x="726" y="668"/>
                  </a:lnTo>
                  <a:lnTo>
                    <a:pt x="728" y="674"/>
                  </a:lnTo>
                  <a:lnTo>
                    <a:pt x="730" y="674"/>
                  </a:lnTo>
                  <a:lnTo>
                    <a:pt x="734" y="674"/>
                  </a:lnTo>
                  <a:lnTo>
                    <a:pt x="738" y="674"/>
                  </a:lnTo>
                  <a:lnTo>
                    <a:pt x="744" y="674"/>
                  </a:lnTo>
                  <a:lnTo>
                    <a:pt x="748" y="674"/>
                  </a:lnTo>
                  <a:lnTo>
                    <a:pt x="752" y="672"/>
                  </a:lnTo>
                  <a:lnTo>
                    <a:pt x="756" y="672"/>
                  </a:lnTo>
                  <a:lnTo>
                    <a:pt x="762" y="672"/>
                  </a:lnTo>
                  <a:lnTo>
                    <a:pt x="768" y="674"/>
                  </a:lnTo>
                  <a:lnTo>
                    <a:pt x="772" y="676"/>
                  </a:lnTo>
                  <a:lnTo>
                    <a:pt x="776" y="678"/>
                  </a:lnTo>
                  <a:lnTo>
                    <a:pt x="780" y="682"/>
                  </a:lnTo>
                  <a:lnTo>
                    <a:pt x="784" y="684"/>
                  </a:lnTo>
                  <a:lnTo>
                    <a:pt x="788" y="688"/>
                  </a:lnTo>
                  <a:lnTo>
                    <a:pt x="790" y="690"/>
                  </a:lnTo>
                  <a:lnTo>
                    <a:pt x="790" y="692"/>
                  </a:lnTo>
                  <a:lnTo>
                    <a:pt x="788" y="694"/>
                  </a:lnTo>
                  <a:lnTo>
                    <a:pt x="790" y="698"/>
                  </a:lnTo>
                  <a:lnTo>
                    <a:pt x="788" y="700"/>
                  </a:lnTo>
                  <a:lnTo>
                    <a:pt x="786" y="702"/>
                  </a:lnTo>
                  <a:lnTo>
                    <a:pt x="784" y="704"/>
                  </a:lnTo>
                  <a:lnTo>
                    <a:pt x="780" y="704"/>
                  </a:lnTo>
                  <a:lnTo>
                    <a:pt x="778" y="702"/>
                  </a:lnTo>
                  <a:lnTo>
                    <a:pt x="774" y="702"/>
                  </a:lnTo>
                  <a:lnTo>
                    <a:pt x="772" y="702"/>
                  </a:lnTo>
                  <a:lnTo>
                    <a:pt x="770" y="702"/>
                  </a:lnTo>
                  <a:lnTo>
                    <a:pt x="764" y="696"/>
                  </a:lnTo>
                  <a:lnTo>
                    <a:pt x="766" y="700"/>
                  </a:lnTo>
                  <a:lnTo>
                    <a:pt x="766" y="702"/>
                  </a:lnTo>
                  <a:lnTo>
                    <a:pt x="768" y="706"/>
                  </a:lnTo>
                  <a:lnTo>
                    <a:pt x="766" y="712"/>
                  </a:lnTo>
                  <a:lnTo>
                    <a:pt x="766" y="716"/>
                  </a:lnTo>
                  <a:lnTo>
                    <a:pt x="762" y="718"/>
                  </a:lnTo>
                  <a:lnTo>
                    <a:pt x="760" y="718"/>
                  </a:lnTo>
                  <a:lnTo>
                    <a:pt x="756" y="720"/>
                  </a:lnTo>
                  <a:lnTo>
                    <a:pt x="752" y="722"/>
                  </a:lnTo>
                  <a:lnTo>
                    <a:pt x="750" y="724"/>
                  </a:lnTo>
                  <a:lnTo>
                    <a:pt x="750" y="726"/>
                  </a:lnTo>
                  <a:lnTo>
                    <a:pt x="752" y="728"/>
                  </a:lnTo>
                  <a:lnTo>
                    <a:pt x="752" y="730"/>
                  </a:lnTo>
                  <a:lnTo>
                    <a:pt x="752" y="732"/>
                  </a:lnTo>
                  <a:lnTo>
                    <a:pt x="752" y="730"/>
                  </a:lnTo>
                  <a:lnTo>
                    <a:pt x="754" y="730"/>
                  </a:lnTo>
                  <a:lnTo>
                    <a:pt x="756" y="732"/>
                  </a:lnTo>
                  <a:lnTo>
                    <a:pt x="758" y="736"/>
                  </a:lnTo>
                  <a:lnTo>
                    <a:pt x="756" y="738"/>
                  </a:lnTo>
                  <a:lnTo>
                    <a:pt x="756" y="740"/>
                  </a:lnTo>
                  <a:lnTo>
                    <a:pt x="754" y="740"/>
                  </a:lnTo>
                  <a:lnTo>
                    <a:pt x="752" y="742"/>
                  </a:lnTo>
                  <a:lnTo>
                    <a:pt x="750" y="744"/>
                  </a:lnTo>
                  <a:lnTo>
                    <a:pt x="748" y="746"/>
                  </a:lnTo>
                  <a:lnTo>
                    <a:pt x="752" y="746"/>
                  </a:lnTo>
                  <a:lnTo>
                    <a:pt x="754" y="746"/>
                  </a:lnTo>
                  <a:lnTo>
                    <a:pt x="760" y="744"/>
                  </a:lnTo>
                  <a:lnTo>
                    <a:pt x="764" y="740"/>
                  </a:lnTo>
                  <a:lnTo>
                    <a:pt x="768" y="736"/>
                  </a:lnTo>
                  <a:lnTo>
                    <a:pt x="770" y="734"/>
                  </a:lnTo>
                  <a:lnTo>
                    <a:pt x="770" y="730"/>
                  </a:lnTo>
                  <a:lnTo>
                    <a:pt x="772" y="728"/>
                  </a:lnTo>
                  <a:lnTo>
                    <a:pt x="774" y="724"/>
                  </a:lnTo>
                  <a:lnTo>
                    <a:pt x="776" y="722"/>
                  </a:lnTo>
                  <a:lnTo>
                    <a:pt x="782" y="722"/>
                  </a:lnTo>
                  <a:lnTo>
                    <a:pt x="788" y="722"/>
                  </a:lnTo>
                  <a:lnTo>
                    <a:pt x="794" y="722"/>
                  </a:lnTo>
                  <a:lnTo>
                    <a:pt x="798" y="722"/>
                  </a:lnTo>
                  <a:lnTo>
                    <a:pt x="802" y="722"/>
                  </a:lnTo>
                  <a:lnTo>
                    <a:pt x="800" y="722"/>
                  </a:lnTo>
                  <a:lnTo>
                    <a:pt x="798" y="720"/>
                  </a:lnTo>
                  <a:lnTo>
                    <a:pt x="798" y="718"/>
                  </a:lnTo>
                  <a:lnTo>
                    <a:pt x="798" y="714"/>
                  </a:lnTo>
                  <a:lnTo>
                    <a:pt x="800" y="712"/>
                  </a:lnTo>
                  <a:lnTo>
                    <a:pt x="804" y="708"/>
                  </a:lnTo>
                  <a:lnTo>
                    <a:pt x="806" y="704"/>
                  </a:lnTo>
                  <a:lnTo>
                    <a:pt x="810" y="700"/>
                  </a:lnTo>
                  <a:lnTo>
                    <a:pt x="814" y="698"/>
                  </a:lnTo>
                  <a:lnTo>
                    <a:pt x="820" y="696"/>
                  </a:lnTo>
                  <a:lnTo>
                    <a:pt x="826" y="696"/>
                  </a:lnTo>
                  <a:lnTo>
                    <a:pt x="832" y="696"/>
                  </a:lnTo>
                  <a:lnTo>
                    <a:pt x="838" y="696"/>
                  </a:lnTo>
                  <a:lnTo>
                    <a:pt x="840" y="698"/>
                  </a:lnTo>
                  <a:lnTo>
                    <a:pt x="842" y="698"/>
                  </a:lnTo>
                  <a:lnTo>
                    <a:pt x="846" y="700"/>
                  </a:lnTo>
                  <a:lnTo>
                    <a:pt x="848" y="700"/>
                  </a:lnTo>
                  <a:lnTo>
                    <a:pt x="850" y="702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8" name="Freeform 372"/>
            <p:cNvSpPr/>
            <p:nvPr/>
          </p:nvSpPr>
          <p:spPr bwMode="gray">
            <a:xfrm>
              <a:off x="4449844" y="1801009"/>
              <a:ext cx="574469" cy="542782"/>
            </a:xfrm>
            <a:custGeom>
              <a:avLst/>
              <a:gdLst>
                <a:gd name="T0" fmla="*/ 318 w 492"/>
                <a:gd name="T1" fmla="*/ 44 h 498"/>
                <a:gd name="T2" fmla="*/ 282 w 492"/>
                <a:gd name="T3" fmla="*/ 40 h 498"/>
                <a:gd name="T4" fmla="*/ 262 w 492"/>
                <a:gd name="T5" fmla="*/ 32 h 498"/>
                <a:gd name="T6" fmla="*/ 242 w 492"/>
                <a:gd name="T7" fmla="*/ 24 h 498"/>
                <a:gd name="T8" fmla="*/ 230 w 492"/>
                <a:gd name="T9" fmla="*/ 28 h 498"/>
                <a:gd name="T10" fmla="*/ 220 w 492"/>
                <a:gd name="T11" fmla="*/ 32 h 498"/>
                <a:gd name="T12" fmla="*/ 176 w 492"/>
                <a:gd name="T13" fmla="*/ 4 h 498"/>
                <a:gd name="T14" fmla="*/ 118 w 492"/>
                <a:gd name="T15" fmla="*/ 12 h 498"/>
                <a:gd name="T16" fmla="*/ 100 w 492"/>
                <a:gd name="T17" fmla="*/ 14 h 498"/>
                <a:gd name="T18" fmla="*/ 68 w 492"/>
                <a:gd name="T19" fmla="*/ 60 h 498"/>
                <a:gd name="T20" fmla="*/ 18 w 492"/>
                <a:gd name="T21" fmla="*/ 98 h 498"/>
                <a:gd name="T22" fmla="*/ 60 w 492"/>
                <a:gd name="T23" fmla="*/ 144 h 498"/>
                <a:gd name="T24" fmla="*/ 58 w 492"/>
                <a:gd name="T25" fmla="*/ 178 h 498"/>
                <a:gd name="T26" fmla="*/ 8 w 492"/>
                <a:gd name="T27" fmla="*/ 182 h 498"/>
                <a:gd name="T28" fmla="*/ 62 w 492"/>
                <a:gd name="T29" fmla="*/ 228 h 498"/>
                <a:gd name="T30" fmla="*/ 86 w 492"/>
                <a:gd name="T31" fmla="*/ 220 h 498"/>
                <a:gd name="T32" fmla="*/ 86 w 492"/>
                <a:gd name="T33" fmla="*/ 236 h 498"/>
                <a:gd name="T34" fmla="*/ 76 w 492"/>
                <a:gd name="T35" fmla="*/ 260 h 498"/>
                <a:gd name="T36" fmla="*/ 52 w 492"/>
                <a:gd name="T37" fmla="*/ 284 h 498"/>
                <a:gd name="T38" fmla="*/ 18 w 492"/>
                <a:gd name="T39" fmla="*/ 308 h 498"/>
                <a:gd name="T40" fmla="*/ 28 w 492"/>
                <a:gd name="T41" fmla="*/ 328 h 498"/>
                <a:gd name="T42" fmla="*/ 38 w 492"/>
                <a:gd name="T43" fmla="*/ 352 h 498"/>
                <a:gd name="T44" fmla="*/ 68 w 492"/>
                <a:gd name="T45" fmla="*/ 362 h 498"/>
                <a:gd name="T46" fmla="*/ 74 w 492"/>
                <a:gd name="T47" fmla="*/ 386 h 498"/>
                <a:gd name="T48" fmla="*/ 92 w 492"/>
                <a:gd name="T49" fmla="*/ 382 h 498"/>
                <a:gd name="T50" fmla="*/ 102 w 492"/>
                <a:gd name="T51" fmla="*/ 394 h 498"/>
                <a:gd name="T52" fmla="*/ 124 w 492"/>
                <a:gd name="T53" fmla="*/ 390 h 498"/>
                <a:gd name="T54" fmla="*/ 138 w 492"/>
                <a:gd name="T55" fmla="*/ 384 h 498"/>
                <a:gd name="T56" fmla="*/ 104 w 492"/>
                <a:gd name="T57" fmla="*/ 434 h 498"/>
                <a:gd name="T58" fmla="*/ 68 w 492"/>
                <a:gd name="T59" fmla="*/ 464 h 498"/>
                <a:gd name="T60" fmla="*/ 86 w 492"/>
                <a:gd name="T61" fmla="*/ 466 h 498"/>
                <a:gd name="T62" fmla="*/ 160 w 492"/>
                <a:gd name="T63" fmla="*/ 412 h 498"/>
                <a:gd name="T64" fmla="*/ 186 w 492"/>
                <a:gd name="T65" fmla="*/ 390 h 498"/>
                <a:gd name="T66" fmla="*/ 178 w 492"/>
                <a:gd name="T67" fmla="*/ 374 h 498"/>
                <a:gd name="T68" fmla="*/ 206 w 492"/>
                <a:gd name="T69" fmla="*/ 326 h 498"/>
                <a:gd name="T70" fmla="*/ 250 w 492"/>
                <a:gd name="T71" fmla="*/ 322 h 498"/>
                <a:gd name="T72" fmla="*/ 212 w 492"/>
                <a:gd name="T73" fmla="*/ 346 h 498"/>
                <a:gd name="T74" fmla="*/ 206 w 492"/>
                <a:gd name="T75" fmla="*/ 364 h 498"/>
                <a:gd name="T76" fmla="*/ 220 w 492"/>
                <a:gd name="T77" fmla="*/ 376 h 498"/>
                <a:gd name="T78" fmla="*/ 246 w 492"/>
                <a:gd name="T79" fmla="*/ 356 h 498"/>
                <a:gd name="T80" fmla="*/ 254 w 492"/>
                <a:gd name="T81" fmla="*/ 338 h 498"/>
                <a:gd name="T82" fmla="*/ 274 w 492"/>
                <a:gd name="T83" fmla="*/ 338 h 498"/>
                <a:gd name="T84" fmla="*/ 312 w 492"/>
                <a:gd name="T85" fmla="*/ 354 h 498"/>
                <a:gd name="T86" fmla="*/ 350 w 492"/>
                <a:gd name="T87" fmla="*/ 368 h 498"/>
                <a:gd name="T88" fmla="*/ 372 w 492"/>
                <a:gd name="T89" fmla="*/ 372 h 498"/>
                <a:gd name="T90" fmla="*/ 426 w 492"/>
                <a:gd name="T91" fmla="*/ 388 h 498"/>
                <a:gd name="T92" fmla="*/ 452 w 492"/>
                <a:gd name="T93" fmla="*/ 428 h 498"/>
                <a:gd name="T94" fmla="*/ 462 w 492"/>
                <a:gd name="T95" fmla="*/ 454 h 498"/>
                <a:gd name="T96" fmla="*/ 472 w 492"/>
                <a:gd name="T97" fmla="*/ 462 h 498"/>
                <a:gd name="T98" fmla="*/ 480 w 492"/>
                <a:gd name="T99" fmla="*/ 474 h 498"/>
                <a:gd name="T100" fmla="*/ 480 w 492"/>
                <a:gd name="T101" fmla="*/ 496 h 498"/>
                <a:gd name="T102" fmla="*/ 490 w 492"/>
                <a:gd name="T103" fmla="*/ 456 h 498"/>
                <a:gd name="T104" fmla="*/ 462 w 492"/>
                <a:gd name="T105" fmla="*/ 418 h 498"/>
                <a:gd name="T106" fmla="*/ 416 w 492"/>
                <a:gd name="T107" fmla="*/ 368 h 498"/>
                <a:gd name="T108" fmla="*/ 378 w 492"/>
                <a:gd name="T109" fmla="*/ 362 h 49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92"/>
                <a:gd name="T166" fmla="*/ 0 h 498"/>
                <a:gd name="T167" fmla="*/ 492 w 492"/>
                <a:gd name="T168" fmla="*/ 498 h 49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92" h="498">
                  <a:moveTo>
                    <a:pt x="338" y="50"/>
                  </a:moveTo>
                  <a:lnTo>
                    <a:pt x="336" y="48"/>
                  </a:lnTo>
                  <a:lnTo>
                    <a:pt x="334" y="46"/>
                  </a:lnTo>
                  <a:lnTo>
                    <a:pt x="332" y="46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8" y="44"/>
                  </a:lnTo>
                  <a:lnTo>
                    <a:pt x="310" y="48"/>
                  </a:lnTo>
                  <a:lnTo>
                    <a:pt x="306" y="48"/>
                  </a:lnTo>
                  <a:lnTo>
                    <a:pt x="300" y="48"/>
                  </a:lnTo>
                  <a:lnTo>
                    <a:pt x="294" y="46"/>
                  </a:lnTo>
                  <a:lnTo>
                    <a:pt x="288" y="44"/>
                  </a:lnTo>
                  <a:lnTo>
                    <a:pt x="282" y="40"/>
                  </a:lnTo>
                  <a:lnTo>
                    <a:pt x="280" y="40"/>
                  </a:lnTo>
                  <a:lnTo>
                    <a:pt x="276" y="40"/>
                  </a:lnTo>
                  <a:lnTo>
                    <a:pt x="272" y="40"/>
                  </a:lnTo>
                  <a:lnTo>
                    <a:pt x="268" y="38"/>
                  </a:lnTo>
                  <a:lnTo>
                    <a:pt x="264" y="36"/>
                  </a:lnTo>
                  <a:lnTo>
                    <a:pt x="262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4" y="28"/>
                  </a:lnTo>
                  <a:lnTo>
                    <a:pt x="250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6" y="22"/>
                  </a:lnTo>
                  <a:lnTo>
                    <a:pt x="234" y="20"/>
                  </a:lnTo>
                  <a:lnTo>
                    <a:pt x="230" y="22"/>
                  </a:lnTo>
                  <a:lnTo>
                    <a:pt x="228" y="26"/>
                  </a:lnTo>
                  <a:lnTo>
                    <a:pt x="230" y="28"/>
                  </a:lnTo>
                  <a:lnTo>
                    <a:pt x="230" y="30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28" y="36"/>
                  </a:lnTo>
                  <a:lnTo>
                    <a:pt x="224" y="36"/>
                  </a:lnTo>
                  <a:lnTo>
                    <a:pt x="220" y="32"/>
                  </a:lnTo>
                  <a:lnTo>
                    <a:pt x="216" y="28"/>
                  </a:lnTo>
                  <a:lnTo>
                    <a:pt x="212" y="24"/>
                  </a:lnTo>
                  <a:lnTo>
                    <a:pt x="208" y="20"/>
                  </a:lnTo>
                  <a:lnTo>
                    <a:pt x="198" y="16"/>
                  </a:lnTo>
                  <a:lnTo>
                    <a:pt x="188" y="10"/>
                  </a:lnTo>
                  <a:lnTo>
                    <a:pt x="180" y="6"/>
                  </a:lnTo>
                  <a:lnTo>
                    <a:pt x="176" y="4"/>
                  </a:lnTo>
                  <a:lnTo>
                    <a:pt x="172" y="4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4" y="4"/>
                  </a:lnTo>
                  <a:lnTo>
                    <a:pt x="128" y="8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2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4" y="12"/>
                  </a:lnTo>
                  <a:lnTo>
                    <a:pt x="100" y="14"/>
                  </a:lnTo>
                  <a:lnTo>
                    <a:pt x="94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4" y="28"/>
                  </a:lnTo>
                  <a:lnTo>
                    <a:pt x="80" y="36"/>
                  </a:lnTo>
                  <a:lnTo>
                    <a:pt x="74" y="48"/>
                  </a:lnTo>
                  <a:lnTo>
                    <a:pt x="68" y="60"/>
                  </a:lnTo>
                  <a:lnTo>
                    <a:pt x="58" y="70"/>
                  </a:lnTo>
                  <a:lnTo>
                    <a:pt x="50" y="74"/>
                  </a:lnTo>
                  <a:lnTo>
                    <a:pt x="38" y="76"/>
                  </a:lnTo>
                  <a:lnTo>
                    <a:pt x="28" y="78"/>
                  </a:lnTo>
                  <a:lnTo>
                    <a:pt x="20" y="84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20" y="102"/>
                  </a:lnTo>
                  <a:lnTo>
                    <a:pt x="22" y="106"/>
                  </a:lnTo>
                  <a:lnTo>
                    <a:pt x="26" y="110"/>
                  </a:lnTo>
                  <a:lnTo>
                    <a:pt x="32" y="114"/>
                  </a:lnTo>
                  <a:lnTo>
                    <a:pt x="38" y="120"/>
                  </a:lnTo>
                  <a:lnTo>
                    <a:pt x="48" y="130"/>
                  </a:lnTo>
                  <a:lnTo>
                    <a:pt x="60" y="144"/>
                  </a:lnTo>
                  <a:lnTo>
                    <a:pt x="70" y="156"/>
                  </a:lnTo>
                  <a:lnTo>
                    <a:pt x="76" y="168"/>
                  </a:lnTo>
                  <a:lnTo>
                    <a:pt x="72" y="178"/>
                  </a:lnTo>
                  <a:lnTo>
                    <a:pt x="68" y="180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58" y="178"/>
                  </a:lnTo>
                  <a:lnTo>
                    <a:pt x="54" y="176"/>
                  </a:lnTo>
                  <a:lnTo>
                    <a:pt x="52" y="172"/>
                  </a:lnTo>
                  <a:lnTo>
                    <a:pt x="50" y="170"/>
                  </a:lnTo>
                  <a:lnTo>
                    <a:pt x="46" y="168"/>
                  </a:lnTo>
                  <a:lnTo>
                    <a:pt x="34" y="168"/>
                  </a:lnTo>
                  <a:lnTo>
                    <a:pt x="20" y="172"/>
                  </a:lnTo>
                  <a:lnTo>
                    <a:pt x="8" y="182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8" y="216"/>
                  </a:lnTo>
                  <a:lnTo>
                    <a:pt x="26" y="226"/>
                  </a:lnTo>
                  <a:lnTo>
                    <a:pt x="44" y="232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6"/>
                  </a:lnTo>
                  <a:lnTo>
                    <a:pt x="70" y="224"/>
                  </a:lnTo>
                  <a:lnTo>
                    <a:pt x="74" y="222"/>
                  </a:lnTo>
                  <a:lnTo>
                    <a:pt x="78" y="222"/>
                  </a:lnTo>
                  <a:lnTo>
                    <a:pt x="82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4"/>
                  </a:lnTo>
                  <a:lnTo>
                    <a:pt x="88" y="226"/>
                  </a:lnTo>
                  <a:lnTo>
                    <a:pt x="86" y="228"/>
                  </a:lnTo>
                  <a:lnTo>
                    <a:pt x="86" y="230"/>
                  </a:lnTo>
                  <a:lnTo>
                    <a:pt x="84" y="234"/>
                  </a:lnTo>
                  <a:lnTo>
                    <a:pt x="86" y="236"/>
                  </a:lnTo>
                  <a:lnTo>
                    <a:pt x="88" y="240"/>
                  </a:lnTo>
                  <a:lnTo>
                    <a:pt x="90" y="242"/>
                  </a:lnTo>
                  <a:lnTo>
                    <a:pt x="92" y="246"/>
                  </a:lnTo>
                  <a:lnTo>
                    <a:pt x="92" y="248"/>
                  </a:lnTo>
                  <a:lnTo>
                    <a:pt x="90" y="252"/>
                  </a:lnTo>
                  <a:lnTo>
                    <a:pt x="86" y="256"/>
                  </a:lnTo>
                  <a:lnTo>
                    <a:pt x="76" y="260"/>
                  </a:lnTo>
                  <a:lnTo>
                    <a:pt x="64" y="266"/>
                  </a:lnTo>
                  <a:lnTo>
                    <a:pt x="56" y="274"/>
                  </a:lnTo>
                  <a:lnTo>
                    <a:pt x="52" y="284"/>
                  </a:lnTo>
                  <a:lnTo>
                    <a:pt x="54" y="284"/>
                  </a:lnTo>
                  <a:lnTo>
                    <a:pt x="52" y="284"/>
                  </a:lnTo>
                  <a:lnTo>
                    <a:pt x="52" y="286"/>
                  </a:lnTo>
                  <a:lnTo>
                    <a:pt x="48" y="288"/>
                  </a:lnTo>
                  <a:lnTo>
                    <a:pt x="44" y="290"/>
                  </a:lnTo>
                  <a:lnTo>
                    <a:pt x="36" y="296"/>
                  </a:lnTo>
                  <a:lnTo>
                    <a:pt x="28" y="300"/>
                  </a:lnTo>
                  <a:lnTo>
                    <a:pt x="22" y="304"/>
                  </a:lnTo>
                  <a:lnTo>
                    <a:pt x="18" y="308"/>
                  </a:lnTo>
                  <a:lnTo>
                    <a:pt x="16" y="312"/>
                  </a:lnTo>
                  <a:lnTo>
                    <a:pt x="14" y="316"/>
                  </a:lnTo>
                  <a:lnTo>
                    <a:pt x="16" y="320"/>
                  </a:lnTo>
                  <a:lnTo>
                    <a:pt x="22" y="324"/>
                  </a:lnTo>
                  <a:lnTo>
                    <a:pt x="22" y="326"/>
                  </a:lnTo>
                  <a:lnTo>
                    <a:pt x="24" y="326"/>
                  </a:lnTo>
                  <a:lnTo>
                    <a:pt x="28" y="328"/>
                  </a:lnTo>
                  <a:lnTo>
                    <a:pt x="34" y="330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38" y="340"/>
                  </a:lnTo>
                  <a:lnTo>
                    <a:pt x="38" y="346"/>
                  </a:lnTo>
                  <a:lnTo>
                    <a:pt x="38" y="352"/>
                  </a:lnTo>
                  <a:lnTo>
                    <a:pt x="42" y="358"/>
                  </a:lnTo>
                  <a:lnTo>
                    <a:pt x="48" y="362"/>
                  </a:lnTo>
                  <a:lnTo>
                    <a:pt x="50" y="362"/>
                  </a:lnTo>
                  <a:lnTo>
                    <a:pt x="54" y="362"/>
                  </a:lnTo>
                  <a:lnTo>
                    <a:pt x="58" y="362"/>
                  </a:lnTo>
                  <a:lnTo>
                    <a:pt x="64" y="362"/>
                  </a:lnTo>
                  <a:lnTo>
                    <a:pt x="68" y="362"/>
                  </a:lnTo>
                  <a:lnTo>
                    <a:pt x="68" y="364"/>
                  </a:lnTo>
                  <a:lnTo>
                    <a:pt x="70" y="366"/>
                  </a:lnTo>
                  <a:lnTo>
                    <a:pt x="70" y="370"/>
                  </a:lnTo>
                  <a:lnTo>
                    <a:pt x="72" y="374"/>
                  </a:lnTo>
                  <a:lnTo>
                    <a:pt x="74" y="380"/>
                  </a:lnTo>
                  <a:lnTo>
                    <a:pt x="74" y="386"/>
                  </a:lnTo>
                  <a:lnTo>
                    <a:pt x="76" y="388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6" y="386"/>
                  </a:lnTo>
                  <a:lnTo>
                    <a:pt x="90" y="382"/>
                  </a:lnTo>
                  <a:lnTo>
                    <a:pt x="92" y="382"/>
                  </a:lnTo>
                  <a:lnTo>
                    <a:pt x="94" y="382"/>
                  </a:lnTo>
                  <a:lnTo>
                    <a:pt x="96" y="382"/>
                  </a:lnTo>
                  <a:lnTo>
                    <a:pt x="98" y="384"/>
                  </a:lnTo>
                  <a:lnTo>
                    <a:pt x="98" y="388"/>
                  </a:lnTo>
                  <a:lnTo>
                    <a:pt x="100" y="390"/>
                  </a:lnTo>
                  <a:lnTo>
                    <a:pt x="100" y="392"/>
                  </a:lnTo>
                  <a:lnTo>
                    <a:pt x="102" y="394"/>
                  </a:lnTo>
                  <a:lnTo>
                    <a:pt x="104" y="396"/>
                  </a:lnTo>
                  <a:lnTo>
                    <a:pt x="106" y="398"/>
                  </a:lnTo>
                  <a:lnTo>
                    <a:pt x="110" y="398"/>
                  </a:lnTo>
                  <a:lnTo>
                    <a:pt x="116" y="396"/>
                  </a:lnTo>
                  <a:lnTo>
                    <a:pt x="120" y="392"/>
                  </a:lnTo>
                  <a:lnTo>
                    <a:pt x="122" y="392"/>
                  </a:lnTo>
                  <a:lnTo>
                    <a:pt x="124" y="390"/>
                  </a:lnTo>
                  <a:lnTo>
                    <a:pt x="126" y="388"/>
                  </a:lnTo>
                  <a:lnTo>
                    <a:pt x="128" y="384"/>
                  </a:lnTo>
                  <a:lnTo>
                    <a:pt x="130" y="382"/>
                  </a:lnTo>
                  <a:lnTo>
                    <a:pt x="134" y="380"/>
                  </a:lnTo>
                  <a:lnTo>
                    <a:pt x="136" y="380"/>
                  </a:lnTo>
                  <a:lnTo>
                    <a:pt x="138" y="380"/>
                  </a:lnTo>
                  <a:lnTo>
                    <a:pt x="138" y="384"/>
                  </a:lnTo>
                  <a:lnTo>
                    <a:pt x="138" y="388"/>
                  </a:lnTo>
                  <a:lnTo>
                    <a:pt x="136" y="396"/>
                  </a:lnTo>
                  <a:lnTo>
                    <a:pt x="132" y="408"/>
                  </a:lnTo>
                  <a:lnTo>
                    <a:pt x="126" y="418"/>
                  </a:lnTo>
                  <a:lnTo>
                    <a:pt x="122" y="420"/>
                  </a:lnTo>
                  <a:lnTo>
                    <a:pt x="114" y="426"/>
                  </a:lnTo>
                  <a:lnTo>
                    <a:pt x="104" y="434"/>
                  </a:lnTo>
                  <a:lnTo>
                    <a:pt x="94" y="444"/>
                  </a:lnTo>
                  <a:lnTo>
                    <a:pt x="86" y="454"/>
                  </a:lnTo>
                  <a:lnTo>
                    <a:pt x="84" y="456"/>
                  </a:lnTo>
                  <a:lnTo>
                    <a:pt x="82" y="456"/>
                  </a:lnTo>
                  <a:lnTo>
                    <a:pt x="78" y="458"/>
                  </a:lnTo>
                  <a:lnTo>
                    <a:pt x="74" y="462"/>
                  </a:lnTo>
                  <a:lnTo>
                    <a:pt x="68" y="464"/>
                  </a:lnTo>
                  <a:lnTo>
                    <a:pt x="64" y="470"/>
                  </a:lnTo>
                  <a:lnTo>
                    <a:pt x="62" y="474"/>
                  </a:lnTo>
                  <a:lnTo>
                    <a:pt x="64" y="474"/>
                  </a:lnTo>
                  <a:lnTo>
                    <a:pt x="66" y="472"/>
                  </a:lnTo>
                  <a:lnTo>
                    <a:pt x="72" y="470"/>
                  </a:lnTo>
                  <a:lnTo>
                    <a:pt x="78" y="468"/>
                  </a:lnTo>
                  <a:lnTo>
                    <a:pt x="86" y="466"/>
                  </a:lnTo>
                  <a:lnTo>
                    <a:pt x="94" y="464"/>
                  </a:lnTo>
                  <a:lnTo>
                    <a:pt x="106" y="458"/>
                  </a:lnTo>
                  <a:lnTo>
                    <a:pt x="120" y="450"/>
                  </a:lnTo>
                  <a:lnTo>
                    <a:pt x="134" y="436"/>
                  </a:lnTo>
                  <a:lnTo>
                    <a:pt x="148" y="424"/>
                  </a:lnTo>
                  <a:lnTo>
                    <a:pt x="160" y="412"/>
                  </a:lnTo>
                  <a:lnTo>
                    <a:pt x="164" y="410"/>
                  </a:lnTo>
                  <a:lnTo>
                    <a:pt x="168" y="408"/>
                  </a:lnTo>
                  <a:lnTo>
                    <a:pt x="172" y="404"/>
                  </a:lnTo>
                  <a:lnTo>
                    <a:pt x="176" y="402"/>
                  </a:lnTo>
                  <a:lnTo>
                    <a:pt x="180" y="398"/>
                  </a:lnTo>
                  <a:lnTo>
                    <a:pt x="184" y="394"/>
                  </a:lnTo>
                  <a:lnTo>
                    <a:pt x="186" y="390"/>
                  </a:lnTo>
                  <a:lnTo>
                    <a:pt x="184" y="386"/>
                  </a:lnTo>
                  <a:lnTo>
                    <a:pt x="182" y="382"/>
                  </a:lnTo>
                  <a:lnTo>
                    <a:pt x="180" y="382"/>
                  </a:lnTo>
                  <a:lnTo>
                    <a:pt x="178" y="380"/>
                  </a:lnTo>
                  <a:lnTo>
                    <a:pt x="178" y="378"/>
                  </a:lnTo>
                  <a:lnTo>
                    <a:pt x="176" y="376"/>
                  </a:lnTo>
                  <a:lnTo>
                    <a:pt x="178" y="374"/>
                  </a:lnTo>
                  <a:lnTo>
                    <a:pt x="182" y="372"/>
                  </a:lnTo>
                  <a:lnTo>
                    <a:pt x="184" y="368"/>
                  </a:lnTo>
                  <a:lnTo>
                    <a:pt x="188" y="360"/>
                  </a:lnTo>
                  <a:lnTo>
                    <a:pt x="194" y="350"/>
                  </a:lnTo>
                  <a:lnTo>
                    <a:pt x="200" y="340"/>
                  </a:lnTo>
                  <a:lnTo>
                    <a:pt x="204" y="328"/>
                  </a:lnTo>
                  <a:lnTo>
                    <a:pt x="206" y="326"/>
                  </a:lnTo>
                  <a:lnTo>
                    <a:pt x="214" y="322"/>
                  </a:lnTo>
                  <a:lnTo>
                    <a:pt x="226" y="318"/>
                  </a:lnTo>
                  <a:lnTo>
                    <a:pt x="244" y="318"/>
                  </a:lnTo>
                  <a:lnTo>
                    <a:pt x="246" y="320"/>
                  </a:lnTo>
                  <a:lnTo>
                    <a:pt x="248" y="322"/>
                  </a:lnTo>
                  <a:lnTo>
                    <a:pt x="250" y="322"/>
                  </a:lnTo>
                  <a:lnTo>
                    <a:pt x="252" y="324"/>
                  </a:lnTo>
                  <a:lnTo>
                    <a:pt x="252" y="326"/>
                  </a:lnTo>
                  <a:lnTo>
                    <a:pt x="248" y="328"/>
                  </a:lnTo>
                  <a:lnTo>
                    <a:pt x="244" y="328"/>
                  </a:lnTo>
                  <a:lnTo>
                    <a:pt x="232" y="332"/>
                  </a:lnTo>
                  <a:lnTo>
                    <a:pt x="220" y="336"/>
                  </a:lnTo>
                  <a:lnTo>
                    <a:pt x="212" y="346"/>
                  </a:lnTo>
                  <a:lnTo>
                    <a:pt x="212" y="348"/>
                  </a:lnTo>
                  <a:lnTo>
                    <a:pt x="212" y="350"/>
                  </a:lnTo>
                  <a:lnTo>
                    <a:pt x="210" y="354"/>
                  </a:lnTo>
                  <a:lnTo>
                    <a:pt x="208" y="358"/>
                  </a:lnTo>
                  <a:lnTo>
                    <a:pt x="206" y="360"/>
                  </a:lnTo>
                  <a:lnTo>
                    <a:pt x="206" y="362"/>
                  </a:lnTo>
                  <a:lnTo>
                    <a:pt x="206" y="364"/>
                  </a:lnTo>
                  <a:lnTo>
                    <a:pt x="206" y="366"/>
                  </a:lnTo>
                  <a:lnTo>
                    <a:pt x="206" y="370"/>
                  </a:lnTo>
                  <a:lnTo>
                    <a:pt x="208" y="372"/>
                  </a:lnTo>
                  <a:lnTo>
                    <a:pt x="208" y="376"/>
                  </a:lnTo>
                  <a:lnTo>
                    <a:pt x="212" y="376"/>
                  </a:lnTo>
                  <a:lnTo>
                    <a:pt x="214" y="376"/>
                  </a:lnTo>
                  <a:lnTo>
                    <a:pt x="220" y="376"/>
                  </a:lnTo>
                  <a:lnTo>
                    <a:pt x="220" y="374"/>
                  </a:lnTo>
                  <a:lnTo>
                    <a:pt x="224" y="372"/>
                  </a:lnTo>
                  <a:lnTo>
                    <a:pt x="228" y="370"/>
                  </a:lnTo>
                  <a:lnTo>
                    <a:pt x="232" y="368"/>
                  </a:lnTo>
                  <a:lnTo>
                    <a:pt x="236" y="364"/>
                  </a:lnTo>
                  <a:lnTo>
                    <a:pt x="242" y="360"/>
                  </a:lnTo>
                  <a:lnTo>
                    <a:pt x="246" y="356"/>
                  </a:lnTo>
                  <a:lnTo>
                    <a:pt x="248" y="354"/>
                  </a:lnTo>
                  <a:lnTo>
                    <a:pt x="250" y="350"/>
                  </a:lnTo>
                  <a:lnTo>
                    <a:pt x="250" y="348"/>
                  </a:lnTo>
                  <a:lnTo>
                    <a:pt x="250" y="346"/>
                  </a:lnTo>
                  <a:lnTo>
                    <a:pt x="252" y="344"/>
                  </a:lnTo>
                  <a:lnTo>
                    <a:pt x="252" y="340"/>
                  </a:lnTo>
                  <a:lnTo>
                    <a:pt x="254" y="338"/>
                  </a:lnTo>
                  <a:lnTo>
                    <a:pt x="256" y="334"/>
                  </a:lnTo>
                  <a:lnTo>
                    <a:pt x="258" y="334"/>
                  </a:lnTo>
                  <a:lnTo>
                    <a:pt x="262" y="332"/>
                  </a:lnTo>
                  <a:lnTo>
                    <a:pt x="266" y="334"/>
                  </a:lnTo>
                  <a:lnTo>
                    <a:pt x="270" y="338"/>
                  </a:lnTo>
                  <a:lnTo>
                    <a:pt x="272" y="338"/>
                  </a:lnTo>
                  <a:lnTo>
                    <a:pt x="274" y="338"/>
                  </a:lnTo>
                  <a:lnTo>
                    <a:pt x="280" y="338"/>
                  </a:lnTo>
                  <a:lnTo>
                    <a:pt x="284" y="340"/>
                  </a:lnTo>
                  <a:lnTo>
                    <a:pt x="290" y="342"/>
                  </a:lnTo>
                  <a:lnTo>
                    <a:pt x="294" y="346"/>
                  </a:lnTo>
                  <a:lnTo>
                    <a:pt x="296" y="350"/>
                  </a:lnTo>
                  <a:lnTo>
                    <a:pt x="300" y="352"/>
                  </a:lnTo>
                  <a:lnTo>
                    <a:pt x="312" y="354"/>
                  </a:lnTo>
                  <a:lnTo>
                    <a:pt x="330" y="358"/>
                  </a:lnTo>
                  <a:lnTo>
                    <a:pt x="332" y="358"/>
                  </a:lnTo>
                  <a:lnTo>
                    <a:pt x="336" y="358"/>
                  </a:lnTo>
                  <a:lnTo>
                    <a:pt x="340" y="362"/>
                  </a:lnTo>
                  <a:lnTo>
                    <a:pt x="344" y="364"/>
                  </a:lnTo>
                  <a:lnTo>
                    <a:pt x="348" y="370"/>
                  </a:lnTo>
                  <a:lnTo>
                    <a:pt x="350" y="368"/>
                  </a:lnTo>
                  <a:lnTo>
                    <a:pt x="350" y="366"/>
                  </a:lnTo>
                  <a:lnTo>
                    <a:pt x="354" y="364"/>
                  </a:lnTo>
                  <a:lnTo>
                    <a:pt x="356" y="362"/>
                  </a:lnTo>
                  <a:lnTo>
                    <a:pt x="360" y="362"/>
                  </a:lnTo>
                  <a:lnTo>
                    <a:pt x="364" y="362"/>
                  </a:lnTo>
                  <a:lnTo>
                    <a:pt x="366" y="366"/>
                  </a:lnTo>
                  <a:lnTo>
                    <a:pt x="372" y="372"/>
                  </a:lnTo>
                  <a:lnTo>
                    <a:pt x="380" y="382"/>
                  </a:lnTo>
                  <a:lnTo>
                    <a:pt x="390" y="392"/>
                  </a:lnTo>
                  <a:lnTo>
                    <a:pt x="398" y="402"/>
                  </a:lnTo>
                  <a:lnTo>
                    <a:pt x="406" y="408"/>
                  </a:lnTo>
                  <a:lnTo>
                    <a:pt x="408" y="410"/>
                  </a:lnTo>
                  <a:lnTo>
                    <a:pt x="424" y="386"/>
                  </a:lnTo>
                  <a:lnTo>
                    <a:pt x="426" y="388"/>
                  </a:lnTo>
                  <a:lnTo>
                    <a:pt x="432" y="398"/>
                  </a:lnTo>
                  <a:lnTo>
                    <a:pt x="438" y="408"/>
                  </a:lnTo>
                  <a:lnTo>
                    <a:pt x="442" y="418"/>
                  </a:lnTo>
                  <a:lnTo>
                    <a:pt x="444" y="418"/>
                  </a:lnTo>
                  <a:lnTo>
                    <a:pt x="446" y="420"/>
                  </a:lnTo>
                  <a:lnTo>
                    <a:pt x="448" y="424"/>
                  </a:lnTo>
                  <a:lnTo>
                    <a:pt x="452" y="428"/>
                  </a:lnTo>
                  <a:lnTo>
                    <a:pt x="456" y="432"/>
                  </a:lnTo>
                  <a:lnTo>
                    <a:pt x="458" y="436"/>
                  </a:lnTo>
                  <a:lnTo>
                    <a:pt x="458" y="440"/>
                  </a:lnTo>
                  <a:lnTo>
                    <a:pt x="458" y="444"/>
                  </a:lnTo>
                  <a:lnTo>
                    <a:pt x="460" y="450"/>
                  </a:lnTo>
                  <a:lnTo>
                    <a:pt x="462" y="45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2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2" y="462"/>
                  </a:lnTo>
                  <a:lnTo>
                    <a:pt x="476" y="458"/>
                  </a:lnTo>
                  <a:lnTo>
                    <a:pt x="476" y="460"/>
                  </a:lnTo>
                  <a:lnTo>
                    <a:pt x="478" y="460"/>
                  </a:lnTo>
                  <a:lnTo>
                    <a:pt x="478" y="464"/>
                  </a:lnTo>
                  <a:lnTo>
                    <a:pt x="478" y="468"/>
                  </a:lnTo>
                  <a:lnTo>
                    <a:pt x="480" y="474"/>
                  </a:lnTo>
                  <a:lnTo>
                    <a:pt x="478" y="474"/>
                  </a:lnTo>
                  <a:lnTo>
                    <a:pt x="478" y="476"/>
                  </a:lnTo>
                  <a:lnTo>
                    <a:pt x="476" y="480"/>
                  </a:lnTo>
                  <a:lnTo>
                    <a:pt x="476" y="484"/>
                  </a:lnTo>
                  <a:lnTo>
                    <a:pt x="476" y="488"/>
                  </a:lnTo>
                  <a:lnTo>
                    <a:pt x="478" y="494"/>
                  </a:lnTo>
                  <a:lnTo>
                    <a:pt x="480" y="496"/>
                  </a:lnTo>
                  <a:lnTo>
                    <a:pt x="484" y="498"/>
                  </a:lnTo>
                  <a:lnTo>
                    <a:pt x="486" y="494"/>
                  </a:lnTo>
                  <a:lnTo>
                    <a:pt x="488" y="486"/>
                  </a:lnTo>
                  <a:lnTo>
                    <a:pt x="490" y="474"/>
                  </a:lnTo>
                  <a:lnTo>
                    <a:pt x="492" y="464"/>
                  </a:lnTo>
                  <a:lnTo>
                    <a:pt x="492" y="456"/>
                  </a:lnTo>
                  <a:lnTo>
                    <a:pt x="490" y="456"/>
                  </a:lnTo>
                  <a:lnTo>
                    <a:pt x="488" y="454"/>
                  </a:lnTo>
                  <a:lnTo>
                    <a:pt x="484" y="450"/>
                  </a:lnTo>
                  <a:lnTo>
                    <a:pt x="478" y="444"/>
                  </a:lnTo>
                  <a:lnTo>
                    <a:pt x="474" y="438"/>
                  </a:lnTo>
                  <a:lnTo>
                    <a:pt x="470" y="430"/>
                  </a:lnTo>
                  <a:lnTo>
                    <a:pt x="468" y="426"/>
                  </a:lnTo>
                  <a:lnTo>
                    <a:pt x="462" y="418"/>
                  </a:lnTo>
                  <a:lnTo>
                    <a:pt x="454" y="406"/>
                  </a:lnTo>
                  <a:lnTo>
                    <a:pt x="444" y="392"/>
                  </a:lnTo>
                  <a:lnTo>
                    <a:pt x="434" y="380"/>
                  </a:lnTo>
                  <a:lnTo>
                    <a:pt x="426" y="370"/>
                  </a:lnTo>
                  <a:lnTo>
                    <a:pt x="420" y="366"/>
                  </a:lnTo>
                  <a:lnTo>
                    <a:pt x="418" y="366"/>
                  </a:lnTo>
                  <a:lnTo>
                    <a:pt x="416" y="368"/>
                  </a:lnTo>
                  <a:lnTo>
                    <a:pt x="412" y="372"/>
                  </a:lnTo>
                  <a:lnTo>
                    <a:pt x="408" y="374"/>
                  </a:lnTo>
                  <a:lnTo>
                    <a:pt x="402" y="378"/>
                  </a:lnTo>
                  <a:lnTo>
                    <a:pt x="398" y="378"/>
                  </a:lnTo>
                  <a:lnTo>
                    <a:pt x="396" y="376"/>
                  </a:lnTo>
                  <a:lnTo>
                    <a:pt x="388" y="370"/>
                  </a:lnTo>
                  <a:lnTo>
                    <a:pt x="378" y="362"/>
                  </a:lnTo>
                  <a:lnTo>
                    <a:pt x="368" y="354"/>
                  </a:lnTo>
                  <a:lnTo>
                    <a:pt x="358" y="348"/>
                  </a:lnTo>
                  <a:lnTo>
                    <a:pt x="350" y="342"/>
                  </a:lnTo>
                  <a:lnTo>
                    <a:pt x="338" y="342"/>
                  </a:lnTo>
                  <a:lnTo>
                    <a:pt x="338" y="50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59" name="Freeform 373"/>
            <p:cNvSpPr/>
            <p:nvPr/>
          </p:nvSpPr>
          <p:spPr bwMode="gray">
            <a:xfrm>
              <a:off x="5092035" y="2459322"/>
              <a:ext cx="861703" cy="440329"/>
            </a:xfrm>
            <a:custGeom>
              <a:avLst/>
              <a:gdLst>
                <a:gd name="T0" fmla="*/ 704 w 738"/>
                <a:gd name="T1" fmla="*/ 42 h 404"/>
                <a:gd name="T2" fmla="*/ 724 w 738"/>
                <a:gd name="T3" fmla="*/ 30 h 404"/>
                <a:gd name="T4" fmla="*/ 724 w 738"/>
                <a:gd name="T5" fmla="*/ 64 h 404"/>
                <a:gd name="T6" fmla="*/ 738 w 738"/>
                <a:gd name="T7" fmla="*/ 74 h 404"/>
                <a:gd name="T8" fmla="*/ 726 w 738"/>
                <a:gd name="T9" fmla="*/ 82 h 404"/>
                <a:gd name="T10" fmla="*/ 702 w 738"/>
                <a:gd name="T11" fmla="*/ 96 h 404"/>
                <a:gd name="T12" fmla="*/ 684 w 738"/>
                <a:gd name="T13" fmla="*/ 114 h 404"/>
                <a:gd name="T14" fmla="*/ 688 w 738"/>
                <a:gd name="T15" fmla="*/ 126 h 404"/>
                <a:gd name="T16" fmla="*/ 696 w 738"/>
                <a:gd name="T17" fmla="*/ 136 h 404"/>
                <a:gd name="T18" fmla="*/ 668 w 738"/>
                <a:gd name="T19" fmla="*/ 140 h 404"/>
                <a:gd name="T20" fmla="*/ 644 w 738"/>
                <a:gd name="T21" fmla="*/ 142 h 404"/>
                <a:gd name="T22" fmla="*/ 646 w 738"/>
                <a:gd name="T23" fmla="*/ 162 h 404"/>
                <a:gd name="T24" fmla="*/ 642 w 738"/>
                <a:gd name="T25" fmla="*/ 192 h 404"/>
                <a:gd name="T26" fmla="*/ 630 w 738"/>
                <a:gd name="T27" fmla="*/ 184 h 404"/>
                <a:gd name="T28" fmla="*/ 622 w 738"/>
                <a:gd name="T29" fmla="*/ 186 h 404"/>
                <a:gd name="T30" fmla="*/ 626 w 738"/>
                <a:gd name="T31" fmla="*/ 204 h 404"/>
                <a:gd name="T32" fmla="*/ 616 w 738"/>
                <a:gd name="T33" fmla="*/ 218 h 404"/>
                <a:gd name="T34" fmla="*/ 624 w 738"/>
                <a:gd name="T35" fmla="*/ 234 h 404"/>
                <a:gd name="T36" fmla="*/ 610 w 738"/>
                <a:gd name="T37" fmla="*/ 240 h 404"/>
                <a:gd name="T38" fmla="*/ 556 w 738"/>
                <a:gd name="T39" fmla="*/ 296 h 404"/>
                <a:gd name="T40" fmla="*/ 550 w 738"/>
                <a:gd name="T41" fmla="*/ 320 h 404"/>
                <a:gd name="T42" fmla="*/ 572 w 738"/>
                <a:gd name="T43" fmla="*/ 368 h 404"/>
                <a:gd name="T44" fmla="*/ 566 w 738"/>
                <a:gd name="T45" fmla="*/ 404 h 404"/>
                <a:gd name="T46" fmla="*/ 528 w 738"/>
                <a:gd name="T47" fmla="*/ 348 h 404"/>
                <a:gd name="T48" fmla="*/ 516 w 738"/>
                <a:gd name="T49" fmla="*/ 326 h 404"/>
                <a:gd name="T50" fmla="*/ 446 w 738"/>
                <a:gd name="T51" fmla="*/ 324 h 404"/>
                <a:gd name="T52" fmla="*/ 382 w 738"/>
                <a:gd name="T53" fmla="*/ 334 h 404"/>
                <a:gd name="T54" fmla="*/ 344 w 738"/>
                <a:gd name="T55" fmla="*/ 376 h 404"/>
                <a:gd name="T56" fmla="*/ 308 w 738"/>
                <a:gd name="T57" fmla="*/ 350 h 404"/>
                <a:gd name="T58" fmla="*/ 288 w 738"/>
                <a:gd name="T59" fmla="*/ 336 h 404"/>
                <a:gd name="T60" fmla="*/ 262 w 738"/>
                <a:gd name="T61" fmla="*/ 334 h 404"/>
                <a:gd name="T62" fmla="*/ 228 w 738"/>
                <a:gd name="T63" fmla="*/ 296 h 404"/>
                <a:gd name="T64" fmla="*/ 176 w 738"/>
                <a:gd name="T65" fmla="*/ 306 h 404"/>
                <a:gd name="T66" fmla="*/ 112 w 738"/>
                <a:gd name="T67" fmla="*/ 288 h 404"/>
                <a:gd name="T68" fmla="*/ 84 w 738"/>
                <a:gd name="T69" fmla="*/ 272 h 404"/>
                <a:gd name="T70" fmla="*/ 52 w 738"/>
                <a:gd name="T71" fmla="*/ 252 h 404"/>
                <a:gd name="T72" fmla="*/ 2 w 738"/>
                <a:gd name="T73" fmla="*/ 156 h 404"/>
                <a:gd name="T74" fmla="*/ 6 w 738"/>
                <a:gd name="T75" fmla="*/ 102 h 404"/>
                <a:gd name="T76" fmla="*/ 6 w 738"/>
                <a:gd name="T77" fmla="*/ 62 h 404"/>
                <a:gd name="T78" fmla="*/ 14 w 738"/>
                <a:gd name="T79" fmla="*/ 22 h 404"/>
                <a:gd name="T80" fmla="*/ 416 w 738"/>
                <a:gd name="T81" fmla="*/ 12 h 404"/>
                <a:gd name="T82" fmla="*/ 432 w 738"/>
                <a:gd name="T83" fmla="*/ 22 h 404"/>
                <a:gd name="T84" fmla="*/ 416 w 738"/>
                <a:gd name="T85" fmla="*/ 40 h 404"/>
                <a:gd name="T86" fmla="*/ 454 w 738"/>
                <a:gd name="T87" fmla="*/ 42 h 404"/>
                <a:gd name="T88" fmla="*/ 484 w 738"/>
                <a:gd name="T89" fmla="*/ 42 h 404"/>
                <a:gd name="T90" fmla="*/ 502 w 738"/>
                <a:gd name="T91" fmla="*/ 44 h 404"/>
                <a:gd name="T92" fmla="*/ 490 w 738"/>
                <a:gd name="T93" fmla="*/ 60 h 404"/>
                <a:gd name="T94" fmla="*/ 472 w 738"/>
                <a:gd name="T95" fmla="*/ 66 h 404"/>
                <a:gd name="T96" fmla="*/ 476 w 738"/>
                <a:gd name="T97" fmla="*/ 84 h 404"/>
                <a:gd name="T98" fmla="*/ 472 w 738"/>
                <a:gd name="T99" fmla="*/ 134 h 404"/>
                <a:gd name="T100" fmla="*/ 490 w 738"/>
                <a:gd name="T101" fmla="*/ 108 h 404"/>
                <a:gd name="T102" fmla="*/ 504 w 738"/>
                <a:gd name="T103" fmla="*/ 64 h 404"/>
                <a:gd name="T104" fmla="*/ 520 w 738"/>
                <a:gd name="T105" fmla="*/ 64 h 404"/>
                <a:gd name="T106" fmla="*/ 518 w 738"/>
                <a:gd name="T107" fmla="*/ 90 h 404"/>
                <a:gd name="T108" fmla="*/ 530 w 738"/>
                <a:gd name="T109" fmla="*/ 92 h 404"/>
                <a:gd name="T110" fmla="*/ 536 w 738"/>
                <a:gd name="T111" fmla="*/ 120 h 404"/>
                <a:gd name="T112" fmla="*/ 546 w 738"/>
                <a:gd name="T113" fmla="*/ 128 h 404"/>
                <a:gd name="T114" fmla="*/ 586 w 738"/>
                <a:gd name="T115" fmla="*/ 114 h 404"/>
                <a:gd name="T116" fmla="*/ 596 w 738"/>
                <a:gd name="T117" fmla="*/ 94 h 404"/>
                <a:gd name="T118" fmla="*/ 634 w 738"/>
                <a:gd name="T119" fmla="*/ 82 h 4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38"/>
                <a:gd name="T181" fmla="*/ 0 h 404"/>
                <a:gd name="T182" fmla="*/ 738 w 738"/>
                <a:gd name="T183" fmla="*/ 404 h 40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38" h="403">
                  <a:moveTo>
                    <a:pt x="640" y="76"/>
                  </a:moveTo>
                  <a:lnTo>
                    <a:pt x="650" y="64"/>
                  </a:lnTo>
                  <a:lnTo>
                    <a:pt x="664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698" y="52"/>
                  </a:lnTo>
                  <a:lnTo>
                    <a:pt x="704" y="42"/>
                  </a:lnTo>
                  <a:lnTo>
                    <a:pt x="708" y="36"/>
                  </a:lnTo>
                  <a:lnTo>
                    <a:pt x="712" y="32"/>
                  </a:lnTo>
                  <a:lnTo>
                    <a:pt x="716" y="30"/>
                  </a:lnTo>
                  <a:lnTo>
                    <a:pt x="720" y="28"/>
                  </a:lnTo>
                  <a:lnTo>
                    <a:pt x="722" y="28"/>
                  </a:lnTo>
                  <a:lnTo>
                    <a:pt x="724" y="30"/>
                  </a:lnTo>
                  <a:lnTo>
                    <a:pt x="726" y="30"/>
                  </a:lnTo>
                  <a:lnTo>
                    <a:pt x="732" y="32"/>
                  </a:lnTo>
                  <a:lnTo>
                    <a:pt x="734" y="40"/>
                  </a:lnTo>
                  <a:lnTo>
                    <a:pt x="732" y="48"/>
                  </a:lnTo>
                  <a:lnTo>
                    <a:pt x="728" y="56"/>
                  </a:lnTo>
                  <a:lnTo>
                    <a:pt x="726" y="62"/>
                  </a:lnTo>
                  <a:lnTo>
                    <a:pt x="724" y="64"/>
                  </a:lnTo>
                  <a:lnTo>
                    <a:pt x="726" y="66"/>
                  </a:lnTo>
                  <a:lnTo>
                    <a:pt x="728" y="68"/>
                  </a:lnTo>
                  <a:lnTo>
                    <a:pt x="732" y="70"/>
                  </a:lnTo>
                  <a:lnTo>
                    <a:pt x="734" y="72"/>
                  </a:lnTo>
                  <a:lnTo>
                    <a:pt x="738" y="74"/>
                  </a:lnTo>
                  <a:lnTo>
                    <a:pt x="738" y="76"/>
                  </a:lnTo>
                  <a:lnTo>
                    <a:pt x="736" y="76"/>
                  </a:lnTo>
                  <a:lnTo>
                    <a:pt x="734" y="78"/>
                  </a:lnTo>
                  <a:lnTo>
                    <a:pt x="730" y="80"/>
                  </a:lnTo>
                  <a:lnTo>
                    <a:pt x="730" y="82"/>
                  </a:lnTo>
                  <a:lnTo>
                    <a:pt x="726" y="82"/>
                  </a:lnTo>
                  <a:lnTo>
                    <a:pt x="722" y="84"/>
                  </a:lnTo>
                  <a:lnTo>
                    <a:pt x="718" y="86"/>
                  </a:lnTo>
                  <a:lnTo>
                    <a:pt x="712" y="86"/>
                  </a:lnTo>
                  <a:lnTo>
                    <a:pt x="708" y="88"/>
                  </a:lnTo>
                  <a:lnTo>
                    <a:pt x="706" y="90"/>
                  </a:lnTo>
                  <a:lnTo>
                    <a:pt x="704" y="92"/>
                  </a:lnTo>
                  <a:lnTo>
                    <a:pt x="702" y="96"/>
                  </a:lnTo>
                  <a:lnTo>
                    <a:pt x="698" y="100"/>
                  </a:lnTo>
                  <a:lnTo>
                    <a:pt x="696" y="104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0" y="108"/>
                  </a:lnTo>
                  <a:lnTo>
                    <a:pt x="688" y="110"/>
                  </a:lnTo>
                  <a:lnTo>
                    <a:pt x="684" y="114"/>
                  </a:lnTo>
                  <a:lnTo>
                    <a:pt x="682" y="116"/>
                  </a:lnTo>
                  <a:lnTo>
                    <a:pt x="680" y="118"/>
                  </a:lnTo>
                  <a:lnTo>
                    <a:pt x="680" y="122"/>
                  </a:lnTo>
                  <a:lnTo>
                    <a:pt x="680" y="124"/>
                  </a:lnTo>
                  <a:lnTo>
                    <a:pt x="684" y="124"/>
                  </a:lnTo>
                  <a:lnTo>
                    <a:pt x="686" y="124"/>
                  </a:lnTo>
                  <a:lnTo>
                    <a:pt x="688" y="126"/>
                  </a:lnTo>
                  <a:lnTo>
                    <a:pt x="692" y="126"/>
                  </a:lnTo>
                  <a:lnTo>
                    <a:pt x="694" y="126"/>
                  </a:lnTo>
                  <a:lnTo>
                    <a:pt x="698" y="128"/>
                  </a:lnTo>
                  <a:lnTo>
                    <a:pt x="700" y="130"/>
                  </a:lnTo>
                  <a:lnTo>
                    <a:pt x="702" y="132"/>
                  </a:lnTo>
                  <a:lnTo>
                    <a:pt x="700" y="134"/>
                  </a:lnTo>
                  <a:lnTo>
                    <a:pt x="696" y="136"/>
                  </a:lnTo>
                  <a:lnTo>
                    <a:pt x="692" y="138"/>
                  </a:lnTo>
                  <a:lnTo>
                    <a:pt x="688" y="138"/>
                  </a:lnTo>
                  <a:lnTo>
                    <a:pt x="682" y="138"/>
                  </a:lnTo>
                  <a:lnTo>
                    <a:pt x="676" y="138"/>
                  </a:lnTo>
                  <a:lnTo>
                    <a:pt x="672" y="138"/>
                  </a:lnTo>
                  <a:lnTo>
                    <a:pt x="668" y="140"/>
                  </a:lnTo>
                  <a:lnTo>
                    <a:pt x="662" y="142"/>
                  </a:lnTo>
                  <a:lnTo>
                    <a:pt x="656" y="142"/>
                  </a:lnTo>
                  <a:lnTo>
                    <a:pt x="650" y="142"/>
                  </a:lnTo>
                  <a:lnTo>
                    <a:pt x="646" y="140"/>
                  </a:lnTo>
                  <a:lnTo>
                    <a:pt x="646" y="142"/>
                  </a:lnTo>
                  <a:lnTo>
                    <a:pt x="644" y="142"/>
                  </a:lnTo>
                  <a:lnTo>
                    <a:pt x="642" y="144"/>
                  </a:lnTo>
                  <a:lnTo>
                    <a:pt x="642" y="146"/>
                  </a:lnTo>
                  <a:lnTo>
                    <a:pt x="642" y="150"/>
                  </a:lnTo>
                  <a:lnTo>
                    <a:pt x="646" y="152"/>
                  </a:lnTo>
                  <a:lnTo>
                    <a:pt x="646" y="154"/>
                  </a:lnTo>
                  <a:lnTo>
                    <a:pt x="646" y="158"/>
                  </a:lnTo>
                  <a:lnTo>
                    <a:pt x="646" y="162"/>
                  </a:lnTo>
                  <a:lnTo>
                    <a:pt x="646" y="168"/>
                  </a:lnTo>
                  <a:lnTo>
                    <a:pt x="646" y="174"/>
                  </a:lnTo>
                  <a:lnTo>
                    <a:pt x="646" y="178"/>
                  </a:lnTo>
                  <a:lnTo>
                    <a:pt x="646" y="182"/>
                  </a:lnTo>
                  <a:lnTo>
                    <a:pt x="644" y="186"/>
                  </a:lnTo>
                  <a:lnTo>
                    <a:pt x="644" y="190"/>
                  </a:lnTo>
                  <a:lnTo>
                    <a:pt x="642" y="192"/>
                  </a:lnTo>
                  <a:lnTo>
                    <a:pt x="640" y="194"/>
                  </a:lnTo>
                  <a:lnTo>
                    <a:pt x="638" y="192"/>
                  </a:lnTo>
                  <a:lnTo>
                    <a:pt x="638" y="188"/>
                  </a:lnTo>
                  <a:lnTo>
                    <a:pt x="638" y="184"/>
                  </a:lnTo>
                  <a:lnTo>
                    <a:pt x="634" y="176"/>
                  </a:lnTo>
                  <a:lnTo>
                    <a:pt x="630" y="184"/>
                  </a:lnTo>
                  <a:lnTo>
                    <a:pt x="620" y="176"/>
                  </a:lnTo>
                  <a:lnTo>
                    <a:pt x="620" y="178"/>
                  </a:lnTo>
                  <a:lnTo>
                    <a:pt x="620" y="180"/>
                  </a:lnTo>
                  <a:lnTo>
                    <a:pt x="620" y="182"/>
                  </a:lnTo>
                  <a:lnTo>
                    <a:pt x="622" y="186"/>
                  </a:lnTo>
                  <a:lnTo>
                    <a:pt x="624" y="188"/>
                  </a:lnTo>
                  <a:lnTo>
                    <a:pt x="626" y="192"/>
                  </a:lnTo>
                  <a:lnTo>
                    <a:pt x="628" y="196"/>
                  </a:lnTo>
                  <a:lnTo>
                    <a:pt x="628" y="202"/>
                  </a:lnTo>
                  <a:lnTo>
                    <a:pt x="626" y="202"/>
                  </a:lnTo>
                  <a:lnTo>
                    <a:pt x="626" y="204"/>
                  </a:lnTo>
                  <a:lnTo>
                    <a:pt x="624" y="204"/>
                  </a:lnTo>
                  <a:lnTo>
                    <a:pt x="620" y="206"/>
                  </a:lnTo>
                  <a:lnTo>
                    <a:pt x="612" y="206"/>
                  </a:lnTo>
                  <a:lnTo>
                    <a:pt x="612" y="208"/>
                  </a:lnTo>
                  <a:lnTo>
                    <a:pt x="614" y="210"/>
                  </a:lnTo>
                  <a:lnTo>
                    <a:pt x="614" y="214"/>
                  </a:lnTo>
                  <a:lnTo>
                    <a:pt x="616" y="218"/>
                  </a:lnTo>
                  <a:lnTo>
                    <a:pt x="618" y="226"/>
                  </a:lnTo>
                  <a:lnTo>
                    <a:pt x="620" y="228"/>
                  </a:lnTo>
                  <a:lnTo>
                    <a:pt x="622" y="228"/>
                  </a:lnTo>
                  <a:lnTo>
                    <a:pt x="624" y="230"/>
                  </a:lnTo>
                  <a:lnTo>
                    <a:pt x="624" y="232"/>
                  </a:lnTo>
                  <a:lnTo>
                    <a:pt x="624" y="234"/>
                  </a:lnTo>
                  <a:lnTo>
                    <a:pt x="622" y="234"/>
                  </a:lnTo>
                  <a:lnTo>
                    <a:pt x="618" y="236"/>
                  </a:lnTo>
                  <a:lnTo>
                    <a:pt x="616" y="236"/>
                  </a:lnTo>
                  <a:lnTo>
                    <a:pt x="614" y="236"/>
                  </a:lnTo>
                  <a:lnTo>
                    <a:pt x="612" y="238"/>
                  </a:lnTo>
                  <a:lnTo>
                    <a:pt x="610" y="240"/>
                  </a:lnTo>
                  <a:lnTo>
                    <a:pt x="610" y="246"/>
                  </a:lnTo>
                  <a:lnTo>
                    <a:pt x="606" y="250"/>
                  </a:lnTo>
                  <a:lnTo>
                    <a:pt x="602" y="252"/>
                  </a:lnTo>
                  <a:lnTo>
                    <a:pt x="594" y="260"/>
                  </a:lnTo>
                  <a:lnTo>
                    <a:pt x="582" y="270"/>
                  </a:lnTo>
                  <a:lnTo>
                    <a:pt x="570" y="284"/>
                  </a:lnTo>
                  <a:lnTo>
                    <a:pt x="556" y="296"/>
                  </a:lnTo>
                  <a:lnTo>
                    <a:pt x="554" y="300"/>
                  </a:lnTo>
                  <a:lnTo>
                    <a:pt x="552" y="304"/>
                  </a:lnTo>
                  <a:lnTo>
                    <a:pt x="552" y="308"/>
                  </a:lnTo>
                  <a:lnTo>
                    <a:pt x="550" y="316"/>
                  </a:lnTo>
                  <a:lnTo>
                    <a:pt x="550" y="320"/>
                  </a:lnTo>
                  <a:lnTo>
                    <a:pt x="550" y="324"/>
                  </a:lnTo>
                  <a:lnTo>
                    <a:pt x="552" y="332"/>
                  </a:lnTo>
                  <a:lnTo>
                    <a:pt x="554" y="338"/>
                  </a:lnTo>
                  <a:lnTo>
                    <a:pt x="558" y="346"/>
                  </a:lnTo>
                  <a:lnTo>
                    <a:pt x="560" y="348"/>
                  </a:lnTo>
                  <a:lnTo>
                    <a:pt x="566" y="356"/>
                  </a:lnTo>
                  <a:lnTo>
                    <a:pt x="572" y="368"/>
                  </a:lnTo>
                  <a:lnTo>
                    <a:pt x="574" y="382"/>
                  </a:lnTo>
                  <a:lnTo>
                    <a:pt x="572" y="398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2"/>
                  </a:lnTo>
                  <a:lnTo>
                    <a:pt x="568" y="404"/>
                  </a:lnTo>
                  <a:lnTo>
                    <a:pt x="566" y="404"/>
                  </a:lnTo>
                  <a:lnTo>
                    <a:pt x="562" y="404"/>
                  </a:lnTo>
                  <a:lnTo>
                    <a:pt x="558" y="400"/>
                  </a:lnTo>
                  <a:lnTo>
                    <a:pt x="554" y="394"/>
                  </a:lnTo>
                  <a:lnTo>
                    <a:pt x="550" y="392"/>
                  </a:lnTo>
                  <a:lnTo>
                    <a:pt x="542" y="384"/>
                  </a:lnTo>
                  <a:lnTo>
                    <a:pt x="532" y="368"/>
                  </a:lnTo>
                  <a:lnTo>
                    <a:pt x="528" y="348"/>
                  </a:lnTo>
                  <a:lnTo>
                    <a:pt x="528" y="346"/>
                  </a:lnTo>
                  <a:lnTo>
                    <a:pt x="528" y="344"/>
                  </a:lnTo>
                  <a:lnTo>
                    <a:pt x="528" y="340"/>
                  </a:lnTo>
                  <a:lnTo>
                    <a:pt x="526" y="336"/>
                  </a:lnTo>
                  <a:lnTo>
                    <a:pt x="524" y="332"/>
                  </a:lnTo>
                  <a:lnTo>
                    <a:pt x="520" y="330"/>
                  </a:lnTo>
                  <a:lnTo>
                    <a:pt x="516" y="326"/>
                  </a:lnTo>
                  <a:lnTo>
                    <a:pt x="510" y="326"/>
                  </a:lnTo>
                  <a:lnTo>
                    <a:pt x="504" y="324"/>
                  </a:lnTo>
                  <a:lnTo>
                    <a:pt x="490" y="324"/>
                  </a:lnTo>
                  <a:lnTo>
                    <a:pt x="472" y="322"/>
                  </a:lnTo>
                  <a:lnTo>
                    <a:pt x="456" y="322"/>
                  </a:lnTo>
                  <a:lnTo>
                    <a:pt x="446" y="324"/>
                  </a:lnTo>
                  <a:lnTo>
                    <a:pt x="444" y="328"/>
                  </a:lnTo>
                  <a:lnTo>
                    <a:pt x="438" y="330"/>
                  </a:lnTo>
                  <a:lnTo>
                    <a:pt x="426" y="332"/>
                  </a:lnTo>
                  <a:lnTo>
                    <a:pt x="406" y="332"/>
                  </a:lnTo>
                  <a:lnTo>
                    <a:pt x="402" y="332"/>
                  </a:lnTo>
                  <a:lnTo>
                    <a:pt x="394" y="332"/>
                  </a:lnTo>
                  <a:lnTo>
                    <a:pt x="382" y="334"/>
                  </a:lnTo>
                  <a:lnTo>
                    <a:pt x="372" y="340"/>
                  </a:lnTo>
                  <a:lnTo>
                    <a:pt x="354" y="348"/>
                  </a:lnTo>
                  <a:lnTo>
                    <a:pt x="342" y="366"/>
                  </a:lnTo>
                  <a:lnTo>
                    <a:pt x="342" y="368"/>
                  </a:lnTo>
                  <a:lnTo>
                    <a:pt x="344" y="370"/>
                  </a:lnTo>
                  <a:lnTo>
                    <a:pt x="344" y="372"/>
                  </a:lnTo>
                  <a:lnTo>
                    <a:pt x="344" y="376"/>
                  </a:lnTo>
                  <a:lnTo>
                    <a:pt x="344" y="378"/>
                  </a:lnTo>
                  <a:lnTo>
                    <a:pt x="344" y="382"/>
                  </a:lnTo>
                  <a:lnTo>
                    <a:pt x="340" y="382"/>
                  </a:lnTo>
                  <a:lnTo>
                    <a:pt x="338" y="382"/>
                  </a:lnTo>
                  <a:lnTo>
                    <a:pt x="330" y="376"/>
                  </a:lnTo>
                  <a:lnTo>
                    <a:pt x="320" y="366"/>
                  </a:lnTo>
                  <a:lnTo>
                    <a:pt x="308" y="350"/>
                  </a:lnTo>
                  <a:lnTo>
                    <a:pt x="306" y="348"/>
                  </a:lnTo>
                  <a:lnTo>
                    <a:pt x="304" y="344"/>
                  </a:lnTo>
                  <a:lnTo>
                    <a:pt x="300" y="342"/>
                  </a:lnTo>
                  <a:lnTo>
                    <a:pt x="296" y="338"/>
                  </a:lnTo>
                  <a:lnTo>
                    <a:pt x="292" y="336"/>
                  </a:lnTo>
                  <a:lnTo>
                    <a:pt x="288" y="336"/>
                  </a:lnTo>
                  <a:lnTo>
                    <a:pt x="286" y="338"/>
                  </a:lnTo>
                  <a:lnTo>
                    <a:pt x="284" y="338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2" y="340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4" y="328"/>
                  </a:lnTo>
                  <a:lnTo>
                    <a:pt x="246" y="316"/>
                  </a:lnTo>
                  <a:lnTo>
                    <a:pt x="242" y="300"/>
                  </a:lnTo>
                  <a:lnTo>
                    <a:pt x="240" y="298"/>
                  </a:lnTo>
                  <a:lnTo>
                    <a:pt x="238" y="298"/>
                  </a:lnTo>
                  <a:lnTo>
                    <a:pt x="234" y="296"/>
                  </a:lnTo>
                  <a:lnTo>
                    <a:pt x="228" y="296"/>
                  </a:lnTo>
                  <a:lnTo>
                    <a:pt x="224" y="296"/>
                  </a:lnTo>
                  <a:lnTo>
                    <a:pt x="218" y="296"/>
                  </a:lnTo>
                  <a:lnTo>
                    <a:pt x="214" y="300"/>
                  </a:lnTo>
                  <a:lnTo>
                    <a:pt x="210" y="302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6" y="306"/>
                  </a:lnTo>
                  <a:lnTo>
                    <a:pt x="166" y="304"/>
                  </a:lnTo>
                  <a:lnTo>
                    <a:pt x="152" y="300"/>
                  </a:lnTo>
                  <a:lnTo>
                    <a:pt x="140" y="296"/>
                  </a:lnTo>
                  <a:lnTo>
                    <a:pt x="130" y="290"/>
                  </a:lnTo>
                  <a:lnTo>
                    <a:pt x="128" y="288"/>
                  </a:lnTo>
                  <a:lnTo>
                    <a:pt x="124" y="286"/>
                  </a:lnTo>
                  <a:lnTo>
                    <a:pt x="112" y="288"/>
                  </a:lnTo>
                  <a:lnTo>
                    <a:pt x="98" y="296"/>
                  </a:lnTo>
                  <a:lnTo>
                    <a:pt x="96" y="294"/>
                  </a:lnTo>
                  <a:lnTo>
                    <a:pt x="96" y="292"/>
                  </a:lnTo>
                  <a:lnTo>
                    <a:pt x="94" y="288"/>
                  </a:lnTo>
                  <a:lnTo>
                    <a:pt x="90" y="282"/>
                  </a:lnTo>
                  <a:lnTo>
                    <a:pt x="88" y="276"/>
                  </a:lnTo>
                  <a:lnTo>
                    <a:pt x="84" y="272"/>
                  </a:lnTo>
                  <a:lnTo>
                    <a:pt x="80" y="268"/>
                  </a:lnTo>
                  <a:lnTo>
                    <a:pt x="74" y="266"/>
                  </a:lnTo>
                  <a:lnTo>
                    <a:pt x="70" y="264"/>
                  </a:lnTo>
                  <a:lnTo>
                    <a:pt x="66" y="262"/>
                  </a:lnTo>
                  <a:lnTo>
                    <a:pt x="60" y="258"/>
                  </a:lnTo>
                  <a:lnTo>
                    <a:pt x="52" y="252"/>
                  </a:lnTo>
                  <a:lnTo>
                    <a:pt x="46" y="242"/>
                  </a:lnTo>
                  <a:lnTo>
                    <a:pt x="42" y="240"/>
                  </a:lnTo>
                  <a:lnTo>
                    <a:pt x="36" y="230"/>
                  </a:lnTo>
                  <a:lnTo>
                    <a:pt x="26" y="216"/>
                  </a:lnTo>
                  <a:lnTo>
                    <a:pt x="16" y="200"/>
                  </a:lnTo>
                  <a:lnTo>
                    <a:pt x="8" y="180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8" y="100"/>
                  </a:lnTo>
                  <a:lnTo>
                    <a:pt x="10" y="96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8" y="80"/>
                  </a:lnTo>
                  <a:lnTo>
                    <a:pt x="8" y="76"/>
                  </a:lnTo>
                  <a:lnTo>
                    <a:pt x="6" y="62"/>
                  </a:lnTo>
                  <a:lnTo>
                    <a:pt x="6" y="46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0"/>
                  </a:lnTo>
                  <a:lnTo>
                    <a:pt x="380" y="0"/>
                  </a:lnTo>
                  <a:lnTo>
                    <a:pt x="392" y="10"/>
                  </a:lnTo>
                  <a:lnTo>
                    <a:pt x="416" y="12"/>
                  </a:lnTo>
                  <a:lnTo>
                    <a:pt x="418" y="16"/>
                  </a:lnTo>
                  <a:lnTo>
                    <a:pt x="422" y="18"/>
                  </a:lnTo>
                  <a:lnTo>
                    <a:pt x="426" y="20"/>
                  </a:lnTo>
                  <a:lnTo>
                    <a:pt x="430" y="20"/>
                  </a:lnTo>
                  <a:lnTo>
                    <a:pt x="432" y="20"/>
                  </a:lnTo>
                  <a:lnTo>
                    <a:pt x="434" y="20"/>
                  </a:lnTo>
                  <a:lnTo>
                    <a:pt x="432" y="22"/>
                  </a:lnTo>
                  <a:lnTo>
                    <a:pt x="432" y="24"/>
                  </a:lnTo>
                  <a:lnTo>
                    <a:pt x="428" y="28"/>
                  </a:lnTo>
                  <a:lnTo>
                    <a:pt x="424" y="32"/>
                  </a:lnTo>
                  <a:lnTo>
                    <a:pt x="422" y="34"/>
                  </a:lnTo>
                  <a:lnTo>
                    <a:pt x="420" y="36"/>
                  </a:lnTo>
                  <a:lnTo>
                    <a:pt x="416" y="38"/>
                  </a:lnTo>
                  <a:lnTo>
                    <a:pt x="416" y="40"/>
                  </a:lnTo>
                  <a:lnTo>
                    <a:pt x="416" y="42"/>
                  </a:lnTo>
                  <a:lnTo>
                    <a:pt x="418" y="42"/>
                  </a:lnTo>
                  <a:lnTo>
                    <a:pt x="422" y="44"/>
                  </a:lnTo>
                  <a:lnTo>
                    <a:pt x="428" y="44"/>
                  </a:lnTo>
                  <a:lnTo>
                    <a:pt x="432" y="44"/>
                  </a:lnTo>
                  <a:lnTo>
                    <a:pt x="442" y="44"/>
                  </a:lnTo>
                  <a:lnTo>
                    <a:pt x="454" y="42"/>
                  </a:lnTo>
                  <a:lnTo>
                    <a:pt x="464" y="38"/>
                  </a:lnTo>
                  <a:lnTo>
                    <a:pt x="466" y="40"/>
                  </a:lnTo>
                  <a:lnTo>
                    <a:pt x="468" y="40"/>
                  </a:lnTo>
                  <a:lnTo>
                    <a:pt x="470" y="42"/>
                  </a:lnTo>
                  <a:lnTo>
                    <a:pt x="476" y="42"/>
                  </a:lnTo>
                  <a:lnTo>
                    <a:pt x="484" y="42"/>
                  </a:lnTo>
                  <a:lnTo>
                    <a:pt x="486" y="42"/>
                  </a:lnTo>
                  <a:lnTo>
                    <a:pt x="490" y="40"/>
                  </a:lnTo>
                  <a:lnTo>
                    <a:pt x="492" y="40"/>
                  </a:lnTo>
                  <a:lnTo>
                    <a:pt x="496" y="40"/>
                  </a:lnTo>
                  <a:lnTo>
                    <a:pt x="500" y="42"/>
                  </a:lnTo>
                  <a:lnTo>
                    <a:pt x="502" y="44"/>
                  </a:lnTo>
                  <a:lnTo>
                    <a:pt x="502" y="46"/>
                  </a:lnTo>
                  <a:lnTo>
                    <a:pt x="502" y="48"/>
                  </a:lnTo>
                  <a:lnTo>
                    <a:pt x="502" y="50"/>
                  </a:lnTo>
                  <a:lnTo>
                    <a:pt x="502" y="52"/>
                  </a:lnTo>
                  <a:lnTo>
                    <a:pt x="498" y="56"/>
                  </a:lnTo>
                  <a:lnTo>
                    <a:pt x="496" y="58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78" y="58"/>
                  </a:lnTo>
                  <a:lnTo>
                    <a:pt x="476" y="62"/>
                  </a:lnTo>
                  <a:lnTo>
                    <a:pt x="472" y="66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4" y="74"/>
                  </a:lnTo>
                  <a:lnTo>
                    <a:pt x="476" y="76"/>
                  </a:lnTo>
                  <a:lnTo>
                    <a:pt x="476" y="80"/>
                  </a:lnTo>
                  <a:lnTo>
                    <a:pt x="476" y="84"/>
                  </a:lnTo>
                  <a:lnTo>
                    <a:pt x="474" y="90"/>
                  </a:lnTo>
                  <a:lnTo>
                    <a:pt x="472" y="92"/>
                  </a:lnTo>
                  <a:lnTo>
                    <a:pt x="470" y="102"/>
                  </a:lnTo>
                  <a:lnTo>
                    <a:pt x="468" y="114"/>
                  </a:lnTo>
                  <a:lnTo>
                    <a:pt x="468" y="126"/>
                  </a:lnTo>
                  <a:lnTo>
                    <a:pt x="472" y="134"/>
                  </a:lnTo>
                  <a:lnTo>
                    <a:pt x="474" y="134"/>
                  </a:lnTo>
                  <a:lnTo>
                    <a:pt x="478" y="132"/>
                  </a:lnTo>
                  <a:lnTo>
                    <a:pt x="480" y="130"/>
                  </a:lnTo>
                  <a:lnTo>
                    <a:pt x="484" y="126"/>
                  </a:lnTo>
                  <a:lnTo>
                    <a:pt x="486" y="122"/>
                  </a:lnTo>
                  <a:lnTo>
                    <a:pt x="488" y="116"/>
                  </a:lnTo>
                  <a:lnTo>
                    <a:pt x="490" y="108"/>
                  </a:lnTo>
                  <a:lnTo>
                    <a:pt x="494" y="82"/>
                  </a:lnTo>
                  <a:lnTo>
                    <a:pt x="500" y="78"/>
                  </a:lnTo>
                  <a:lnTo>
                    <a:pt x="500" y="74"/>
                  </a:lnTo>
                  <a:lnTo>
                    <a:pt x="500" y="72"/>
                  </a:lnTo>
                  <a:lnTo>
                    <a:pt x="502" y="68"/>
                  </a:lnTo>
                  <a:lnTo>
                    <a:pt x="504" y="64"/>
                  </a:lnTo>
                  <a:lnTo>
                    <a:pt x="506" y="62"/>
                  </a:lnTo>
                  <a:lnTo>
                    <a:pt x="508" y="62"/>
                  </a:lnTo>
                  <a:lnTo>
                    <a:pt x="510" y="62"/>
                  </a:lnTo>
                  <a:lnTo>
                    <a:pt x="514" y="62"/>
                  </a:lnTo>
                  <a:lnTo>
                    <a:pt x="516" y="64"/>
                  </a:lnTo>
                  <a:lnTo>
                    <a:pt x="520" y="64"/>
                  </a:lnTo>
                  <a:lnTo>
                    <a:pt x="522" y="68"/>
                  </a:lnTo>
                  <a:lnTo>
                    <a:pt x="524" y="72"/>
                  </a:lnTo>
                  <a:lnTo>
                    <a:pt x="524" y="76"/>
                  </a:lnTo>
                  <a:lnTo>
                    <a:pt x="520" y="86"/>
                  </a:lnTo>
                  <a:lnTo>
                    <a:pt x="520" y="88"/>
                  </a:lnTo>
                  <a:lnTo>
                    <a:pt x="518" y="90"/>
                  </a:lnTo>
                  <a:lnTo>
                    <a:pt x="518" y="92"/>
                  </a:lnTo>
                  <a:lnTo>
                    <a:pt x="520" y="92"/>
                  </a:lnTo>
                  <a:lnTo>
                    <a:pt x="524" y="92"/>
                  </a:lnTo>
                  <a:lnTo>
                    <a:pt x="526" y="90"/>
                  </a:lnTo>
                  <a:lnTo>
                    <a:pt x="528" y="88"/>
                  </a:lnTo>
                  <a:lnTo>
                    <a:pt x="528" y="90"/>
                  </a:lnTo>
                  <a:lnTo>
                    <a:pt x="530" y="92"/>
                  </a:lnTo>
                  <a:lnTo>
                    <a:pt x="534" y="96"/>
                  </a:lnTo>
                  <a:lnTo>
                    <a:pt x="536" y="100"/>
                  </a:lnTo>
                  <a:lnTo>
                    <a:pt x="536" y="104"/>
                  </a:lnTo>
                  <a:lnTo>
                    <a:pt x="536" y="108"/>
                  </a:lnTo>
                  <a:lnTo>
                    <a:pt x="536" y="114"/>
                  </a:lnTo>
                  <a:lnTo>
                    <a:pt x="536" y="118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34" y="124"/>
                  </a:lnTo>
                  <a:lnTo>
                    <a:pt x="534" y="126"/>
                  </a:lnTo>
                  <a:lnTo>
                    <a:pt x="536" y="126"/>
                  </a:lnTo>
                  <a:lnTo>
                    <a:pt x="536" y="128"/>
                  </a:lnTo>
                  <a:lnTo>
                    <a:pt x="540" y="128"/>
                  </a:lnTo>
                  <a:lnTo>
                    <a:pt x="546" y="128"/>
                  </a:lnTo>
                  <a:lnTo>
                    <a:pt x="554" y="128"/>
                  </a:lnTo>
                  <a:lnTo>
                    <a:pt x="560" y="128"/>
                  </a:lnTo>
                  <a:lnTo>
                    <a:pt x="568" y="126"/>
                  </a:lnTo>
                  <a:lnTo>
                    <a:pt x="572" y="124"/>
                  </a:lnTo>
                  <a:lnTo>
                    <a:pt x="576" y="122"/>
                  </a:lnTo>
                  <a:lnTo>
                    <a:pt x="582" y="118"/>
                  </a:lnTo>
                  <a:lnTo>
                    <a:pt x="586" y="114"/>
                  </a:lnTo>
                  <a:lnTo>
                    <a:pt x="590" y="110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2" y="102"/>
                  </a:lnTo>
                  <a:lnTo>
                    <a:pt x="592" y="98"/>
                  </a:lnTo>
                  <a:lnTo>
                    <a:pt x="594" y="96"/>
                  </a:lnTo>
                  <a:lnTo>
                    <a:pt x="596" y="94"/>
                  </a:lnTo>
                  <a:lnTo>
                    <a:pt x="600" y="92"/>
                  </a:lnTo>
                  <a:lnTo>
                    <a:pt x="606" y="90"/>
                  </a:lnTo>
                  <a:lnTo>
                    <a:pt x="614" y="90"/>
                  </a:lnTo>
                  <a:lnTo>
                    <a:pt x="620" y="90"/>
                  </a:lnTo>
                  <a:lnTo>
                    <a:pt x="626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40" y="76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60" name="Freeform 374"/>
            <p:cNvSpPr/>
            <p:nvPr/>
          </p:nvSpPr>
          <p:spPr bwMode="gray">
            <a:xfrm>
              <a:off x="6433630" y="2040792"/>
              <a:ext cx="158796" cy="106813"/>
            </a:xfrm>
            <a:custGeom>
              <a:avLst/>
              <a:gdLst>
                <a:gd name="T0" fmla="*/ 0 w 136"/>
                <a:gd name="T1" fmla="*/ 32 h 98"/>
                <a:gd name="T2" fmla="*/ 22 w 136"/>
                <a:gd name="T3" fmla="*/ 48 h 98"/>
                <a:gd name="T4" fmla="*/ 6 w 136"/>
                <a:gd name="T5" fmla="*/ 54 h 98"/>
                <a:gd name="T6" fmla="*/ 2 w 136"/>
                <a:gd name="T7" fmla="*/ 54 h 98"/>
                <a:gd name="T8" fmla="*/ 0 w 136"/>
                <a:gd name="T9" fmla="*/ 58 h 98"/>
                <a:gd name="T10" fmla="*/ 2 w 136"/>
                <a:gd name="T11" fmla="*/ 64 h 98"/>
                <a:gd name="T12" fmla="*/ 20 w 136"/>
                <a:gd name="T13" fmla="*/ 68 h 98"/>
                <a:gd name="T14" fmla="*/ 56 w 136"/>
                <a:gd name="T15" fmla="*/ 98 h 98"/>
                <a:gd name="T16" fmla="*/ 60 w 136"/>
                <a:gd name="T17" fmla="*/ 96 h 98"/>
                <a:gd name="T18" fmla="*/ 70 w 136"/>
                <a:gd name="T19" fmla="*/ 92 h 98"/>
                <a:gd name="T20" fmla="*/ 76 w 136"/>
                <a:gd name="T21" fmla="*/ 88 h 98"/>
                <a:gd name="T22" fmla="*/ 86 w 136"/>
                <a:gd name="T23" fmla="*/ 86 h 98"/>
                <a:gd name="T24" fmla="*/ 94 w 136"/>
                <a:gd name="T25" fmla="*/ 88 h 98"/>
                <a:gd name="T26" fmla="*/ 100 w 136"/>
                <a:gd name="T27" fmla="*/ 86 h 98"/>
                <a:gd name="T28" fmla="*/ 122 w 136"/>
                <a:gd name="T29" fmla="*/ 72 h 98"/>
                <a:gd name="T30" fmla="*/ 136 w 136"/>
                <a:gd name="T31" fmla="*/ 44 h 98"/>
                <a:gd name="T32" fmla="*/ 134 w 136"/>
                <a:gd name="T33" fmla="*/ 40 h 98"/>
                <a:gd name="T34" fmla="*/ 130 w 136"/>
                <a:gd name="T35" fmla="*/ 32 h 98"/>
                <a:gd name="T36" fmla="*/ 124 w 136"/>
                <a:gd name="T37" fmla="*/ 24 h 98"/>
                <a:gd name="T38" fmla="*/ 118 w 136"/>
                <a:gd name="T39" fmla="*/ 22 h 98"/>
                <a:gd name="T40" fmla="*/ 118 w 136"/>
                <a:gd name="T41" fmla="*/ 20 h 98"/>
                <a:gd name="T42" fmla="*/ 118 w 136"/>
                <a:gd name="T43" fmla="*/ 16 h 98"/>
                <a:gd name="T44" fmla="*/ 114 w 136"/>
                <a:gd name="T45" fmla="*/ 10 h 98"/>
                <a:gd name="T46" fmla="*/ 106 w 136"/>
                <a:gd name="T47" fmla="*/ 8 h 98"/>
                <a:gd name="T48" fmla="*/ 102 w 136"/>
                <a:gd name="T49" fmla="*/ 10 h 98"/>
                <a:gd name="T50" fmla="*/ 94 w 136"/>
                <a:gd name="T51" fmla="*/ 14 h 98"/>
                <a:gd name="T52" fmla="*/ 86 w 136"/>
                <a:gd name="T53" fmla="*/ 18 h 98"/>
                <a:gd name="T54" fmla="*/ 82 w 136"/>
                <a:gd name="T55" fmla="*/ 22 h 98"/>
                <a:gd name="T56" fmla="*/ 76 w 136"/>
                <a:gd name="T57" fmla="*/ 20 h 98"/>
                <a:gd name="T58" fmla="*/ 70 w 136"/>
                <a:gd name="T59" fmla="*/ 16 h 98"/>
                <a:gd name="T60" fmla="*/ 68 w 136"/>
                <a:gd name="T61" fmla="*/ 12 h 98"/>
                <a:gd name="T62" fmla="*/ 60 w 136"/>
                <a:gd name="T63" fmla="*/ 6 h 98"/>
                <a:gd name="T64" fmla="*/ 50 w 136"/>
                <a:gd name="T65" fmla="*/ 8 h 98"/>
                <a:gd name="T66" fmla="*/ 44 w 136"/>
                <a:gd name="T67" fmla="*/ 16 h 98"/>
                <a:gd name="T68" fmla="*/ 44 w 136"/>
                <a:gd name="T69" fmla="*/ 24 h 98"/>
                <a:gd name="T70" fmla="*/ 44 w 136"/>
                <a:gd name="T71" fmla="*/ 28 h 98"/>
                <a:gd name="T72" fmla="*/ 40 w 136"/>
                <a:gd name="T73" fmla="*/ 28 h 98"/>
                <a:gd name="T74" fmla="*/ 34 w 136"/>
                <a:gd name="T75" fmla="*/ 22 h 98"/>
                <a:gd name="T76" fmla="*/ 32 w 136"/>
                <a:gd name="T77" fmla="*/ 16 h 98"/>
                <a:gd name="T78" fmla="*/ 26 w 136"/>
                <a:gd name="T79" fmla="*/ 8 h 98"/>
                <a:gd name="T80" fmla="*/ 18 w 136"/>
                <a:gd name="T81" fmla="*/ 0 h 98"/>
                <a:gd name="T82" fmla="*/ 14 w 136"/>
                <a:gd name="T83" fmla="*/ 0 h 9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36"/>
                <a:gd name="T127" fmla="*/ 0 h 98"/>
                <a:gd name="T128" fmla="*/ 136 w 136"/>
                <a:gd name="T129" fmla="*/ 98 h 9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36" h="98">
                  <a:moveTo>
                    <a:pt x="12" y="4"/>
                  </a:moveTo>
                  <a:lnTo>
                    <a:pt x="0" y="32"/>
                  </a:lnTo>
                  <a:lnTo>
                    <a:pt x="16" y="36"/>
                  </a:lnTo>
                  <a:lnTo>
                    <a:pt x="22" y="48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20" y="68"/>
                  </a:lnTo>
                  <a:lnTo>
                    <a:pt x="38" y="86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60" y="96"/>
                  </a:lnTo>
                  <a:lnTo>
                    <a:pt x="66" y="94"/>
                  </a:lnTo>
                  <a:lnTo>
                    <a:pt x="70" y="92"/>
                  </a:lnTo>
                  <a:lnTo>
                    <a:pt x="74" y="90"/>
                  </a:lnTo>
                  <a:lnTo>
                    <a:pt x="76" y="88"/>
                  </a:lnTo>
                  <a:lnTo>
                    <a:pt x="82" y="86"/>
                  </a:lnTo>
                  <a:lnTo>
                    <a:pt x="86" y="86"/>
                  </a:lnTo>
                  <a:lnTo>
                    <a:pt x="90" y="86"/>
                  </a:lnTo>
                  <a:lnTo>
                    <a:pt x="94" y="88"/>
                  </a:lnTo>
                  <a:lnTo>
                    <a:pt x="96" y="88"/>
                  </a:lnTo>
                  <a:lnTo>
                    <a:pt x="100" y="86"/>
                  </a:lnTo>
                  <a:lnTo>
                    <a:pt x="110" y="80"/>
                  </a:lnTo>
                  <a:lnTo>
                    <a:pt x="122" y="72"/>
                  </a:lnTo>
                  <a:lnTo>
                    <a:pt x="132" y="5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2"/>
                  </a:lnTo>
                  <a:lnTo>
                    <a:pt x="114" y="10"/>
                  </a:lnTo>
                  <a:lnTo>
                    <a:pt x="112" y="10"/>
                  </a:lnTo>
                  <a:lnTo>
                    <a:pt x="106" y="8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60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4"/>
                  </a:lnTo>
                </a:path>
              </a:pathLst>
            </a:custGeom>
            <a:grpFill/>
            <a:ln w="6350">
              <a:solidFill>
                <a:schemeClr val="bg1">
                  <a:lumMod val="85000"/>
                </a:schemeClr>
              </a:solidFill>
              <a:round/>
            </a:ln>
          </p:spPr>
          <p:txBody>
            <a:bodyPr/>
            <a:lstStyle/>
            <a:p>
              <a:pPr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05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61" name="TextBox 196"/>
            <p:cNvSpPr txBox="1"/>
            <p:nvPr/>
          </p:nvSpPr>
          <p:spPr bwMode="auto">
            <a:xfrm flipH="1">
              <a:off x="5092035" y="2248656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2" name="TextBox 196"/>
            <p:cNvSpPr txBox="1"/>
            <p:nvPr/>
          </p:nvSpPr>
          <p:spPr bwMode="auto">
            <a:xfrm flipH="1">
              <a:off x="3305085" y="2428227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3" name="TextBox 196"/>
            <p:cNvSpPr txBox="1"/>
            <p:nvPr/>
          </p:nvSpPr>
          <p:spPr bwMode="auto">
            <a:xfrm flipH="1">
              <a:off x="3163127" y="2764192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5" name="TextBox 196"/>
            <p:cNvSpPr txBox="1"/>
            <p:nvPr/>
          </p:nvSpPr>
          <p:spPr bwMode="auto">
            <a:xfrm flipH="1">
              <a:off x="5150411" y="2606643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6" name="TextBox 196"/>
            <p:cNvSpPr txBox="1"/>
            <p:nvPr/>
          </p:nvSpPr>
          <p:spPr bwMode="auto">
            <a:xfrm flipH="1">
              <a:off x="3185100" y="2566056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7" name="TextBox 196"/>
            <p:cNvSpPr txBox="1"/>
            <p:nvPr/>
          </p:nvSpPr>
          <p:spPr bwMode="auto">
            <a:xfrm flipH="1">
              <a:off x="1980921" y="2177421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  <p:sp>
          <p:nvSpPr>
            <p:cNvPr id="268" name="TextBox 196"/>
            <p:cNvSpPr txBox="1"/>
            <p:nvPr/>
          </p:nvSpPr>
          <p:spPr bwMode="auto">
            <a:xfrm flipH="1">
              <a:off x="2378485" y="2114207"/>
              <a:ext cx="775304" cy="97687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68541" tIns="34270" rIns="68541" bIns="3427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50810" indent="-150810" defTabSz="492516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70C0"/>
                </a:buClr>
              </a:pPr>
              <a:r>
                <a:rPr lang="zh-CN" altLang="en-US" sz="100" kern="0">
                  <a:solidFill>
                    <a:srgbClr val="0000CC"/>
                  </a:solidFill>
                  <a:cs typeface="+mn-ea"/>
                  <a:sym typeface="+mn-lt"/>
                </a:rPr>
                <a:t>●</a:t>
              </a:r>
            </a:p>
          </p:txBody>
        </p:sp>
      </p:grpSp>
      <p:sp>
        <p:nvSpPr>
          <p:cNvPr id="134" name="Freeform 7"/>
          <p:cNvSpPr/>
          <p:nvPr/>
        </p:nvSpPr>
        <p:spPr bwMode="auto">
          <a:xfrm>
            <a:off x="1094976" y="1434737"/>
            <a:ext cx="5082953" cy="1609830"/>
          </a:xfrm>
          <a:custGeom>
            <a:avLst/>
            <a:gdLst/>
            <a:ahLst/>
            <a:cxnLst>
              <a:cxn ang="0">
                <a:pos x="467" y="0"/>
              </a:cxn>
              <a:cxn ang="0">
                <a:pos x="218" y="248"/>
              </a:cxn>
              <a:cxn ang="0">
                <a:pos x="197" y="247"/>
              </a:cxn>
              <a:cxn ang="0">
                <a:pos x="0" y="444"/>
              </a:cxn>
              <a:cxn ang="0">
                <a:pos x="197" y="641"/>
              </a:cxn>
              <a:cxn ang="0">
                <a:pos x="203" y="641"/>
              </a:cxn>
              <a:cxn ang="0">
                <a:pos x="738" y="641"/>
              </a:cxn>
              <a:cxn ang="0">
                <a:pos x="738" y="641"/>
              </a:cxn>
              <a:cxn ang="0">
                <a:pos x="738" y="641"/>
              </a:cxn>
              <a:cxn ang="0">
                <a:pos x="962" y="417"/>
              </a:cxn>
              <a:cxn ang="0">
                <a:pos x="738" y="193"/>
              </a:cxn>
              <a:cxn ang="0">
                <a:pos x="710" y="195"/>
              </a:cxn>
              <a:cxn ang="0">
                <a:pos x="467" y="0"/>
              </a:cxn>
            </a:cxnLst>
            <a:rect l="0" t="0" r="r" b="b"/>
            <a:pathLst>
              <a:path w="962" h="641">
                <a:moveTo>
                  <a:pt x="467" y="0"/>
                </a:moveTo>
                <a:cubicBezTo>
                  <a:pt x="330" y="0"/>
                  <a:pt x="219" y="111"/>
                  <a:pt x="218" y="248"/>
                </a:cubicBezTo>
                <a:cubicBezTo>
                  <a:pt x="211" y="247"/>
                  <a:pt x="204" y="247"/>
                  <a:pt x="197" y="247"/>
                </a:cubicBezTo>
                <a:cubicBezTo>
                  <a:pt x="88" y="247"/>
                  <a:pt x="0" y="335"/>
                  <a:pt x="0" y="444"/>
                </a:cubicBezTo>
                <a:cubicBezTo>
                  <a:pt x="0" y="553"/>
                  <a:pt x="88" y="641"/>
                  <a:pt x="197" y="641"/>
                </a:cubicBezTo>
                <a:cubicBezTo>
                  <a:pt x="199" y="641"/>
                  <a:pt x="201" y="641"/>
                  <a:pt x="203" y="641"/>
                </a:cubicBezTo>
                <a:cubicBezTo>
                  <a:pt x="738" y="641"/>
                  <a:pt x="738" y="641"/>
                  <a:pt x="738" y="641"/>
                </a:cubicBezTo>
                <a:cubicBezTo>
                  <a:pt x="738" y="641"/>
                  <a:pt x="738" y="641"/>
                  <a:pt x="738" y="641"/>
                </a:cubicBezTo>
                <a:cubicBezTo>
                  <a:pt x="738" y="641"/>
                  <a:pt x="738" y="641"/>
                  <a:pt x="738" y="641"/>
                </a:cubicBezTo>
                <a:cubicBezTo>
                  <a:pt x="862" y="641"/>
                  <a:pt x="962" y="541"/>
                  <a:pt x="962" y="417"/>
                </a:cubicBezTo>
                <a:cubicBezTo>
                  <a:pt x="962" y="293"/>
                  <a:pt x="862" y="193"/>
                  <a:pt x="738" y="193"/>
                </a:cubicBezTo>
                <a:cubicBezTo>
                  <a:pt x="729" y="193"/>
                  <a:pt x="719" y="194"/>
                  <a:pt x="710" y="195"/>
                </a:cubicBezTo>
                <a:cubicBezTo>
                  <a:pt x="686" y="83"/>
                  <a:pt x="586" y="0"/>
                  <a:pt x="467" y="0"/>
                </a:cubicBezTo>
                <a:close/>
              </a:path>
            </a:pathLst>
          </a:custGeom>
          <a:solidFill>
            <a:srgbClr val="DCE6F2"/>
          </a:solidFill>
          <a:ln w="9525">
            <a:noFill/>
            <a:round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None/>
            </a:pP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3162593" y="2808789"/>
            <a:ext cx="1135874" cy="217216"/>
          </a:xfrm>
          <a:prstGeom prst="rect">
            <a:avLst/>
          </a:prstGeom>
          <a:solidFill>
            <a:srgbClr val="1D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800" err="1" smtClean="0">
                <a:solidFill>
                  <a:schemeClr val="bg1"/>
                </a:solidFill>
                <a:cs typeface="+mn-ea"/>
                <a:sym typeface="+mn-lt"/>
              </a:rPr>
              <a:t>CloudCore</a:t>
            </a:r>
            <a:endParaRPr lang="en-US" sz="8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283" name="直接箭头连接符 282"/>
          <p:cNvCxnSpPr>
            <a:stCxn id="251" idx="2"/>
            <a:endCxn id="326" idx="0"/>
          </p:cNvCxnSpPr>
          <p:nvPr/>
        </p:nvCxnSpPr>
        <p:spPr>
          <a:xfrm>
            <a:off x="3730530" y="3026005"/>
            <a:ext cx="160937" cy="426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矩形 299"/>
          <p:cNvSpPr/>
          <p:nvPr/>
        </p:nvSpPr>
        <p:spPr>
          <a:xfrm>
            <a:off x="1620279" y="2051973"/>
            <a:ext cx="4041440" cy="6859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120000"/>
              </a:lnSpc>
              <a:defRPr/>
            </a:pPr>
            <a:endParaRPr lang="zh-CN" altLang="en-US" sz="800" kern="0">
              <a:cs typeface="+mn-ea"/>
              <a:sym typeface="+mn-lt"/>
            </a:endParaRPr>
          </a:p>
        </p:txBody>
      </p:sp>
      <p:pic>
        <p:nvPicPr>
          <p:cNvPr id="301" name="Picture 6" descr="“Kubernetes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5608" y="2279144"/>
            <a:ext cx="622633" cy="38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2" name="文本框 301"/>
          <p:cNvSpPr txBox="1"/>
          <p:nvPr/>
        </p:nvSpPr>
        <p:spPr>
          <a:xfrm>
            <a:off x="4338216" y="2053374"/>
            <a:ext cx="1351333" cy="41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b="1" kern="0" err="1" smtClean="0">
                <a:solidFill>
                  <a:srgbClr val="FF0000"/>
                </a:solidFill>
                <a:cs typeface="+mn-ea"/>
                <a:sym typeface="+mn-lt"/>
              </a:rPr>
              <a:t>KubeEdge</a:t>
            </a:r>
            <a:endParaRPr lang="zh-CN" altLang="en-US" sz="800" b="1" kern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endParaRPr lang="en-US" sz="1050">
              <a:cs typeface="+mn-ea"/>
              <a:sym typeface="+mn-lt"/>
            </a:endParaRPr>
          </a:p>
        </p:txBody>
      </p:sp>
      <p:sp>
        <p:nvSpPr>
          <p:cNvPr id="303" name="矩形 302"/>
          <p:cNvSpPr/>
          <p:nvPr/>
        </p:nvSpPr>
        <p:spPr>
          <a:xfrm>
            <a:off x="1746392" y="2142529"/>
            <a:ext cx="1073118" cy="2373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120000"/>
              </a:lnSpc>
              <a:defRPr/>
            </a:pPr>
            <a:r>
              <a:rPr lang="zh-CN" altLang="en-US" sz="600" kern="0">
                <a:cs typeface="+mn-ea"/>
                <a:sym typeface="+mn-lt"/>
              </a:rPr>
              <a:t>Global scheduling</a:t>
            </a:r>
          </a:p>
        </p:txBody>
      </p:sp>
      <p:sp>
        <p:nvSpPr>
          <p:cNvPr id="304" name="矩形 303"/>
          <p:cNvSpPr/>
          <p:nvPr/>
        </p:nvSpPr>
        <p:spPr>
          <a:xfrm>
            <a:off x="1760878" y="2429682"/>
            <a:ext cx="1058633" cy="231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120000"/>
              </a:lnSpc>
              <a:defRPr/>
            </a:pPr>
            <a:r>
              <a:rPr lang="zh-CN" altLang="en-US" sz="600" kern="0">
                <a:cs typeface="+mn-ea"/>
                <a:sym typeface="+mn-lt"/>
              </a:rPr>
              <a:t>Edge Node Management</a:t>
            </a:r>
          </a:p>
        </p:txBody>
      </p:sp>
      <p:sp>
        <p:nvSpPr>
          <p:cNvPr id="305" name="矩形 304"/>
          <p:cNvSpPr/>
          <p:nvPr/>
        </p:nvSpPr>
        <p:spPr>
          <a:xfrm>
            <a:off x="3023294" y="2428192"/>
            <a:ext cx="1075990" cy="231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120000"/>
              </a:lnSpc>
              <a:defRPr/>
            </a:pPr>
            <a:r>
              <a:rPr lang="en-US" altLang="zh-CN" sz="600" kern="0" smtClean="0">
                <a:cs typeface="+mn-ea"/>
                <a:sym typeface="+mn-lt"/>
              </a:rPr>
              <a:t>Interconnection with the 5GC NEF</a:t>
            </a:r>
            <a:endParaRPr lang="zh-CN" altLang="en-US" sz="600" kern="0">
              <a:cs typeface="+mn-ea"/>
              <a:sym typeface="+mn-lt"/>
            </a:endParaRPr>
          </a:p>
        </p:txBody>
      </p:sp>
      <p:sp>
        <p:nvSpPr>
          <p:cNvPr id="306" name="矩形 305"/>
          <p:cNvSpPr/>
          <p:nvPr/>
        </p:nvSpPr>
        <p:spPr>
          <a:xfrm>
            <a:off x="3023294" y="2142529"/>
            <a:ext cx="1075990" cy="231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43">
              <a:lnSpc>
                <a:spcPct val="120000"/>
              </a:lnSpc>
              <a:defRPr/>
            </a:pPr>
            <a:r>
              <a:rPr lang="zh-CN" altLang="en-US" sz="600" kern="0">
                <a:cs typeface="+mn-ea"/>
                <a:sym typeface="+mn-lt"/>
              </a:rPr>
              <a:t>Global traffic management</a:t>
            </a:r>
          </a:p>
        </p:txBody>
      </p:sp>
      <p:grpSp>
        <p:nvGrpSpPr>
          <p:cNvPr id="307" name="组合 306"/>
          <p:cNvGrpSpPr/>
          <p:nvPr/>
        </p:nvGrpSpPr>
        <p:grpSpPr>
          <a:xfrm>
            <a:off x="4959122" y="2289498"/>
            <a:ext cx="640468" cy="414146"/>
            <a:chOff x="4376833" y="2447452"/>
            <a:chExt cx="649449" cy="472362"/>
          </a:xfrm>
        </p:grpSpPr>
        <p:pic>
          <p:nvPicPr>
            <p:cNvPr id="308" name="图片 30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71642" y="2447452"/>
              <a:ext cx="347999" cy="333763"/>
            </a:xfrm>
            <a:prstGeom prst="rect">
              <a:avLst/>
            </a:prstGeom>
          </p:spPr>
        </p:pic>
        <p:pic>
          <p:nvPicPr>
            <p:cNvPr id="309" name="Picture 2" descr="C:\Users\r00232847\AppData\Roaming\eSpace_Desktop\UserData\r00232847\imagefiles\E9AE3BB6-5476-45BD-8233-A6272ED64FB4.pn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76833" y="2777333"/>
              <a:ext cx="649449" cy="142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" name="图片 3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52" y="1257300"/>
            <a:ext cx="1306441" cy="523868"/>
          </a:xfrm>
          <a:prstGeom prst="rect">
            <a:avLst/>
          </a:prstGeom>
        </p:spPr>
      </p:pic>
      <p:sp>
        <p:nvSpPr>
          <p:cNvPr id="311" name="矩形 310"/>
          <p:cNvSpPr/>
          <p:nvPr/>
        </p:nvSpPr>
        <p:spPr>
          <a:xfrm>
            <a:off x="3319963" y="1754741"/>
            <a:ext cx="508473" cy="192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296">
              <a:lnSpc>
                <a:spcPct val="120000"/>
              </a:lnSpc>
            </a:pPr>
            <a:r>
              <a:rPr lang="en-US" altLang="zh-CN" sz="600" b="1" err="1">
                <a:cs typeface="+mn-ea"/>
                <a:sym typeface="+mn-lt"/>
              </a:rPr>
              <a:t>CloudVR</a:t>
            </a:r>
            <a:endParaRPr lang="en-US" altLang="zh-CN" sz="600" b="1">
              <a:cs typeface="+mn-ea"/>
              <a:sym typeface="+mn-lt"/>
            </a:endParaRPr>
          </a:p>
        </p:txBody>
      </p:sp>
      <p:pic>
        <p:nvPicPr>
          <p:cNvPr id="312" name="图片 3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370" y="1257300"/>
            <a:ext cx="985737" cy="549250"/>
          </a:xfrm>
          <a:prstGeom prst="rect">
            <a:avLst/>
          </a:prstGeom>
        </p:spPr>
      </p:pic>
      <p:sp>
        <p:nvSpPr>
          <p:cNvPr id="313" name="矩形 312"/>
          <p:cNvSpPr/>
          <p:nvPr/>
        </p:nvSpPr>
        <p:spPr>
          <a:xfrm>
            <a:off x="1322680" y="1772509"/>
            <a:ext cx="1109598" cy="192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296">
              <a:lnSpc>
                <a:spcPct val="120000"/>
              </a:lnSpc>
            </a:pPr>
            <a:r>
              <a:rPr lang="zh-CN" altLang="en-US" sz="600" b="1">
                <a:cs typeface="+mn-ea"/>
                <a:sym typeface="+mn-lt"/>
              </a:rPr>
              <a:t>Interactive live broadcast</a:t>
            </a:r>
            <a:endParaRPr lang="en-US" altLang="zh-CN" sz="600" b="1">
              <a:cs typeface="+mn-ea"/>
              <a:sym typeface="+mn-lt"/>
            </a:endParaRPr>
          </a:p>
        </p:txBody>
      </p:sp>
      <p:pic>
        <p:nvPicPr>
          <p:cNvPr id="314" name="图片 3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703" y="1260906"/>
            <a:ext cx="1134621" cy="535180"/>
          </a:xfrm>
          <a:prstGeom prst="rect">
            <a:avLst/>
          </a:prstGeom>
        </p:spPr>
      </p:pic>
      <p:sp>
        <p:nvSpPr>
          <p:cNvPr id="315" name="矩形 314"/>
          <p:cNvSpPr/>
          <p:nvPr/>
        </p:nvSpPr>
        <p:spPr>
          <a:xfrm>
            <a:off x="4956622" y="1775790"/>
            <a:ext cx="694421" cy="192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8296">
              <a:lnSpc>
                <a:spcPct val="120000"/>
              </a:lnSpc>
            </a:pPr>
            <a:r>
              <a:rPr lang="zh-CN" altLang="en-US" sz="600" b="1">
                <a:cs typeface="+mn-ea"/>
                <a:sym typeface="+mn-lt"/>
              </a:rPr>
              <a:t>Cloud gaming</a:t>
            </a:r>
            <a:endParaRPr lang="en-US" altLang="zh-CN" sz="600" b="1">
              <a:cs typeface="+mn-ea"/>
              <a:sym typeface="+mn-lt"/>
            </a:endParaRPr>
          </a:p>
        </p:txBody>
      </p:sp>
      <p:sp>
        <p:nvSpPr>
          <p:cNvPr id="317" name="矩形 316"/>
          <p:cNvSpPr/>
          <p:nvPr/>
        </p:nvSpPr>
        <p:spPr>
          <a:xfrm>
            <a:off x="761891" y="3851378"/>
            <a:ext cx="1809832" cy="1125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defTabSz="1218784"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cs typeface="+mn-ea"/>
                <a:sym typeface="+mn-lt"/>
              </a:rPr>
              <a:t>Edge node</a:t>
            </a:r>
            <a:endParaRPr lang="zh-CN" altLang="en-US" sz="800" b="1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319" name="图片 318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67" y="4350739"/>
            <a:ext cx="363378" cy="323061"/>
          </a:xfrm>
          <a:prstGeom prst="rect">
            <a:avLst/>
          </a:prstGeom>
        </p:spPr>
      </p:pic>
      <p:sp>
        <p:nvSpPr>
          <p:cNvPr id="320" name="文本框 319"/>
          <p:cNvSpPr txBox="1"/>
          <p:nvPr/>
        </p:nvSpPr>
        <p:spPr>
          <a:xfrm>
            <a:off x="934819" y="4659445"/>
            <a:ext cx="746017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B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21" name="矩形 320"/>
          <p:cNvSpPr/>
          <p:nvPr/>
        </p:nvSpPr>
        <p:spPr>
          <a:xfrm>
            <a:off x="901829" y="4289547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22" name="图片 321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19" y="4350739"/>
            <a:ext cx="363378" cy="323061"/>
          </a:xfrm>
          <a:prstGeom prst="rect">
            <a:avLst/>
          </a:prstGeom>
        </p:spPr>
      </p:pic>
      <p:sp>
        <p:nvSpPr>
          <p:cNvPr id="323" name="文本框 322"/>
          <p:cNvSpPr txBox="1"/>
          <p:nvPr/>
        </p:nvSpPr>
        <p:spPr>
          <a:xfrm>
            <a:off x="1741972" y="4659445"/>
            <a:ext cx="746016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B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24" name="矩形 323"/>
          <p:cNvSpPr/>
          <p:nvPr/>
        </p:nvSpPr>
        <p:spPr>
          <a:xfrm>
            <a:off x="1708981" y="4289547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6" name="矩形 325"/>
          <p:cNvSpPr/>
          <p:nvPr/>
        </p:nvSpPr>
        <p:spPr>
          <a:xfrm>
            <a:off x="2986551" y="3452356"/>
            <a:ext cx="1809832" cy="11157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defTabSz="1218784"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cs typeface="+mn-ea"/>
                <a:sym typeface="+mn-lt"/>
              </a:rPr>
              <a:t>Edge node</a:t>
            </a:r>
            <a:endParaRPr lang="zh-CN" altLang="en-US" sz="800" b="1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327" name="图片 32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75" y="3937262"/>
            <a:ext cx="363378" cy="323061"/>
          </a:xfrm>
          <a:prstGeom prst="rect">
            <a:avLst/>
          </a:prstGeom>
        </p:spPr>
      </p:pic>
      <p:sp>
        <p:nvSpPr>
          <p:cNvPr id="328" name="文本框 327"/>
          <p:cNvSpPr txBox="1"/>
          <p:nvPr/>
        </p:nvSpPr>
        <p:spPr>
          <a:xfrm>
            <a:off x="3158428" y="4245967"/>
            <a:ext cx="746016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A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3125437" y="3876070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30" name="图片 329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28" y="3937262"/>
            <a:ext cx="363378" cy="323061"/>
          </a:xfrm>
          <a:prstGeom prst="rect">
            <a:avLst/>
          </a:prstGeom>
        </p:spPr>
      </p:pic>
      <p:sp>
        <p:nvSpPr>
          <p:cNvPr id="331" name="文本框 330"/>
          <p:cNvSpPr txBox="1"/>
          <p:nvPr/>
        </p:nvSpPr>
        <p:spPr>
          <a:xfrm>
            <a:off x="3965581" y="4245967"/>
            <a:ext cx="746016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B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3932590" y="3876070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5021131" y="4260323"/>
            <a:ext cx="1809832" cy="1190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defTabSz="1218784">
              <a:lnSpc>
                <a:spcPct val="120000"/>
              </a:lnSpc>
            </a:pPr>
            <a:r>
              <a:rPr lang="zh-CN" altLang="en-US" sz="800">
                <a:solidFill>
                  <a:prstClr val="black"/>
                </a:solidFill>
                <a:cs typeface="+mn-ea"/>
                <a:sym typeface="+mn-lt"/>
              </a:rPr>
              <a:t>Edge node</a:t>
            </a:r>
            <a:endParaRPr lang="zh-CN" altLang="en-US" sz="800" b="1">
              <a:solidFill>
                <a:prstClr val="black"/>
              </a:solidFill>
              <a:cs typeface="+mn-ea"/>
              <a:sym typeface="+mn-lt"/>
            </a:endParaRPr>
          </a:p>
        </p:txBody>
      </p:sp>
      <p:pic>
        <p:nvPicPr>
          <p:cNvPr id="334" name="图片 333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01" y="4758982"/>
            <a:ext cx="363378" cy="323061"/>
          </a:xfrm>
          <a:prstGeom prst="rect">
            <a:avLst/>
          </a:prstGeom>
        </p:spPr>
      </p:pic>
      <p:sp>
        <p:nvSpPr>
          <p:cNvPr id="335" name="文本框 334"/>
          <p:cNvSpPr txBox="1"/>
          <p:nvPr/>
        </p:nvSpPr>
        <p:spPr>
          <a:xfrm>
            <a:off x="5174303" y="5076715"/>
            <a:ext cx="746016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B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36" name="矩形 335"/>
          <p:cNvSpPr/>
          <p:nvPr/>
        </p:nvSpPr>
        <p:spPr>
          <a:xfrm>
            <a:off x="5141312" y="4706817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37" name="图片 336"/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03" y="4768009"/>
            <a:ext cx="363378" cy="323061"/>
          </a:xfrm>
          <a:prstGeom prst="rect">
            <a:avLst/>
          </a:prstGeom>
        </p:spPr>
      </p:pic>
      <p:sp>
        <p:nvSpPr>
          <p:cNvPr id="338" name="文本框 337"/>
          <p:cNvSpPr txBox="1"/>
          <p:nvPr/>
        </p:nvSpPr>
        <p:spPr>
          <a:xfrm>
            <a:off x="5981455" y="5076715"/>
            <a:ext cx="746017" cy="20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700">
                <a:cs typeface="+mn-ea"/>
                <a:sym typeface="+mn-lt"/>
              </a:rPr>
              <a:t>Application A</a:t>
            </a:r>
            <a:endParaRPr lang="en-US" sz="700">
              <a:cs typeface="+mn-ea"/>
              <a:sym typeface="+mn-lt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5948465" y="4706817"/>
            <a:ext cx="658653" cy="589815"/>
          </a:xfrm>
          <a:prstGeom prst="rect">
            <a:avLst/>
          </a:prstGeom>
          <a:ln w="15875">
            <a:solidFill>
              <a:schemeClr val="accent1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0" name="矩形 339"/>
          <p:cNvSpPr/>
          <p:nvPr/>
        </p:nvSpPr>
        <p:spPr>
          <a:xfrm>
            <a:off x="885878" y="4294140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rendering</a:t>
            </a:r>
          </a:p>
        </p:txBody>
      </p:sp>
      <p:sp>
        <p:nvSpPr>
          <p:cNvPr id="341" name="矩形 340"/>
          <p:cNvSpPr/>
          <p:nvPr/>
        </p:nvSpPr>
        <p:spPr>
          <a:xfrm>
            <a:off x="3116687" y="3900788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Codec</a:t>
            </a:r>
          </a:p>
        </p:txBody>
      </p:sp>
      <p:sp>
        <p:nvSpPr>
          <p:cNvPr id="342" name="矩形 341"/>
          <p:cNvSpPr/>
          <p:nvPr/>
        </p:nvSpPr>
        <p:spPr>
          <a:xfrm>
            <a:off x="5943711" y="4729393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Codec</a:t>
            </a:r>
          </a:p>
        </p:txBody>
      </p:sp>
      <p:sp>
        <p:nvSpPr>
          <p:cNvPr id="343" name="矩形 342"/>
          <p:cNvSpPr/>
          <p:nvPr/>
        </p:nvSpPr>
        <p:spPr>
          <a:xfrm>
            <a:off x="1712461" y="4294140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rendering</a:t>
            </a:r>
          </a:p>
        </p:txBody>
      </p:sp>
      <p:sp>
        <p:nvSpPr>
          <p:cNvPr id="344" name="矩形 343"/>
          <p:cNvSpPr/>
          <p:nvPr/>
        </p:nvSpPr>
        <p:spPr>
          <a:xfrm>
            <a:off x="5112421" y="4729393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rendering</a:t>
            </a:r>
          </a:p>
        </p:txBody>
      </p:sp>
      <p:sp>
        <p:nvSpPr>
          <p:cNvPr id="345" name="矩形 344"/>
          <p:cNvSpPr/>
          <p:nvPr/>
        </p:nvSpPr>
        <p:spPr>
          <a:xfrm>
            <a:off x="3916639" y="3884619"/>
            <a:ext cx="674603" cy="2181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700">
                <a:solidFill>
                  <a:schemeClr val="tx2"/>
                </a:solidFill>
                <a:cs typeface="+mn-ea"/>
                <a:sym typeface="+mn-lt"/>
              </a:rPr>
              <a:t>rendering</a:t>
            </a:r>
          </a:p>
        </p:txBody>
      </p:sp>
      <p:cxnSp>
        <p:nvCxnSpPr>
          <p:cNvPr id="346" name="直接箭头连接符 345"/>
          <p:cNvCxnSpPr>
            <a:stCxn id="251" idx="2"/>
            <a:endCxn id="317" idx="0"/>
          </p:cNvCxnSpPr>
          <p:nvPr/>
        </p:nvCxnSpPr>
        <p:spPr>
          <a:xfrm flipH="1">
            <a:off x="1666807" y="3026005"/>
            <a:ext cx="2063723" cy="825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直接箭头连接符 346"/>
          <p:cNvCxnSpPr>
            <a:stCxn id="251" idx="2"/>
            <a:endCxn id="333" idx="0"/>
          </p:cNvCxnSpPr>
          <p:nvPr/>
        </p:nvCxnSpPr>
        <p:spPr>
          <a:xfrm>
            <a:off x="3730530" y="3026006"/>
            <a:ext cx="2195518" cy="12343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矩形 347"/>
          <p:cNvSpPr/>
          <p:nvPr/>
        </p:nvSpPr>
        <p:spPr>
          <a:xfrm>
            <a:off x="3291536" y="3684717"/>
            <a:ext cx="1135874" cy="166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600">
                <a:solidFill>
                  <a:schemeClr val="tx1"/>
                </a:solidFill>
                <a:cs typeface="+mn-ea"/>
                <a:sym typeface="+mn-lt"/>
              </a:rPr>
              <a:t>Edge Hub</a:t>
            </a:r>
          </a:p>
        </p:txBody>
      </p:sp>
      <p:sp>
        <p:nvSpPr>
          <p:cNvPr id="349" name="矩形 348"/>
          <p:cNvSpPr/>
          <p:nvPr/>
        </p:nvSpPr>
        <p:spPr>
          <a:xfrm>
            <a:off x="5294175" y="4511223"/>
            <a:ext cx="1135874" cy="166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600">
                <a:solidFill>
                  <a:schemeClr val="tx1"/>
                </a:solidFill>
                <a:cs typeface="+mn-ea"/>
                <a:sym typeface="+mn-lt"/>
              </a:rPr>
              <a:t>Edge Hub</a:t>
            </a:r>
          </a:p>
        </p:txBody>
      </p:sp>
      <p:sp>
        <p:nvSpPr>
          <p:cNvPr id="350" name="矩形 349"/>
          <p:cNvSpPr/>
          <p:nvPr/>
        </p:nvSpPr>
        <p:spPr>
          <a:xfrm>
            <a:off x="1052342" y="4078179"/>
            <a:ext cx="1135874" cy="166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600">
                <a:solidFill>
                  <a:schemeClr val="tx1"/>
                </a:solidFill>
                <a:cs typeface="+mn-ea"/>
                <a:sym typeface="+mn-lt"/>
              </a:rPr>
              <a:t>Edge Hub</a:t>
            </a:r>
          </a:p>
        </p:txBody>
      </p:sp>
      <p:cxnSp>
        <p:nvCxnSpPr>
          <p:cNvPr id="23" name="曲线连接符 22"/>
          <p:cNvCxnSpPr>
            <a:stCxn id="321" idx="2"/>
            <a:endCxn id="61" idx="0"/>
          </p:cNvCxnSpPr>
          <p:nvPr/>
        </p:nvCxnSpPr>
        <p:spPr>
          <a:xfrm rot="5400000">
            <a:off x="908220" y="5004255"/>
            <a:ext cx="447828" cy="198042"/>
          </a:xfrm>
          <a:prstGeom prst="curvedConnector3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639" y="5327190"/>
            <a:ext cx="1166950" cy="695389"/>
          </a:xfrm>
          <a:prstGeom prst="rect">
            <a:avLst/>
          </a:prstGeom>
        </p:spPr>
      </p:pic>
      <p:cxnSp>
        <p:nvCxnSpPr>
          <p:cNvPr id="62" name="曲线连接符 61"/>
          <p:cNvCxnSpPr>
            <a:stCxn id="341" idx="1"/>
            <a:endCxn id="74" idx="0"/>
          </p:cNvCxnSpPr>
          <p:nvPr/>
        </p:nvCxnSpPr>
        <p:spPr>
          <a:xfrm rot="10800000" flipV="1">
            <a:off x="2901611" y="4009852"/>
            <a:ext cx="215077" cy="1500186"/>
          </a:xfrm>
          <a:prstGeom prst="curved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曲线连接符 64"/>
          <p:cNvCxnSpPr>
            <a:stCxn id="342" idx="0"/>
            <a:endCxn id="341" idx="3"/>
          </p:cNvCxnSpPr>
          <p:nvPr/>
        </p:nvCxnSpPr>
        <p:spPr>
          <a:xfrm rot="16200000" flipV="1">
            <a:off x="4676383" y="3124761"/>
            <a:ext cx="719541" cy="2489723"/>
          </a:xfrm>
          <a:prstGeom prst="curvedConnector2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8741" y="5510039"/>
            <a:ext cx="985737" cy="549250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177" y="5710235"/>
            <a:ext cx="985737" cy="549250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3037314" y="4536740"/>
            <a:ext cx="1710737" cy="180013"/>
          </a:xfrm>
          <a:prstGeom prst="roundRect">
            <a:avLst/>
          </a:prstGeom>
          <a:solidFill>
            <a:srgbClr val="1D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err="1">
                <a:solidFill>
                  <a:schemeClr val="bg1"/>
                </a:solidFill>
                <a:cs typeface="+mn-ea"/>
                <a:sym typeface="+mn-lt"/>
              </a:rPr>
              <a:t>EdgeCore</a:t>
            </a:r>
            <a:endParaRPr lang="en-US" sz="8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5021131" y="5335246"/>
            <a:ext cx="1710737" cy="180013"/>
          </a:xfrm>
          <a:prstGeom prst="roundRect">
            <a:avLst/>
          </a:prstGeom>
          <a:solidFill>
            <a:srgbClr val="1D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err="1">
                <a:solidFill>
                  <a:schemeClr val="bg1"/>
                </a:solidFill>
                <a:cs typeface="+mn-ea"/>
                <a:sym typeface="+mn-lt"/>
              </a:rPr>
              <a:t>EdgeCore</a:t>
            </a:r>
            <a:endParaRPr lang="en-US" sz="80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51" name="曲线连接符 350"/>
          <p:cNvCxnSpPr>
            <a:stCxn id="339" idx="2"/>
            <a:endCxn id="82" idx="0"/>
          </p:cNvCxnSpPr>
          <p:nvPr/>
        </p:nvCxnSpPr>
        <p:spPr>
          <a:xfrm rot="5400000">
            <a:off x="5929616" y="5362061"/>
            <a:ext cx="413603" cy="282745"/>
          </a:xfrm>
          <a:prstGeom prst="curvedConnector3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776505" y="4899688"/>
            <a:ext cx="1710737" cy="180013"/>
          </a:xfrm>
          <a:prstGeom prst="roundRect">
            <a:avLst/>
          </a:prstGeom>
          <a:solidFill>
            <a:srgbClr val="1D7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800" err="1">
                <a:solidFill>
                  <a:schemeClr val="bg1"/>
                </a:solidFill>
                <a:cs typeface="+mn-ea"/>
                <a:sym typeface="+mn-lt"/>
              </a:rPr>
              <a:t>EdgeCore</a:t>
            </a:r>
            <a:endParaRPr lang="en-US" sz="80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6583" y="4817785"/>
            <a:ext cx="289535" cy="390017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541" y="4418952"/>
            <a:ext cx="289535" cy="390017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2667" y="5195422"/>
            <a:ext cx="289535" cy="390017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10266163" y="-4099"/>
            <a:ext cx="1919780" cy="563744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 smtClean="0">
                <a:cs typeface="+mn-ea"/>
                <a:sym typeface="+mn-lt"/>
              </a:rPr>
              <a:t>Cloud-network convergence</a:t>
            </a:r>
            <a:endParaRPr kumimoji="1" lang="zh-CN" altLang="en-US" sz="160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295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279894" y="182746"/>
            <a:ext cx="10033196" cy="553592"/>
          </a:xfrm>
        </p:spPr>
        <p:txBody>
          <a:bodyPr>
            <a:noAutofit/>
          </a:bodyPr>
          <a:lstStyle/>
          <a:p>
            <a:pPr defTabSz="800408" fontAlgn="base">
              <a:lnSpc>
                <a:spcPct val="120000"/>
              </a:lnSpc>
              <a:spcAft>
                <a:spcPct val="0"/>
              </a:spcAft>
            </a:pPr>
            <a:r>
              <a:rPr lang="en-US" altLang="zh-CN" sz="20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Actively Contribute in GSMA Operator Platform, enable </a:t>
            </a:r>
            <a:r>
              <a:rPr lang="zh-CN" altLang="en-US" sz="20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Cross-carrier and cross-edge </a:t>
            </a:r>
            <a:r>
              <a:rPr lang="en-US" altLang="zh-CN" sz="20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federation</a:t>
            </a:r>
            <a:r>
              <a:rPr lang="zh-CN" altLang="en-US" sz="20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, achieving seamless application roaming </a:t>
            </a:r>
            <a:endParaRPr lang="en-US" altLang="zh-CN" sz="2000" b="1" dirty="0">
              <a:solidFill>
                <a:srgbClr val="99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266163" y="14755"/>
            <a:ext cx="1919780" cy="563744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cs typeface="+mn-ea"/>
                <a:sym typeface="+mn-lt"/>
              </a:rPr>
              <a:t>Cloud-network convergence</a:t>
            </a:r>
          </a:p>
        </p:txBody>
      </p:sp>
      <p:sp>
        <p:nvSpPr>
          <p:cNvPr id="83" name="内容占位符 2"/>
          <p:cNvSpPr txBox="1"/>
          <p:nvPr/>
        </p:nvSpPr>
        <p:spPr>
          <a:xfrm>
            <a:off x="8043616" y="3144773"/>
            <a:ext cx="4142327" cy="3180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9" algn="l">
              <a:lnSpc>
                <a:spcPct val="120000"/>
              </a:lnSpc>
            </a:pPr>
            <a:r>
              <a:rPr lang="en-US" altLang="zh-CN" sz="1000" b="1" dirty="0" err="1" smtClean="0">
                <a:solidFill>
                  <a:schemeClr val="tx1"/>
                </a:solidFill>
                <a:cs typeface="+mn-ea"/>
                <a:sym typeface="+mn-lt"/>
              </a:rPr>
              <a:t>kubeEdge</a:t>
            </a:r>
            <a:r>
              <a:rPr lang="en-US" altLang="zh-CN" sz="1000" b="1" dirty="0" smtClean="0">
                <a:solidFill>
                  <a:schemeClr val="tx1"/>
                </a:solidFill>
                <a:cs typeface="+mn-ea"/>
                <a:sym typeface="+mn-lt"/>
              </a:rPr>
              <a:t> focuses on the following features:</a:t>
            </a:r>
            <a:endParaRPr lang="en-US" altLang="zh-CN" sz="1000" b="1" dirty="0">
              <a:solidFill>
                <a:schemeClr val="tx1"/>
              </a:solidFill>
              <a:cs typeface="+mn-ea"/>
              <a:sym typeface="+mn-lt"/>
            </a:endParaRPr>
          </a:p>
          <a:p>
            <a:pPr marL="353871" indent="-342763" algn="l">
              <a:lnSpc>
                <a:spcPct val="120000"/>
              </a:lnSpc>
              <a:buFontTx/>
              <a:buAutoNum type="arabicPeriod"/>
            </a:pPr>
            <a:r>
              <a:rPr lang="en-US" altLang="zh-CN" sz="1000" b="1" dirty="0" smtClean="0">
                <a:solidFill>
                  <a:schemeClr val="tx1"/>
                </a:solidFill>
                <a:cs typeface="+mn-ea"/>
                <a:sym typeface="+mn-lt"/>
              </a:rPr>
              <a:t>ESD: </a:t>
            </a:r>
            <a:r>
              <a:rPr lang="en-US" altLang="zh-CN" sz="1000" dirty="0" smtClean="0">
                <a:solidFill>
                  <a:schemeClr val="tx1"/>
                </a:solidFill>
                <a:cs typeface="+mn-ea"/>
                <a:sym typeface="+mn-lt"/>
              </a:rPr>
              <a:t>Cross-Edge Cloud Service Discovery and Nearby Access</a:t>
            </a:r>
          </a:p>
          <a:p>
            <a:pPr marL="353871" indent="-342763" algn="l">
              <a:lnSpc>
                <a:spcPct val="120000"/>
              </a:lnSpc>
              <a:buFontTx/>
              <a:buAutoNum type="arabicPeriod"/>
            </a:pPr>
            <a:r>
              <a:rPr lang="en-US" altLang="zh-CN" sz="1000" b="1" dirty="0" smtClean="0">
                <a:solidFill>
                  <a:schemeClr val="tx1"/>
                </a:solidFill>
                <a:cs typeface="+mn-ea"/>
                <a:sym typeface="+mn-lt"/>
              </a:rPr>
              <a:t>SRM: </a:t>
            </a:r>
            <a:r>
              <a:rPr lang="en-US" altLang="zh-CN" sz="1000" dirty="0" smtClean="0">
                <a:solidFill>
                  <a:schemeClr val="tx1"/>
                </a:solidFill>
                <a:cs typeface="+mn-ea"/>
                <a:sym typeface="+mn-lt"/>
              </a:rPr>
              <a:t>Based on 5G network events and ESD, implement dynamic resource scheduling, elastic scaling, failover, seamless application roaming across edge clouds, and mobility management across clouds and carriers.</a:t>
            </a:r>
          </a:p>
          <a:p>
            <a:pPr marL="353871" indent="-342763" algn="l">
              <a:lnSpc>
                <a:spcPct val="120000"/>
              </a:lnSpc>
              <a:buFontTx/>
              <a:buAutoNum type="arabicPeriod"/>
            </a:pPr>
            <a:r>
              <a:rPr lang="en-US" altLang="zh-CN" sz="1000" b="1" dirty="0" err="1" smtClean="0">
                <a:solidFill>
                  <a:schemeClr val="tx1"/>
                </a:solidFill>
                <a:cs typeface="+mn-ea"/>
                <a:sym typeface="+mn-lt"/>
              </a:rPr>
              <a:t>EdgeMesh</a:t>
            </a:r>
            <a:r>
              <a:rPr lang="en-US" altLang="zh-CN" sz="1000" b="1" dirty="0" smtClean="0">
                <a:solidFill>
                  <a:schemeClr val="tx1"/>
                </a:solidFill>
                <a:cs typeface="+mn-ea"/>
                <a:sym typeface="+mn-lt"/>
              </a:rPr>
              <a:t>: </a:t>
            </a:r>
            <a:r>
              <a:rPr lang="en-US" altLang="zh-CN" sz="1000" dirty="0" smtClean="0">
                <a:solidFill>
                  <a:schemeClr val="tx1"/>
                </a:solidFill>
                <a:cs typeface="+mn-ea"/>
                <a:sym typeface="+mn-lt"/>
              </a:rPr>
              <a:t>Cross-Edge Cloud L3/L7 Network Streamlining and </a:t>
            </a:r>
            <a:r>
              <a:rPr lang="en-US" altLang="zh-CN" sz="1000" dirty="0" err="1" smtClean="0">
                <a:solidFill>
                  <a:schemeClr val="tx1"/>
                </a:solidFill>
                <a:cs typeface="+mn-ea"/>
                <a:sym typeface="+mn-lt"/>
              </a:rPr>
              <a:t>Microservice</a:t>
            </a:r>
            <a:r>
              <a:rPr lang="en-US" altLang="zh-CN" sz="1000" dirty="0" smtClean="0">
                <a:solidFill>
                  <a:schemeClr val="tx1"/>
                </a:solidFill>
                <a:cs typeface="+mn-ea"/>
                <a:sym typeface="+mn-lt"/>
              </a:rPr>
              <a:t> Traffic Governance</a:t>
            </a:r>
          </a:p>
          <a:p>
            <a:pPr marL="353871" indent="-342763" algn="l">
              <a:lnSpc>
                <a:spcPct val="120000"/>
              </a:lnSpc>
              <a:buFontTx/>
              <a:buAutoNum type="arabicPeriod"/>
            </a:pPr>
            <a:r>
              <a:rPr lang="en-US" altLang="zh-CN" sz="1000" b="1" dirty="0">
                <a:solidFill>
                  <a:srgbClr val="000000"/>
                </a:solidFill>
                <a:cs typeface="+mn-ea"/>
                <a:sym typeface="+mn-lt"/>
              </a:rPr>
              <a:t>NBI: </a:t>
            </a:r>
            <a:r>
              <a:rPr lang="en-US" altLang="zh-CN" sz="1000" dirty="0">
                <a:solidFill>
                  <a:srgbClr val="000000"/>
                </a:solidFill>
                <a:cs typeface="+mn-ea"/>
                <a:sym typeface="+mn-lt"/>
              </a:rPr>
              <a:t>Unified portal for deployment management. Only one OP can be deployed and applied to multiple carrier MECs.</a:t>
            </a:r>
            <a:endParaRPr lang="en-US" altLang="zh-CN" sz="1000" dirty="0">
              <a:solidFill>
                <a:schemeClr val="tx1"/>
              </a:solidFill>
              <a:cs typeface="+mn-ea"/>
              <a:sym typeface="+mn-lt"/>
            </a:endParaRPr>
          </a:p>
          <a:p>
            <a:pPr marL="353871" indent="-342763" algn="l">
              <a:lnSpc>
                <a:spcPct val="120000"/>
              </a:lnSpc>
              <a:buFontTx/>
              <a:buAutoNum type="arabicPeriod"/>
            </a:pPr>
            <a:endParaRPr lang="en-US" altLang="zh-CN" sz="1000" dirty="0" smtClean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064737" y="1137581"/>
            <a:ext cx="4215467" cy="204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b="1" dirty="0">
                <a:cs typeface="+mn-ea"/>
                <a:sym typeface="+mn-lt"/>
              </a:rPr>
              <a:t>GSMA </a:t>
            </a:r>
            <a:r>
              <a:rPr lang="en-US" altLang="zh-CN" sz="1100" b="1" dirty="0" smtClean="0">
                <a:cs typeface="+mn-ea"/>
                <a:sym typeface="+mn-lt"/>
              </a:rPr>
              <a:t>Operator Platform </a:t>
            </a:r>
            <a:r>
              <a:rPr lang="en-US" altLang="zh-CN" sz="1100" b="1" dirty="0">
                <a:cs typeface="+mn-ea"/>
                <a:sym typeface="+mn-lt"/>
              </a:rPr>
              <a:t>definition: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 smtClean="0">
                <a:cs typeface="+mn-ea"/>
                <a:sym typeface="+mn-lt"/>
              </a:rPr>
              <a:t>NBI: </a:t>
            </a:r>
            <a:r>
              <a:rPr lang="en-US" altLang="zh-CN" sz="1050" dirty="0" smtClean="0">
                <a:cs typeface="+mn-ea"/>
                <a:sym typeface="+mn-lt"/>
              </a:rPr>
              <a:t>Unified portal for deployment management. Developer sign up with one operator then they could enjoy service deployment in multiple platform from different </a:t>
            </a:r>
            <a:r>
              <a:rPr lang="en-US" altLang="zh-CN" sz="1050" dirty="0" err="1" smtClean="0">
                <a:cs typeface="+mn-ea"/>
                <a:sym typeface="+mn-lt"/>
              </a:rPr>
              <a:t>telco</a:t>
            </a:r>
            <a:endParaRPr lang="en-US" altLang="zh-CN" sz="1050" dirty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 smtClean="0">
                <a:cs typeface="+mn-ea"/>
                <a:sym typeface="+mn-lt"/>
              </a:rPr>
              <a:t>UNI: </a:t>
            </a:r>
            <a:r>
              <a:rPr lang="en-US" altLang="zh-CN" sz="1050" dirty="0" smtClean="0">
                <a:cs typeface="+mn-ea"/>
                <a:sym typeface="+mn-lt"/>
              </a:rPr>
              <a:t>Service discovery and proper edge service selection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 smtClean="0">
                <a:cs typeface="+mn-ea"/>
                <a:sym typeface="+mn-lt"/>
              </a:rPr>
              <a:t>EWBI: </a:t>
            </a:r>
            <a:r>
              <a:rPr lang="en-US" altLang="zh-CN" sz="1050" dirty="0" smtClean="0">
                <a:cs typeface="+mn-ea"/>
                <a:sym typeface="+mn-lt"/>
              </a:rPr>
              <a:t>Discovers capabilities of each OP and invokes other OPs to deploy applications, implementing carrier interconnection.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b="1" dirty="0" smtClean="0">
                <a:cs typeface="+mn-ea"/>
                <a:sym typeface="+mn-lt"/>
              </a:rPr>
              <a:t>SBI: </a:t>
            </a:r>
            <a:r>
              <a:rPr lang="en-US" altLang="zh-CN" sz="1050" dirty="0" smtClean="0">
                <a:cs typeface="+mn-ea"/>
                <a:sym typeface="+mn-lt"/>
              </a:rPr>
              <a:t>interconnects with carriers' MEC, cloud, and 5G networks.</a:t>
            </a:r>
            <a:endParaRPr lang="zh-CN" altLang="en-US" sz="1050" dirty="0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1139" y="1019825"/>
            <a:ext cx="7939967" cy="5416179"/>
            <a:chOff x="91139" y="1019825"/>
            <a:chExt cx="7939967" cy="5416179"/>
          </a:xfrm>
        </p:grpSpPr>
        <p:grpSp>
          <p:nvGrpSpPr>
            <p:cNvPr id="78" name="组合 77"/>
            <p:cNvGrpSpPr/>
            <p:nvPr/>
          </p:nvGrpSpPr>
          <p:grpSpPr>
            <a:xfrm>
              <a:off x="91139" y="1019825"/>
              <a:ext cx="7939967" cy="5416179"/>
              <a:chOff x="138200" y="891456"/>
              <a:chExt cx="7939967" cy="5416179"/>
            </a:xfrm>
          </p:grpSpPr>
          <p:cxnSp>
            <p:nvCxnSpPr>
              <p:cNvPr id="79" name="直接连接符 78"/>
              <p:cNvCxnSpPr/>
              <p:nvPr/>
            </p:nvCxnSpPr>
            <p:spPr>
              <a:xfrm>
                <a:off x="7904936" y="3649708"/>
                <a:ext cx="0" cy="2657927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1474174" y="1441833"/>
                <a:ext cx="4338988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组合 81"/>
              <p:cNvGrpSpPr/>
              <p:nvPr/>
            </p:nvGrpSpPr>
            <p:grpSpPr>
              <a:xfrm>
                <a:off x="138200" y="891456"/>
                <a:ext cx="7939967" cy="5220258"/>
                <a:chOff x="138252" y="1298127"/>
                <a:chExt cx="7943070" cy="5222297"/>
              </a:xfrm>
            </p:grpSpPr>
            <p:sp>
              <p:nvSpPr>
                <p:cNvPr id="90" name="矩形 89"/>
                <p:cNvSpPr/>
                <p:nvPr/>
              </p:nvSpPr>
              <p:spPr>
                <a:xfrm>
                  <a:off x="1524883" y="1956136"/>
                  <a:ext cx="4158019" cy="199921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91" name="直接连接符 90"/>
                <p:cNvCxnSpPr/>
                <p:nvPr/>
              </p:nvCxnSpPr>
              <p:spPr>
                <a:xfrm>
                  <a:off x="4462961" y="3955350"/>
                  <a:ext cx="0" cy="272323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9DC3E6"/>
                  </a:solidFill>
                  <a:prstDash val="solid"/>
                </a:ln>
                <a:effectLst/>
              </p:spPr>
            </p:cxnSp>
            <p:sp>
              <p:nvSpPr>
                <p:cNvPr id="92" name="矩形 91"/>
                <p:cNvSpPr/>
                <p:nvPr/>
              </p:nvSpPr>
              <p:spPr>
                <a:xfrm>
                  <a:off x="1524882" y="1350018"/>
                  <a:ext cx="4158019" cy="337662"/>
                </a:xfrm>
                <a:prstGeom prst="rect">
                  <a:avLst/>
                </a:prstGeom>
                <a:solidFill>
                  <a:srgbClr val="F8D9BC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Portal (Resource, Application, Developer)</a:t>
                  </a:r>
                  <a:endPara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1020892" y="4707293"/>
                  <a:ext cx="2968495" cy="1782843"/>
                </a:xfrm>
                <a:prstGeom prst="rect">
                  <a:avLst/>
                </a:prstGeom>
                <a:solidFill>
                  <a:srgbClr val="9DC3E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2204583" y="5641238"/>
                  <a:ext cx="1684435" cy="276054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EdgeCore</a:t>
                  </a:r>
                  <a:endParaRPr lang="zh-CN" altLang="en-US" sz="1200" kern="0" dirty="0">
                    <a:solidFill>
                      <a:schemeClr val="bg1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95" name="圆角矩形 94"/>
                <p:cNvSpPr/>
                <p:nvPr/>
              </p:nvSpPr>
              <p:spPr>
                <a:xfrm>
                  <a:off x="2224088" y="5000669"/>
                  <a:ext cx="1648020" cy="257182"/>
                </a:xfrm>
                <a:prstGeom prst="roundRect">
                  <a:avLst/>
                </a:prstGeom>
                <a:solidFill>
                  <a:srgbClr val="DBC62F"/>
                </a:solidFill>
                <a:ln w="3175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User App</a:t>
                  </a:r>
                  <a:endParaRPr kumimoji="1" lang="zh-CN" altLang="en-US" sz="10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/>
                <p:cNvSpPr/>
                <p:nvPr/>
              </p:nvSpPr>
              <p:spPr>
                <a:xfrm>
                  <a:off x="1193961" y="5415541"/>
                  <a:ext cx="631569" cy="239764"/>
                </a:xfrm>
                <a:prstGeom prst="rect">
                  <a:avLst/>
                </a:prstGeom>
                <a:solidFill>
                  <a:srgbClr val="DDA12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>
                      <a:solidFill>
                        <a:prstClr val="black"/>
                      </a:solidFill>
                      <a:latin typeface="Arial"/>
                      <a:ea typeface="微软雅黑"/>
                    </a:rPr>
                    <a:t>UPF</a:t>
                  </a:r>
                  <a:endParaRPr lang="zh-CN" altLang="en-US" sz="1200" kern="0" dirty="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1078461" y="4777805"/>
                  <a:ext cx="864030" cy="291736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EdgeMesh</a:t>
                  </a:r>
                  <a:endParaRPr kumimoji="1" lang="zh-CN" altLang="en-US" sz="9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98" name="肘形连接符 97"/>
                <p:cNvCxnSpPr>
                  <a:stCxn id="96" idx="0"/>
                  <a:endCxn id="97" idx="2"/>
                </p:cNvCxnSpPr>
                <p:nvPr/>
              </p:nvCxnSpPr>
              <p:spPr>
                <a:xfrm rot="5400000" flipH="1" flipV="1">
                  <a:off x="1337111" y="5242176"/>
                  <a:ext cx="346000" cy="730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肘形连接符 98"/>
                <p:cNvCxnSpPr>
                  <a:stCxn id="94" idx="3"/>
                </p:cNvCxnSpPr>
                <p:nvPr/>
              </p:nvCxnSpPr>
              <p:spPr>
                <a:xfrm flipV="1">
                  <a:off x="3889018" y="4227674"/>
                  <a:ext cx="390444" cy="1551591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rgbClr val="9DC3E6"/>
                  </a:solidFill>
                  <a:prstDash val="solid"/>
                </a:ln>
                <a:effectLst/>
              </p:spPr>
            </p:cxnSp>
            <p:cxnSp>
              <p:nvCxnSpPr>
                <p:cNvPr id="100" name="直接连接符 99"/>
                <p:cNvCxnSpPr/>
                <p:nvPr/>
              </p:nvCxnSpPr>
              <p:spPr>
                <a:xfrm flipH="1">
                  <a:off x="3258758" y="4363083"/>
                  <a:ext cx="6892" cy="637586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cxnSp>
              <p:nvCxnSpPr>
                <p:cNvPr id="101" name="直接连接符 100"/>
                <p:cNvCxnSpPr/>
                <p:nvPr/>
              </p:nvCxnSpPr>
              <p:spPr>
                <a:xfrm flipH="1">
                  <a:off x="1947732" y="4886794"/>
                  <a:ext cx="1317918" cy="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sp>
              <p:nvSpPr>
                <p:cNvPr id="102" name="矩形 101"/>
                <p:cNvSpPr/>
                <p:nvPr/>
              </p:nvSpPr>
              <p:spPr>
                <a:xfrm>
                  <a:off x="1078462" y="5976607"/>
                  <a:ext cx="2821726" cy="309271"/>
                </a:xfrm>
                <a:prstGeom prst="rect">
                  <a:avLst/>
                </a:prstGeom>
                <a:solidFill>
                  <a:srgbClr val="847F69"/>
                </a:soli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CN" sz="10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Infrastructure</a:t>
                  </a:r>
                  <a:endParaRPr kumimoji="1" lang="zh-CN" altLang="en-US" sz="1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5955942" y="2141718"/>
                  <a:ext cx="2067337" cy="1622739"/>
                </a:xfrm>
                <a:prstGeom prst="rect">
                  <a:avLst/>
                </a:prstGeom>
                <a:solidFill>
                  <a:srgbClr val="CADEE7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4" name="云形 103"/>
                <p:cNvSpPr/>
                <p:nvPr/>
              </p:nvSpPr>
              <p:spPr>
                <a:xfrm>
                  <a:off x="6035542" y="2668403"/>
                  <a:ext cx="1777356" cy="973320"/>
                </a:xfrm>
                <a:prstGeom prst="cloud">
                  <a:avLst/>
                </a:prstGeom>
                <a:solidFill>
                  <a:srgbClr val="E4FAF8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105" name="直接连接符 104"/>
                <p:cNvCxnSpPr/>
                <p:nvPr/>
              </p:nvCxnSpPr>
              <p:spPr>
                <a:xfrm>
                  <a:off x="6936197" y="3185411"/>
                  <a:ext cx="0" cy="303107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sp>
              <p:nvSpPr>
                <p:cNvPr id="106" name="矩形 105"/>
                <p:cNvSpPr/>
                <p:nvPr/>
              </p:nvSpPr>
              <p:spPr>
                <a:xfrm>
                  <a:off x="1021439" y="6274107"/>
                  <a:ext cx="1009003" cy="2463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kern="0" dirty="0" smtClean="0">
                      <a:solidFill>
                        <a:srgbClr val="C00000"/>
                      </a:solidFill>
                      <a:latin typeface="Arial"/>
                      <a:ea typeface="微软雅黑"/>
                    </a:rPr>
                    <a:t>Operator MEC</a:t>
                  </a:r>
                  <a:endParaRPr lang="zh-CN" altLang="en-US" sz="1000" kern="0" dirty="0">
                    <a:solidFill>
                      <a:srgbClr val="C00000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07" name="文本框 106"/>
                <p:cNvSpPr txBox="1"/>
                <p:nvPr/>
              </p:nvSpPr>
              <p:spPr>
                <a:xfrm>
                  <a:off x="5877491" y="2198438"/>
                  <a:ext cx="20305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100" b="1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Operator</a:t>
                  </a:r>
                  <a:endParaRPr lang="zh-CN" altLang="en-US" sz="1050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4539127" y="4707293"/>
                  <a:ext cx="2968495" cy="1782843"/>
                </a:xfrm>
                <a:prstGeom prst="rect">
                  <a:avLst/>
                </a:prstGeom>
                <a:solidFill>
                  <a:srgbClr val="9DC3E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 sz="1200" kern="0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109" name="肘形连接符 108"/>
                <p:cNvCxnSpPr/>
                <p:nvPr/>
              </p:nvCxnSpPr>
              <p:spPr>
                <a:xfrm flipV="1">
                  <a:off x="7412099" y="4251681"/>
                  <a:ext cx="294090" cy="1525972"/>
                </a:xfrm>
                <a:prstGeom prst="bentConnector2">
                  <a:avLst/>
                </a:prstGeom>
                <a:noFill/>
                <a:ln w="38100" cap="flat" cmpd="sng" algn="ctr">
                  <a:solidFill>
                    <a:srgbClr val="9DC3E6"/>
                  </a:solidFill>
                  <a:prstDash val="solid"/>
                </a:ln>
                <a:effectLst/>
              </p:spPr>
            </p:cxnSp>
            <p:cxnSp>
              <p:nvCxnSpPr>
                <p:cNvPr id="110" name="直接连接符 109"/>
                <p:cNvCxnSpPr/>
                <p:nvPr/>
              </p:nvCxnSpPr>
              <p:spPr>
                <a:xfrm>
                  <a:off x="6757140" y="4360580"/>
                  <a:ext cx="8041" cy="645009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cxnSp>
              <p:nvCxnSpPr>
                <p:cNvPr id="111" name="直接连接符 110"/>
                <p:cNvCxnSpPr/>
                <p:nvPr/>
              </p:nvCxnSpPr>
              <p:spPr>
                <a:xfrm flipH="1">
                  <a:off x="5465967" y="4886794"/>
                  <a:ext cx="1291173" cy="1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sp>
              <p:nvSpPr>
                <p:cNvPr id="112" name="矩形 111"/>
                <p:cNvSpPr/>
                <p:nvPr/>
              </p:nvSpPr>
              <p:spPr>
                <a:xfrm>
                  <a:off x="4590373" y="6244309"/>
                  <a:ext cx="1028246" cy="2463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kern="0" dirty="0" smtClean="0">
                      <a:solidFill>
                        <a:srgbClr val="C00000"/>
                      </a:solidFill>
                      <a:latin typeface="Arial"/>
                      <a:ea typeface="微软雅黑"/>
                    </a:rPr>
                    <a:t>OTT </a:t>
                  </a:r>
                  <a:r>
                    <a:rPr lang="en-US" altLang="zh-CN" sz="1000" kern="0" dirty="0" err="1" smtClean="0">
                      <a:solidFill>
                        <a:srgbClr val="C00000"/>
                      </a:solidFill>
                      <a:latin typeface="Arial"/>
                      <a:ea typeface="微软雅黑"/>
                    </a:rPr>
                    <a:t>EdgeSite</a:t>
                  </a:r>
                  <a:endParaRPr lang="zh-CN" altLang="en-US" sz="1000" kern="0" dirty="0">
                    <a:solidFill>
                      <a:srgbClr val="C00000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1658802" y="2433580"/>
                  <a:ext cx="796408" cy="591218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 Service Discovery</a:t>
                  </a:r>
                  <a:endParaRPr kumimoji="1" lang="zh-CN" altLang="en-US" sz="1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14" name="肘形连接符 113"/>
                <p:cNvCxnSpPr>
                  <a:stCxn id="158" idx="0"/>
                  <a:endCxn id="113" idx="1"/>
                </p:cNvCxnSpPr>
                <p:nvPr/>
              </p:nvCxnSpPr>
              <p:spPr>
                <a:xfrm rot="5400000" flipH="1" flipV="1">
                  <a:off x="-145758" y="3338657"/>
                  <a:ext cx="2414027" cy="1195093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肘形连接符 114"/>
                <p:cNvCxnSpPr>
                  <a:stCxn id="158" idx="3"/>
                  <a:endCxn id="96" idx="1"/>
                </p:cNvCxnSpPr>
                <p:nvPr/>
              </p:nvCxnSpPr>
              <p:spPr>
                <a:xfrm flipV="1">
                  <a:off x="789166" y="5535422"/>
                  <a:ext cx="404795" cy="2864"/>
                </a:xfrm>
                <a:prstGeom prst="bentConnector3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箭头连接符 115"/>
                <p:cNvCxnSpPr>
                  <a:stCxn id="92" idx="2"/>
                  <a:endCxn id="120" idx="0"/>
                </p:cNvCxnSpPr>
                <p:nvPr/>
              </p:nvCxnSpPr>
              <p:spPr>
                <a:xfrm>
                  <a:off x="3603892" y="1687680"/>
                  <a:ext cx="12500" cy="74126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箭头连接符 116"/>
                <p:cNvCxnSpPr/>
                <p:nvPr/>
              </p:nvCxnSpPr>
              <p:spPr>
                <a:xfrm>
                  <a:off x="3592213" y="3034630"/>
                  <a:ext cx="0" cy="250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矩形 117"/>
                <p:cNvSpPr/>
                <p:nvPr/>
              </p:nvSpPr>
              <p:spPr>
                <a:xfrm>
                  <a:off x="6874454" y="1559077"/>
                  <a:ext cx="1131015" cy="207522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 err="1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KubeEdge</a:t>
                  </a:r>
                  <a:endParaRPr lang="zh-CN" altLang="en-US" sz="10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6874454" y="1811414"/>
                  <a:ext cx="1131015" cy="207522"/>
                </a:xfrm>
                <a:prstGeom prst="rect">
                  <a:avLst/>
                </a:prstGeom>
                <a:solidFill>
                  <a:srgbClr val="00B05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Others</a:t>
                  </a:r>
                  <a:endParaRPr lang="zh-CN" altLang="en-US" sz="10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文本框 119"/>
                <p:cNvSpPr txBox="1"/>
                <p:nvPr/>
              </p:nvSpPr>
              <p:spPr>
                <a:xfrm>
                  <a:off x="2720663" y="2428943"/>
                  <a:ext cx="1791458" cy="605687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ctr">
                    <a:defRPr kumimoji="1" sz="100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defRPr>
                  </a:lvl1pPr>
                </a:lstStyle>
                <a:p>
                  <a:r>
                    <a:rPr lang="en-US" altLang="zh-CN" dirty="0"/>
                    <a:t>Service Resource Manager</a:t>
                  </a:r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2671502" y="3581103"/>
                  <a:ext cx="2812685" cy="242347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 err="1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CloudCore</a:t>
                  </a:r>
                  <a:endParaRPr lang="zh-CN" altLang="en-US" sz="10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矩形 121"/>
                <p:cNvSpPr/>
                <p:nvPr/>
              </p:nvSpPr>
              <p:spPr>
                <a:xfrm>
                  <a:off x="2671503" y="3285504"/>
                  <a:ext cx="2812684" cy="242900"/>
                </a:xfrm>
                <a:prstGeom prst="rect">
                  <a:avLst/>
                </a:prstGeom>
                <a:solidFill>
                  <a:srgbClr val="00B050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K8S Master</a:t>
                  </a:r>
                  <a:endParaRPr lang="zh-CN" altLang="en-US" sz="10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椭圆 122"/>
                <p:cNvSpPr/>
                <p:nvPr/>
              </p:nvSpPr>
              <p:spPr>
                <a:xfrm>
                  <a:off x="3698008" y="2184377"/>
                  <a:ext cx="258847" cy="22279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799" dirty="0"/>
                    <a:t>2</a:t>
                  </a:r>
                  <a:endParaRPr lang="zh-CN" altLang="en-US" sz="1799" dirty="0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4604327" y="4760427"/>
                  <a:ext cx="861638" cy="288632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EdgeMesh</a:t>
                  </a:r>
                  <a:endParaRPr kumimoji="1" lang="zh-CN" altLang="en-US" sz="1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25" name="矩形 124"/>
                <p:cNvSpPr/>
                <p:nvPr/>
              </p:nvSpPr>
              <p:spPr>
                <a:xfrm>
                  <a:off x="5003300" y="4392503"/>
                  <a:ext cx="87556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1D78C8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Data Plane</a:t>
                  </a:r>
                  <a:endParaRPr lang="zh-CN" altLang="en-US" sz="1000" dirty="0">
                    <a:solidFill>
                      <a:srgbClr val="1D78C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26" name="组合 125"/>
                <p:cNvGrpSpPr/>
                <p:nvPr/>
              </p:nvGrpSpPr>
              <p:grpSpPr>
                <a:xfrm>
                  <a:off x="138252" y="5143216"/>
                  <a:ext cx="650914" cy="790141"/>
                  <a:chOff x="11997" y="5538287"/>
                  <a:chExt cx="650914" cy="790141"/>
                </a:xfrm>
              </p:grpSpPr>
              <p:sp>
                <p:nvSpPr>
                  <p:cNvPr id="158" name="圆角矩形 157"/>
                  <p:cNvSpPr/>
                  <p:nvPr/>
                </p:nvSpPr>
                <p:spPr>
                  <a:xfrm>
                    <a:off x="11997" y="5538287"/>
                    <a:ext cx="650914" cy="790141"/>
                  </a:xfrm>
                  <a:prstGeom prst="roundRect">
                    <a:avLst/>
                  </a:prstGeom>
                  <a:solidFill>
                    <a:srgbClr val="DDA12F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endParaRPr lang="zh-CN" altLang="en-US" sz="1200" kern="0" dirty="0">
                      <a:solidFill>
                        <a:prstClr val="black"/>
                      </a:solidFill>
                      <a:latin typeface="Arial"/>
                      <a:ea typeface="微软雅黑"/>
                    </a:endParaRPr>
                  </a:p>
                </p:txBody>
              </p:sp>
              <p:sp>
                <p:nvSpPr>
                  <p:cNvPr id="159" name="矩形 158"/>
                  <p:cNvSpPr/>
                  <p:nvPr/>
                </p:nvSpPr>
                <p:spPr>
                  <a:xfrm>
                    <a:off x="146721" y="5949505"/>
                    <a:ext cx="475775" cy="201741"/>
                  </a:xfrm>
                  <a:prstGeom prst="rect">
                    <a:avLst/>
                  </a:prstGeom>
                  <a:solidFill>
                    <a:srgbClr val="1D78C8"/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/>
                    <a:r>
                      <a:rPr lang="en-US" altLang="zh-CN" sz="10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SDK</a:t>
                    </a:r>
                    <a:endParaRPr lang="zh-CN" altLang="en-US" sz="10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127" name="圆角矩形 126"/>
                <p:cNvSpPr/>
                <p:nvPr/>
              </p:nvSpPr>
              <p:spPr>
                <a:xfrm>
                  <a:off x="661930" y="2923254"/>
                  <a:ext cx="650914" cy="535768"/>
                </a:xfrm>
                <a:prstGeom prst="roundRect">
                  <a:avLst/>
                </a:prstGeom>
                <a:solidFill>
                  <a:srgbClr val="DDA12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200" kern="0" dirty="0">
                      <a:solidFill>
                        <a:prstClr val="black"/>
                      </a:solidFill>
                      <a:latin typeface="Arial"/>
                      <a:ea typeface="微软雅黑"/>
                    </a:rPr>
                    <a:t>NEF</a:t>
                  </a:r>
                  <a:endParaRPr lang="zh-CN" altLang="en-US" sz="1200" kern="0" dirty="0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28" name="矩形 127"/>
                <p:cNvSpPr/>
                <p:nvPr/>
              </p:nvSpPr>
              <p:spPr>
                <a:xfrm>
                  <a:off x="4590373" y="5975852"/>
                  <a:ext cx="2821726" cy="309271"/>
                </a:xfrm>
                <a:prstGeom prst="rect">
                  <a:avLst/>
                </a:prstGeom>
                <a:solidFill>
                  <a:srgbClr val="847F69"/>
                </a:solidFill>
                <a:ln>
                  <a:noFill/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zh-CN" sz="10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Infrastructure</a:t>
                  </a:r>
                  <a:endParaRPr kumimoji="1" lang="zh-CN" altLang="en-US" sz="1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29" name="肘形连接符 128"/>
                <p:cNvCxnSpPr>
                  <a:endCxn id="127" idx="3"/>
                </p:cNvCxnSpPr>
                <p:nvPr/>
              </p:nvCxnSpPr>
              <p:spPr>
                <a:xfrm rot="10800000" flipV="1">
                  <a:off x="1312844" y="3034630"/>
                  <a:ext cx="1778962" cy="156508"/>
                </a:xfrm>
                <a:prstGeom prst="bentConnector3">
                  <a:avLst>
                    <a:gd name="adj1" fmla="val -848"/>
                  </a:avLst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矩形 129"/>
                <p:cNvSpPr/>
                <p:nvPr/>
              </p:nvSpPr>
              <p:spPr>
                <a:xfrm>
                  <a:off x="6375932" y="3462396"/>
                  <a:ext cx="1131690" cy="238501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kumimoji="1" lang="en-US" altLang="zh-CN" sz="10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EdgeMesh</a:t>
                  </a:r>
                  <a:endParaRPr kumimoji="1" lang="zh-CN" altLang="en-US" sz="10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cxnSp>
              <p:nvCxnSpPr>
                <p:cNvPr id="131" name="直接箭头连接符 130"/>
                <p:cNvCxnSpPr>
                  <a:stCxn id="113" idx="3"/>
                  <a:endCxn id="120" idx="1"/>
                </p:cNvCxnSpPr>
                <p:nvPr/>
              </p:nvCxnSpPr>
              <p:spPr>
                <a:xfrm>
                  <a:off x="2455210" y="2729189"/>
                  <a:ext cx="265453" cy="25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矩形 131"/>
                <p:cNvSpPr/>
                <p:nvPr/>
              </p:nvSpPr>
              <p:spPr>
                <a:xfrm>
                  <a:off x="4692680" y="2436301"/>
                  <a:ext cx="796408" cy="591218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altLang="zh-CN" sz="10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Service</a:t>
                  </a:r>
                </a:p>
                <a:p>
                  <a:pPr algn="ctr"/>
                  <a:r>
                    <a:rPr lang="en-US" altLang="zh-CN" sz="10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Hub</a:t>
                  </a:r>
                  <a:endParaRPr lang="zh-CN" altLang="en-US" sz="10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33" name="肘形连接符 132"/>
                <p:cNvCxnSpPr>
                  <a:endCxn id="132" idx="0"/>
                </p:cNvCxnSpPr>
                <p:nvPr/>
              </p:nvCxnSpPr>
              <p:spPr>
                <a:xfrm>
                  <a:off x="3603892" y="2134316"/>
                  <a:ext cx="1486992" cy="301985"/>
                </a:xfrm>
                <a:prstGeom prst="bentConnector2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箭头连接符 133"/>
                <p:cNvCxnSpPr/>
                <p:nvPr/>
              </p:nvCxnSpPr>
              <p:spPr>
                <a:xfrm>
                  <a:off x="5081801" y="3029716"/>
                  <a:ext cx="0" cy="250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" name="矩形 134"/>
                <p:cNvSpPr/>
                <p:nvPr/>
              </p:nvSpPr>
              <p:spPr>
                <a:xfrm>
                  <a:off x="2204583" y="5317025"/>
                  <a:ext cx="1684435" cy="276054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Service </a:t>
                  </a:r>
                  <a:r>
                    <a:rPr kumimoji="1" lang="en-US" altLang="zh-CN" sz="10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Broker</a:t>
                  </a:r>
                  <a:endParaRPr lang="zh-CN" altLang="en-US" sz="1200" kern="0" dirty="0">
                    <a:solidFill>
                      <a:schemeClr val="bg1"/>
                    </a:solidFill>
                    <a:latin typeface="Arial"/>
                    <a:ea typeface="微软雅黑"/>
                  </a:endParaRPr>
                </a:p>
              </p:txBody>
            </p: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1193961" y="4369751"/>
                  <a:ext cx="6829318" cy="23036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sp>
              <p:nvSpPr>
                <p:cNvPr id="137" name="矩形 136"/>
                <p:cNvSpPr/>
                <p:nvPr/>
              </p:nvSpPr>
              <p:spPr>
                <a:xfrm>
                  <a:off x="6874454" y="1303453"/>
                  <a:ext cx="1131015" cy="207522"/>
                </a:xfrm>
                <a:prstGeom prst="rect">
                  <a:avLst/>
                </a:prstGeom>
                <a:solidFill>
                  <a:srgbClr val="DDA12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38" name="直接连接符 137"/>
                <p:cNvCxnSpPr/>
                <p:nvPr/>
              </p:nvCxnSpPr>
              <p:spPr>
                <a:xfrm>
                  <a:off x="1193961" y="4208010"/>
                  <a:ext cx="6829318" cy="43671"/>
                </a:xfrm>
                <a:prstGeom prst="line">
                  <a:avLst/>
                </a:prstGeom>
                <a:noFill/>
                <a:ln w="76200" cap="flat" cmpd="sng" algn="ctr">
                  <a:solidFill>
                    <a:srgbClr val="9DC3E6"/>
                  </a:solidFill>
                  <a:prstDash val="solid"/>
                </a:ln>
                <a:effectLst/>
              </p:spPr>
            </p:cxnSp>
            <p:sp>
              <p:nvSpPr>
                <p:cNvPr id="139" name="椭圆 138"/>
                <p:cNvSpPr/>
                <p:nvPr/>
              </p:nvSpPr>
              <p:spPr>
                <a:xfrm>
                  <a:off x="5334796" y="4608553"/>
                  <a:ext cx="258847" cy="22279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799" dirty="0"/>
                    <a:t>3</a:t>
                  </a:r>
                  <a:endParaRPr lang="zh-CN" altLang="en-US" sz="1799" dirty="0"/>
                </a:p>
              </p:txBody>
            </p:sp>
            <p:sp>
              <p:nvSpPr>
                <p:cNvPr id="140" name="矩形 139"/>
                <p:cNvSpPr/>
                <p:nvPr/>
              </p:nvSpPr>
              <p:spPr>
                <a:xfrm>
                  <a:off x="1596254" y="1965682"/>
                  <a:ext cx="1558440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100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Management Plane</a:t>
                  </a:r>
                  <a:endParaRPr lang="zh-CN" altLang="en-US" sz="11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7194059" y="3749056"/>
                  <a:ext cx="852" cy="502625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9DC3E6"/>
                  </a:solidFill>
                  <a:prstDash val="solid"/>
                </a:ln>
                <a:effectLst/>
              </p:spPr>
            </p:cxnSp>
            <p:cxnSp>
              <p:nvCxnSpPr>
                <p:cNvPr id="142" name="直接连接符 141"/>
                <p:cNvCxnSpPr>
                  <a:stCxn id="130" idx="2"/>
                </p:cNvCxnSpPr>
                <p:nvPr/>
              </p:nvCxnSpPr>
              <p:spPr>
                <a:xfrm>
                  <a:off x="6941777" y="3700897"/>
                  <a:ext cx="0" cy="69189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1D78C8"/>
                  </a:solidFill>
                  <a:prstDash val="solid"/>
                </a:ln>
                <a:effectLst/>
              </p:spPr>
            </p:cxnSp>
            <p:sp>
              <p:nvSpPr>
                <p:cNvPr id="143" name="矩形 142"/>
                <p:cNvSpPr/>
                <p:nvPr/>
              </p:nvSpPr>
              <p:spPr>
                <a:xfrm>
                  <a:off x="5719623" y="5646158"/>
                  <a:ext cx="1684435" cy="276054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 err="1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EdgeCore</a:t>
                  </a:r>
                  <a:endParaRPr lang="zh-CN" altLang="en-US" sz="1200" kern="0" dirty="0">
                    <a:solidFill>
                      <a:schemeClr val="bg1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4" name="圆角矩形 143"/>
                <p:cNvSpPr/>
                <p:nvPr/>
              </p:nvSpPr>
              <p:spPr>
                <a:xfrm>
                  <a:off x="5739128" y="5005589"/>
                  <a:ext cx="1648020" cy="257182"/>
                </a:xfrm>
                <a:prstGeom prst="roundRect">
                  <a:avLst/>
                </a:prstGeom>
                <a:solidFill>
                  <a:srgbClr val="DBC62F"/>
                </a:solidFill>
                <a:ln w="3175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User App</a:t>
                  </a:r>
                  <a:endParaRPr kumimoji="1" lang="zh-CN" altLang="en-US" sz="10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5" name="矩形 144"/>
                <p:cNvSpPr/>
                <p:nvPr/>
              </p:nvSpPr>
              <p:spPr>
                <a:xfrm>
                  <a:off x="5719623" y="5321945"/>
                  <a:ext cx="1684435" cy="276054"/>
                </a:xfrm>
                <a:prstGeom prst="rect">
                  <a:avLst/>
                </a:prstGeom>
                <a:solidFill>
                  <a:srgbClr val="1D78C8"/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Service </a:t>
                  </a:r>
                  <a:r>
                    <a:rPr kumimoji="1" lang="en-US" altLang="zh-CN" sz="1000" dirty="0" smtClean="0">
                      <a:solidFill>
                        <a:schemeClr val="bg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Broker</a:t>
                  </a:r>
                  <a:endParaRPr lang="zh-CN" altLang="en-US" sz="1200" kern="0" dirty="0">
                    <a:solidFill>
                      <a:schemeClr val="bg1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46" name="圆角矩形 145"/>
                <p:cNvSpPr/>
                <p:nvPr/>
              </p:nvSpPr>
              <p:spPr>
                <a:xfrm>
                  <a:off x="6429411" y="2923254"/>
                  <a:ext cx="1063838" cy="257182"/>
                </a:xfrm>
                <a:prstGeom prst="roundRect">
                  <a:avLst/>
                </a:prstGeom>
                <a:solidFill>
                  <a:srgbClr val="DBC62F"/>
                </a:solidFill>
                <a:ln w="3175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kumimoji="1" lang="en-US" altLang="zh-CN" sz="1000" dirty="0"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User App</a:t>
                  </a:r>
                  <a:endParaRPr kumimoji="1" lang="zh-CN" altLang="en-US" sz="1000" dirty="0"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47" name="矩形 146"/>
                <p:cNvSpPr/>
                <p:nvPr/>
              </p:nvSpPr>
              <p:spPr>
                <a:xfrm>
                  <a:off x="6798599" y="1298127"/>
                  <a:ext cx="1282723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0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Network Function</a:t>
                  </a:r>
                  <a:endPara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8" name="椭圆 147"/>
                <p:cNvSpPr/>
                <p:nvPr/>
              </p:nvSpPr>
              <p:spPr>
                <a:xfrm>
                  <a:off x="1954807" y="2211883"/>
                  <a:ext cx="258847" cy="22279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799" dirty="0"/>
                    <a:t>1</a:t>
                  </a:r>
                  <a:endParaRPr lang="zh-CN" altLang="en-US" sz="1799" dirty="0"/>
                </a:p>
              </p:txBody>
            </p:sp>
            <p:sp>
              <p:nvSpPr>
                <p:cNvPr id="149" name="文本框 148"/>
                <p:cNvSpPr txBox="1"/>
                <p:nvPr/>
              </p:nvSpPr>
              <p:spPr>
                <a:xfrm>
                  <a:off x="3574278" y="1686616"/>
                  <a:ext cx="41970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</a:rPr>
                    <a:t>NBI</a:t>
                  </a:r>
                  <a:endParaRPr lang="zh-CN" altLang="en-US" sz="1000" b="1" dirty="0">
                    <a:solidFill>
                      <a:srgbClr val="1C5556"/>
                    </a:solidFill>
                  </a:endParaRPr>
                </a:p>
              </p:txBody>
            </p:sp>
            <p:sp>
              <p:nvSpPr>
                <p:cNvPr id="150" name="文本框 149"/>
                <p:cNvSpPr txBox="1"/>
                <p:nvPr/>
              </p:nvSpPr>
              <p:spPr>
                <a:xfrm>
                  <a:off x="3332620" y="2992132"/>
                  <a:ext cx="7967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</a:rPr>
                    <a:t>SBI-CR</a:t>
                  </a:r>
                  <a:endParaRPr lang="zh-CN" altLang="en-US" sz="1000" b="1" dirty="0">
                    <a:solidFill>
                      <a:srgbClr val="1C5556"/>
                    </a:solidFill>
                  </a:endParaRPr>
                </a:p>
              </p:txBody>
            </p:sp>
            <p:sp>
              <p:nvSpPr>
                <p:cNvPr id="151" name="文本框 150"/>
                <p:cNvSpPr txBox="1"/>
                <p:nvPr/>
              </p:nvSpPr>
              <p:spPr>
                <a:xfrm>
                  <a:off x="5604200" y="2593287"/>
                  <a:ext cx="5493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</a:rPr>
                    <a:t>EWBI</a:t>
                  </a:r>
                  <a:endParaRPr lang="zh-CN" altLang="en-US" sz="1000" b="1" dirty="0">
                    <a:solidFill>
                      <a:srgbClr val="1C5556"/>
                    </a:solidFill>
                  </a:endParaRPr>
                </a:p>
              </p:txBody>
            </p:sp>
            <p:sp>
              <p:nvSpPr>
                <p:cNvPr id="152" name="文本框 151"/>
                <p:cNvSpPr txBox="1"/>
                <p:nvPr/>
              </p:nvSpPr>
              <p:spPr>
                <a:xfrm>
                  <a:off x="889709" y="2510658"/>
                  <a:ext cx="5850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</a:rPr>
                    <a:t>UNI</a:t>
                  </a:r>
                  <a:endParaRPr lang="zh-CN" altLang="en-US" sz="1000" b="1" dirty="0">
                    <a:solidFill>
                      <a:srgbClr val="1C5556"/>
                    </a:solidFill>
                  </a:endParaRPr>
                </a:p>
              </p:txBody>
            </p:sp>
            <p:sp>
              <p:nvSpPr>
                <p:cNvPr id="153" name="文本框 152"/>
                <p:cNvSpPr txBox="1"/>
                <p:nvPr/>
              </p:nvSpPr>
              <p:spPr>
                <a:xfrm>
                  <a:off x="7394041" y="2303152"/>
                  <a:ext cx="5493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OP2</a:t>
                  </a:r>
                  <a:endParaRPr lang="zh-CN" altLang="en-US" sz="1000" b="1" dirty="0">
                    <a:solidFill>
                      <a:srgbClr val="1C555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4" name="文本框 153"/>
                <p:cNvSpPr txBox="1"/>
                <p:nvPr/>
              </p:nvSpPr>
              <p:spPr>
                <a:xfrm>
                  <a:off x="2110582" y="3000976"/>
                  <a:ext cx="79679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1C5556"/>
                      </a:solidFill>
                    </a:rPr>
                    <a:t>SBI-NR</a:t>
                  </a:r>
                  <a:endParaRPr lang="zh-CN" altLang="en-US" sz="1000" b="1" dirty="0">
                    <a:solidFill>
                      <a:srgbClr val="1C5556"/>
                    </a:solidFill>
                  </a:endParaRPr>
                </a:p>
              </p:txBody>
            </p:sp>
            <p:cxnSp>
              <p:nvCxnSpPr>
                <p:cNvPr id="155" name="直接箭头连接符 154"/>
                <p:cNvCxnSpPr>
                  <a:stCxn id="90" idx="3"/>
                  <a:endCxn id="103" idx="1"/>
                </p:cNvCxnSpPr>
                <p:nvPr/>
              </p:nvCxnSpPr>
              <p:spPr>
                <a:xfrm flipV="1">
                  <a:off x="5682902" y="2953088"/>
                  <a:ext cx="273040" cy="265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椭圆 155"/>
                <p:cNvSpPr/>
                <p:nvPr/>
              </p:nvSpPr>
              <p:spPr>
                <a:xfrm>
                  <a:off x="3305539" y="1746854"/>
                  <a:ext cx="258847" cy="222791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799" dirty="0"/>
                    <a:t>4</a:t>
                  </a:r>
                  <a:endParaRPr lang="zh-CN" altLang="en-US" sz="1799" dirty="0"/>
                </a:p>
              </p:txBody>
            </p:sp>
            <p:sp>
              <p:nvSpPr>
                <p:cNvPr id="157" name="文本框 156"/>
                <p:cNvSpPr txBox="1"/>
                <p:nvPr/>
              </p:nvSpPr>
              <p:spPr>
                <a:xfrm>
                  <a:off x="5454907" y="1670811"/>
                  <a:ext cx="54932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rgbClr val="C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OP1</a:t>
                  </a:r>
                  <a:endParaRPr lang="zh-CN" altLang="en-US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84" name="直接连接符 83"/>
              <p:cNvCxnSpPr/>
              <p:nvPr/>
            </p:nvCxnSpPr>
            <p:spPr>
              <a:xfrm>
                <a:off x="1445893" y="1441833"/>
                <a:ext cx="0" cy="220787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V="1">
                <a:off x="918333" y="6278252"/>
                <a:ext cx="6986603" cy="29383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V="1">
                <a:off x="5813162" y="1441833"/>
                <a:ext cx="0" cy="220787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5813162" y="3649708"/>
                <a:ext cx="2091774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918333" y="3649708"/>
                <a:ext cx="527560" cy="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>
                <a:off x="918333" y="3649708"/>
                <a:ext cx="0" cy="2657927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矩形 3"/>
            <p:cNvSpPr/>
            <p:nvPr/>
          </p:nvSpPr>
          <p:spPr>
            <a:xfrm>
              <a:off x="260340" y="4943205"/>
              <a:ext cx="381836" cy="2768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kern="0" dirty="0">
                  <a:solidFill>
                    <a:prstClr val="black"/>
                  </a:solidFill>
                  <a:cs typeface="+mn-ea"/>
                  <a:sym typeface="+mn-lt"/>
                </a:rPr>
                <a:t>UE</a:t>
              </a:r>
              <a:endParaRPr lang="zh-CN" altLang="en-US" sz="17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445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>
          <a:xfrm>
            <a:off x="2050323" y="2911483"/>
            <a:ext cx="4444491" cy="2426760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endParaRPr lang="zh-CN" altLang="en-US" sz="1798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50323" y="1123984"/>
            <a:ext cx="4444491" cy="1497174"/>
          </a:xfrm>
          <a:prstGeom prst="rect">
            <a:avLst/>
          </a:prstGeom>
          <a:noFill/>
          <a:ln w="9525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endParaRPr lang="zh-CN" altLang="en-US" sz="1798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736629" y="1538200"/>
            <a:ext cx="1661672" cy="808982"/>
          </a:xfrm>
          <a:prstGeom prst="rect">
            <a:avLst/>
          </a:prstGeom>
          <a:solidFill>
            <a:srgbClr val="1D78C8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lnSpc>
                <a:spcPct val="120000"/>
              </a:lnSpc>
            </a:pPr>
            <a:endParaRPr kumimoji="1" lang="en-US" altLang="zh-CN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474202" y="3116279"/>
            <a:ext cx="805197" cy="1865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r>
              <a:rPr lang="en-US" altLang="zh-CN" sz="1200">
                <a:solidFill>
                  <a:srgbClr val="1D1D1A"/>
                </a:solidFill>
                <a:cs typeface="+mn-ea"/>
                <a:sym typeface="+mn-lt"/>
              </a:rPr>
              <a:t>AR/VR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986228" y="1159258"/>
            <a:ext cx="674916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3746">
              <a:lnSpc>
                <a:spcPct val="120000"/>
              </a:lnSpc>
            </a:pPr>
            <a:r>
              <a:rPr kumimoji="1" lang="en-US" altLang="zh-CN" sz="1200" b="1">
                <a:solidFill>
                  <a:srgbClr val="000000"/>
                </a:solidFill>
                <a:cs typeface="+mn-ea"/>
                <a:sym typeface="+mn-lt"/>
              </a:rPr>
              <a:t>Cloud</a:t>
            </a:r>
            <a:endParaRPr kumimoji="1" lang="zh-CN" altLang="en-US" sz="1200" b="1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248542" y="4620351"/>
            <a:ext cx="3282351" cy="590002"/>
          </a:xfrm>
          <a:prstGeom prst="rect">
            <a:avLst/>
          </a:prstGeom>
          <a:solidFill>
            <a:srgbClr val="1D78C8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kumimoji="1" lang="en-US" altLang="zh-CN" sz="1200">
                <a:solidFill>
                  <a:schemeClr val="bg1"/>
                </a:solidFill>
                <a:cs typeface="+mn-ea"/>
                <a:sym typeface="+mn-lt"/>
              </a:rPr>
              <a:t>Service Broker</a:t>
            </a:r>
          </a:p>
          <a:p>
            <a:pPr algn="ctr" defTabSz="914034">
              <a:lnSpc>
                <a:spcPct val="120000"/>
              </a:lnSpc>
            </a:pPr>
            <a:r>
              <a:rPr kumimoji="1" lang="en-US" altLang="zh-CN" sz="1200">
                <a:solidFill>
                  <a:schemeClr val="bg1"/>
                </a:solidFill>
                <a:cs typeface="+mn-ea"/>
                <a:sym typeface="+mn-lt"/>
              </a:rPr>
              <a:t>(Distributed API-G)</a:t>
            </a:r>
            <a:endParaRPr kumimoji="1" lang="zh-CN" altLang="en-US" sz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53251" y="3116279"/>
            <a:ext cx="963944" cy="18658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r>
              <a:rPr lang="en-US" altLang="zh-CN" sz="1200" smtClean="0">
                <a:solidFill>
                  <a:srgbClr val="1D1D1A"/>
                </a:solidFill>
                <a:cs typeface="+mn-ea"/>
                <a:sym typeface="+mn-lt"/>
              </a:rPr>
              <a:t>Gaming</a:t>
            </a:r>
            <a:endParaRPr lang="en-US" altLang="zh-CN" sz="12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834949" y="3083909"/>
            <a:ext cx="1087678" cy="21895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r>
              <a:rPr lang="en-US" altLang="zh-CN" sz="1200" smtClean="0">
                <a:solidFill>
                  <a:srgbClr val="1D1D1A"/>
                </a:solidFill>
                <a:cs typeface="+mn-ea"/>
                <a:sym typeface="+mn-lt"/>
              </a:rPr>
              <a:t>Video on-live</a:t>
            </a:r>
            <a:endParaRPr lang="en-US" altLang="zh-CN" sz="12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248542" y="3034807"/>
            <a:ext cx="4149759" cy="3460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159664" y="1435201"/>
            <a:ext cx="1988235" cy="80898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FFCC66">
                <a:shade val="50000"/>
              </a:srgbClr>
            </a:solidFill>
            <a:prstDash val="dash"/>
          </a:ln>
          <a:effectLst/>
        </p:spPr>
        <p:txBody>
          <a:bodyPr tIns="0" rtlCol="0" anchor="t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00" b="1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206557" y="1481898"/>
            <a:ext cx="1988235" cy="80898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FFCC66">
                <a:shade val="50000"/>
              </a:srgbClr>
            </a:solidFill>
            <a:prstDash val="dash"/>
          </a:ln>
          <a:effectLst/>
        </p:spPr>
        <p:txBody>
          <a:bodyPr tIns="0" rtlCol="0" anchor="t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00" b="1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59065" y="1538200"/>
            <a:ext cx="1988235" cy="80898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FFCC66">
                <a:shade val="50000"/>
              </a:srgbClr>
            </a:solidFill>
            <a:prstDash val="dash"/>
          </a:ln>
          <a:effectLst/>
        </p:spPr>
        <p:txBody>
          <a:bodyPr tIns="0" rtlCol="0" anchor="t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00" b="1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603842" y="4373476"/>
            <a:ext cx="238731" cy="1084621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r>
              <a:rPr lang="en-US" altLang="zh-CN" sz="1050" kern="0">
                <a:cs typeface="+mn-ea"/>
                <a:sym typeface="+mn-lt"/>
              </a:rPr>
              <a:t>UPF</a:t>
            </a:r>
            <a:endParaRPr lang="zh-CN" altLang="en-US" sz="1050" kern="0">
              <a:cs typeface="+mn-ea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11843" y="4657220"/>
            <a:ext cx="740374" cy="981837"/>
          </a:xfrm>
          <a:prstGeom prst="rect">
            <a:avLst/>
          </a:prstGeom>
          <a:noFill/>
          <a:ln w="9525" cap="flat" cmpd="sng" algn="ctr">
            <a:solidFill>
              <a:srgbClr val="FFCC66">
                <a:shade val="50000"/>
              </a:srgbClr>
            </a:solidFill>
            <a:prstDash val="solid"/>
          </a:ln>
          <a:effectLst/>
        </p:spPr>
        <p:txBody>
          <a:bodyPr tIns="0" rtlCol="0" anchor="t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0">
                <a:solidFill>
                  <a:srgbClr val="000000"/>
                </a:solidFill>
                <a:cs typeface="+mn-ea"/>
                <a:sym typeface="+mn-lt"/>
              </a:rPr>
              <a:t>UE</a:t>
            </a:r>
            <a:endParaRPr lang="zh-CN" altLang="en-US" sz="1000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67486" y="4833449"/>
            <a:ext cx="592628" cy="32806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46">
              <a:lnSpc>
                <a:spcPct val="120000"/>
              </a:lnSpc>
            </a:pPr>
            <a:r>
              <a:rPr lang="en-US" altLang="zh-CN" sz="1000" smtClean="0">
                <a:solidFill>
                  <a:srgbClr val="1D1D1A"/>
                </a:solidFill>
                <a:cs typeface="+mn-ea"/>
                <a:sym typeface="+mn-lt"/>
              </a:rPr>
              <a:t>APP</a:t>
            </a:r>
          </a:p>
          <a:p>
            <a:pPr algn="ctr" defTabSz="913746">
              <a:lnSpc>
                <a:spcPct val="120000"/>
              </a:lnSpc>
            </a:pPr>
            <a:r>
              <a:rPr lang="en-US" altLang="zh-CN" sz="1000" smtClean="0">
                <a:solidFill>
                  <a:srgbClr val="1D1D1A"/>
                </a:solidFill>
                <a:cs typeface="+mn-ea"/>
                <a:sym typeface="+mn-lt"/>
              </a:rPr>
              <a:t>Client</a:t>
            </a:r>
            <a:endParaRPr lang="zh-CN" altLang="en-US" sz="10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95" name="等腰三角形 94"/>
          <p:cNvSpPr/>
          <p:nvPr/>
        </p:nvSpPr>
        <p:spPr>
          <a:xfrm>
            <a:off x="1064935" y="4582275"/>
            <a:ext cx="316780" cy="844843"/>
          </a:xfrm>
          <a:prstGeom prst="triangle">
            <a:avLst/>
          </a:prstGeom>
          <a:solidFill>
            <a:schemeClr val="bg2">
              <a:lumMod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5">
              <a:lnSpc>
                <a:spcPct val="120000"/>
              </a:lnSpc>
            </a:pPr>
            <a:endParaRPr lang="zh-CN" altLang="en-US" sz="1050" kern="0"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91378" y="4770422"/>
            <a:ext cx="27796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1000">
                <a:solidFill>
                  <a:srgbClr val="000000"/>
                </a:solidFill>
                <a:cs typeface="+mn-ea"/>
                <a:sym typeface="+mn-lt"/>
              </a:rPr>
              <a:t>RAN</a:t>
            </a:r>
            <a:endParaRPr kumimoji="1" lang="zh-CN" altLang="en-US" sz="1000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97" name="直接箭头连接符 96"/>
          <p:cNvCxnSpPr>
            <a:stCxn id="94" idx="3"/>
          </p:cNvCxnSpPr>
          <p:nvPr/>
        </p:nvCxnSpPr>
        <p:spPr>
          <a:xfrm flipV="1">
            <a:off x="860114" y="4982021"/>
            <a:ext cx="1340930" cy="1546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stCxn id="66" idx="1"/>
            <a:endCxn id="92" idx="0"/>
          </p:cNvCxnSpPr>
          <p:nvPr/>
        </p:nvCxnSpPr>
        <p:spPr>
          <a:xfrm rot="10800000" flipV="1">
            <a:off x="1723208" y="4033876"/>
            <a:ext cx="492400" cy="33959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/>
        </p:nvSpPr>
        <p:spPr>
          <a:xfrm>
            <a:off x="5974098" y="3089731"/>
            <a:ext cx="40978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kumimoji="1" lang="en-US" altLang="zh-CN" sz="1200">
                <a:solidFill>
                  <a:srgbClr val="000000"/>
                </a:solidFill>
                <a:cs typeface="+mn-ea"/>
                <a:sym typeface="+mn-lt"/>
              </a:rPr>
              <a:t>APP</a:t>
            </a:r>
            <a:endParaRPr kumimoji="1" lang="zh-CN" altLang="en-US" sz="1200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147" name="直接箭头连接符 146"/>
          <p:cNvCxnSpPr>
            <a:endCxn id="66" idx="0"/>
          </p:cNvCxnSpPr>
          <p:nvPr/>
        </p:nvCxnSpPr>
        <p:spPr>
          <a:xfrm flipH="1">
            <a:off x="3578089" y="3330355"/>
            <a:ext cx="0" cy="296994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393893" y="1815444"/>
            <a:ext cx="1696297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kern="0">
                <a:solidFill>
                  <a:srgbClr val="000000"/>
                </a:solidFill>
                <a:cs typeface="+mn-ea"/>
                <a:sym typeface="+mn-lt"/>
              </a:rPr>
              <a:t>Kubernetes Master</a:t>
            </a:r>
            <a:endParaRPr lang="zh-CN" altLang="en-US" sz="1400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9393" y="2774731"/>
            <a:ext cx="6810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2" idx="1"/>
            <a:endCxn id="86" idx="3"/>
          </p:cNvCxnSpPr>
          <p:nvPr/>
        </p:nvCxnSpPr>
        <p:spPr>
          <a:xfrm flipH="1">
            <a:off x="4247300" y="1942691"/>
            <a:ext cx="489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5120506" y="1828353"/>
            <a:ext cx="95238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200" b="1" smtClean="0">
                <a:solidFill>
                  <a:schemeClr val="bg1"/>
                </a:solidFill>
                <a:cs typeface="+mn-ea"/>
                <a:sym typeface="+mn-lt"/>
              </a:rPr>
              <a:t>Service Hub</a:t>
            </a:r>
            <a:endParaRPr kumimoji="1" lang="zh-CN" altLang="en-US" sz="1200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6178988" y="1353734"/>
            <a:ext cx="309103" cy="275150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399" b="1" kern="0" smtClean="0">
                <a:solidFill>
                  <a:prstClr val="white"/>
                </a:solidFill>
                <a:cs typeface="+mn-ea"/>
                <a:sym typeface="+mn-lt"/>
              </a:rPr>
              <a:t>1</a:t>
            </a:r>
            <a:endParaRPr lang="zh-CN" altLang="en-US" sz="13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411785" y="973974"/>
            <a:ext cx="4207757" cy="5115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cs typeface="+mn-ea"/>
                <a:sym typeface="+mn-lt"/>
              </a:rPr>
              <a:t>Key Capabilities</a:t>
            </a:r>
            <a:endParaRPr lang="en-US" altLang="zh-CN" sz="1600" b="1" dirty="0" smtClean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1" dirty="0" smtClean="0">
                <a:cs typeface="+mn-ea"/>
                <a:sym typeface="+mn-lt"/>
              </a:rPr>
              <a:t>Service Hub: </a:t>
            </a:r>
            <a:r>
              <a:rPr lang="en-US" altLang="zh-CN" sz="1600" dirty="0" smtClean="0">
                <a:cs typeface="+mn-ea"/>
                <a:sym typeface="+mn-lt"/>
              </a:rPr>
              <a:t>Service and operator are released on the Hub to build an open edge application market.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1" dirty="0" smtClean="0">
                <a:cs typeface="+mn-ea"/>
                <a:sym typeface="+mn-lt"/>
              </a:rPr>
              <a:t>Network Openness : </a:t>
            </a:r>
            <a:r>
              <a:rPr lang="en-US" altLang="zh-CN" sz="1600" dirty="0" smtClean="0">
                <a:cs typeface="+mn-ea"/>
                <a:sym typeface="+mn-lt"/>
              </a:rPr>
              <a:t>expose network capabilities by unified, open and aggravated API platform</a:t>
            </a:r>
            <a:endParaRPr lang="zh-CN" altLang="en-US" sz="1600" dirty="0" smtClean="0">
              <a:cs typeface="+mn-ea"/>
              <a:sym typeface="+mn-lt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600" b="1" dirty="0" smtClean="0">
                <a:cs typeface="+mn-ea"/>
                <a:sym typeface="+mn-lt"/>
              </a:rPr>
              <a:t>Service Broker : </a:t>
            </a:r>
            <a:r>
              <a:rPr lang="en-US" altLang="zh-CN" sz="1600" dirty="0" smtClean="0">
                <a:cs typeface="+mn-ea"/>
                <a:sym typeface="+mn-lt"/>
              </a:rPr>
              <a:t>An API Gateway which provides API version management, authentication, and authorization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b="1" dirty="0" smtClean="0">
                <a:solidFill>
                  <a:srgbClr val="000000"/>
                </a:solidFill>
                <a:cs typeface="+mn-ea"/>
                <a:sym typeface="+mn-lt"/>
              </a:rPr>
              <a:t>Secondary development SDKs</a:t>
            </a:r>
            <a:r>
              <a:rPr lang="en-US" altLang="zh-CN" sz="1600" b="1" dirty="0" smtClean="0">
                <a:solidFill>
                  <a:srgbClr val="000000"/>
                </a:solidFill>
                <a:cs typeface="+mn-ea"/>
                <a:sym typeface="+mn-lt"/>
              </a:rPr>
              <a:t>:</a:t>
            </a:r>
            <a:r>
              <a:rPr lang="zh-CN" altLang="en-US" sz="1600" b="1" dirty="0" smtClean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zh-CN" altLang="en-US" sz="1600" dirty="0" smtClean="0">
                <a:solidFill>
                  <a:srgbClr val="000000"/>
                </a:solidFill>
                <a:cs typeface="+mn-ea"/>
                <a:sym typeface="+mn-lt"/>
              </a:rPr>
              <a:t>accelerate industry application integration. Assists network SLA monitoring and service discovery</a:t>
            </a:r>
            <a:r>
              <a:rPr lang="zh-CN" altLang="en-US" sz="1600" b="1" dirty="0" smtClean="0">
                <a:solidFill>
                  <a:srgbClr val="000000"/>
                </a:solidFill>
                <a:cs typeface="+mn-ea"/>
                <a:sym typeface="+mn-lt"/>
              </a:rPr>
              <a:t>.</a:t>
            </a:r>
            <a:endParaRPr lang="en-US" altLang="zh-CN" sz="160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354008" indent="-342900" defTabSz="913746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b="1" kern="0" dirty="0" smtClean="0">
                <a:cs typeface="+mn-ea"/>
                <a:sym typeface="+mn-lt"/>
              </a:rPr>
              <a:t>Supports various heterogeneous hardware </a:t>
            </a:r>
            <a:r>
              <a:rPr lang="zh-CN" altLang="en-US" sz="1600" kern="0" dirty="0" smtClean="0">
                <a:cs typeface="+mn-ea"/>
                <a:sym typeface="+mn-lt"/>
              </a:rPr>
              <a:t>and combinations to meet diversified service requirements.</a:t>
            </a:r>
            <a:endParaRPr lang="en-US" altLang="zh-CN" sz="1600" dirty="0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215608" y="3627349"/>
            <a:ext cx="2724961" cy="813055"/>
            <a:chOff x="2215608" y="3627349"/>
            <a:chExt cx="2724961" cy="813055"/>
          </a:xfrm>
        </p:grpSpPr>
        <p:sp>
          <p:nvSpPr>
            <p:cNvPr id="66" name="矩形 65"/>
            <p:cNvSpPr/>
            <p:nvPr/>
          </p:nvSpPr>
          <p:spPr>
            <a:xfrm>
              <a:off x="2215608" y="3627349"/>
              <a:ext cx="2724961" cy="813055"/>
            </a:xfrm>
            <a:prstGeom prst="rect">
              <a:avLst/>
            </a:prstGeom>
            <a:solidFill>
              <a:srgbClr val="1D78C8"/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endParaRPr kumimoji="1"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279792" y="3671907"/>
              <a:ext cx="1573819" cy="201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>
                  <a:solidFill>
                    <a:schemeClr val="bg1"/>
                  </a:solidFill>
                  <a:cs typeface="+mn-ea"/>
                  <a:sym typeface="+mn-lt"/>
                </a:rPr>
                <a:t>Network Openness</a:t>
              </a:r>
              <a:endParaRPr lang="zh-CN" altLang="en-US" sz="12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415996" y="3883778"/>
              <a:ext cx="2359094" cy="293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4130601" y="3992407"/>
              <a:ext cx="429660" cy="248355"/>
            </a:xfrm>
            <a:prstGeom prst="rect">
              <a:avLst/>
            </a:prstGeom>
            <a:solidFill>
              <a:srgbClr val="9DC3E6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tIns="0" rtlCol="0" anchor="t" anchorCtr="0"/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kern="0" smtClean="0">
                  <a:solidFill>
                    <a:srgbClr val="000000"/>
                  </a:solidFill>
                  <a:cs typeface="+mn-ea"/>
                  <a:sym typeface="+mn-lt"/>
                </a:rPr>
                <a:t>......</a:t>
              </a:r>
              <a:endParaRPr lang="zh-CN" altLang="en-US" sz="1000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2395545" y="4011193"/>
              <a:ext cx="554489" cy="245250"/>
            </a:xfrm>
            <a:prstGeom prst="rect">
              <a:avLst/>
            </a:prstGeom>
            <a:solidFill>
              <a:srgbClr val="9DC3E6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tIns="0" rtlCol="0" anchor="t" anchorCtr="0"/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kern="0" err="1" smtClean="0">
                  <a:solidFill>
                    <a:schemeClr val="bg1"/>
                  </a:solidFill>
                  <a:cs typeface="+mn-ea"/>
                  <a:sym typeface="+mn-lt"/>
                </a:rPr>
                <a:t>QoS</a:t>
              </a:r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3063260" y="4007186"/>
              <a:ext cx="904929" cy="23867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tIns="0" rtlCol="0" anchor="t" anchorCtr="0"/>
            <a:lstStyle/>
            <a:p>
              <a:pPr algn="ctr" defTabSz="914034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kern="0" smtClean="0">
                  <a:solidFill>
                    <a:schemeClr val="bg1"/>
                  </a:solidFill>
                  <a:cs typeface="+mn-ea"/>
                  <a:sym typeface="+mn-lt"/>
                </a:rPr>
                <a:t>Location information</a:t>
              </a:r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1" name="椭圆 100"/>
          <p:cNvSpPr/>
          <p:nvPr/>
        </p:nvSpPr>
        <p:spPr>
          <a:xfrm>
            <a:off x="3842712" y="3549216"/>
            <a:ext cx="309103" cy="275150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399" b="1" kern="0">
                <a:solidFill>
                  <a:prstClr val="white"/>
                </a:solidFill>
                <a:cs typeface="+mn-ea"/>
                <a:sym typeface="+mn-lt"/>
              </a:rPr>
              <a:t>2</a:t>
            </a:r>
            <a:endParaRPr lang="zh-CN" altLang="en-US" sz="13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275216" y="-3351"/>
            <a:ext cx="1919780" cy="268279"/>
          </a:xfrm>
          <a:prstGeom prst="rect">
            <a:avLst/>
          </a:prstGeom>
          <a:solidFill>
            <a:srgbClr val="00B0F0"/>
          </a:solidFill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kumimoji="1">
                <a:latin typeface="Arial" panose="020B0604020202020204" pitchFamily="34" charset="0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>
                <a:latin typeface="+mn-lt"/>
                <a:ea typeface="+mn-ea"/>
                <a:cs typeface="+mn-ea"/>
                <a:sym typeface="+mn-lt"/>
              </a:rPr>
              <a:t>Capability openness</a:t>
            </a:r>
          </a:p>
        </p:txBody>
      </p:sp>
      <p:sp>
        <p:nvSpPr>
          <p:cNvPr id="47" name="标题 1"/>
          <p:cNvSpPr txBox="1"/>
          <p:nvPr/>
        </p:nvSpPr>
        <p:spPr>
          <a:xfrm>
            <a:off x="211843" y="106832"/>
            <a:ext cx="9632965" cy="7454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8008" tIns="39004" rIns="78008" bIns="39004" numCol="1" rtlCol="0" anchor="ctr" anchorCtr="0" compatLnSpc="1">
            <a:prstTxWarp prst="textNoShape">
              <a:avLst/>
            </a:prstTxWarp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altLang="zh-CN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E</a:t>
            </a:r>
            <a:r>
              <a:rPr lang="zh-CN" altLang="en-US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nable rapid innovation of 2B/2C services </a:t>
            </a:r>
            <a:r>
              <a:rPr lang="en-US" altLang="zh-CN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by Capability Openness </a:t>
            </a:r>
            <a:r>
              <a:rPr lang="en-US" altLang="zh-CN" sz="3200" b="1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P</a:t>
            </a:r>
            <a:r>
              <a:rPr lang="en-US" altLang="zh-CN" sz="3200" b="1" dirty="0" smtClean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latform</a:t>
            </a:r>
            <a:endParaRPr lang="zh-CN" altLang="en-US" sz="3200" b="1" dirty="0" smtClean="0">
              <a:solidFill>
                <a:srgbClr val="99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050322" y="5448287"/>
            <a:ext cx="4444491" cy="612893"/>
            <a:chOff x="821276" y="5899603"/>
            <a:chExt cx="5089469" cy="668251"/>
          </a:xfrm>
        </p:grpSpPr>
        <p:sp>
          <p:nvSpPr>
            <p:cNvPr id="49" name="矩形 48"/>
            <p:cNvSpPr/>
            <p:nvPr/>
          </p:nvSpPr>
          <p:spPr>
            <a:xfrm>
              <a:off x="821276" y="5938114"/>
              <a:ext cx="5089469" cy="620045"/>
            </a:xfrm>
            <a:prstGeom prst="rect">
              <a:avLst/>
            </a:prstGeom>
            <a:solidFill>
              <a:srgbClr val="1D78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5">
                <a:lnSpc>
                  <a:spcPct val="120000"/>
                </a:lnSpc>
                <a:defRPr/>
              </a:pPr>
              <a:endParaRPr lang="zh-CN" altLang="en-US" sz="700" kern="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777" y="5899603"/>
              <a:ext cx="658556" cy="658556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1170" y="6018100"/>
              <a:ext cx="606837" cy="461420"/>
            </a:xfrm>
            <a:prstGeom prst="rect">
              <a:avLst/>
            </a:prstGeom>
          </p:spPr>
        </p:pic>
        <p:sp>
          <p:nvSpPr>
            <p:cNvPr id="59" name="Text"/>
            <p:cNvSpPr txBox="1"/>
            <p:nvPr/>
          </p:nvSpPr>
          <p:spPr>
            <a:xfrm>
              <a:off x="2944356" y="6050932"/>
              <a:ext cx="1294632" cy="500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="" xmlns:ma14="http://schemas.microsoft.com/office/mac/drawingml/2011/main" val="1"/>
              </a:ext>
            </a:extLst>
          </p:spPr>
          <p:txBody>
            <a:bodyPr wrap="square" lIns="100353" tIns="100353" rIns="100353" bIns="100353" numCol="1" anchor="t">
              <a:spAutoFit/>
            </a:bodyPr>
            <a:lstStyle>
              <a:lvl1pPr defTabSz="4205523">
                <a:defRPr sz="4400">
                  <a:solidFill>
                    <a:srgbClr val="01A2FF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2238338">
                <a:lnSpc>
                  <a:spcPct val="120000"/>
                </a:lnSpc>
                <a:spcBef>
                  <a:spcPct val="0"/>
                </a:spcBef>
                <a:buClr>
                  <a:srgbClr val="00BEF3"/>
                </a:buClr>
                <a:defRPr/>
              </a:pPr>
              <a:r>
                <a:rPr lang="en-US" altLang="zh-CN" sz="1600" b="1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X86</a:t>
              </a:r>
            </a:p>
          </p:txBody>
        </p:sp>
        <p:sp>
          <p:nvSpPr>
            <p:cNvPr id="60" name="Text"/>
            <p:cNvSpPr txBox="1"/>
            <p:nvPr/>
          </p:nvSpPr>
          <p:spPr>
            <a:xfrm>
              <a:off x="3885401" y="6067516"/>
              <a:ext cx="965115" cy="500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="" xmlns:ma14="http://schemas.microsoft.com/office/mac/drawingml/2011/main" val="1"/>
              </a:ext>
            </a:extLst>
          </p:spPr>
          <p:txBody>
            <a:bodyPr wrap="square" lIns="100353" tIns="100353" rIns="100353" bIns="100353" numCol="1" anchor="t">
              <a:spAutoFit/>
            </a:bodyPr>
            <a:lstStyle>
              <a:lvl1pPr defTabSz="4205523">
                <a:defRPr sz="4400">
                  <a:solidFill>
                    <a:srgbClr val="01A2FF"/>
                  </a:solidFill>
                  <a:latin typeface="Akkurat Pro"/>
                  <a:ea typeface="Akkurat Pro"/>
                  <a:cs typeface="Akkurat Pro"/>
                  <a:sym typeface="Akkurat Pro"/>
                </a:defRPr>
              </a:lvl1pPr>
            </a:lstStyle>
            <a:p>
              <a:pPr algn="ctr" defTabSz="2238338">
                <a:lnSpc>
                  <a:spcPct val="120000"/>
                </a:lnSpc>
                <a:spcBef>
                  <a:spcPct val="0"/>
                </a:spcBef>
                <a:buClr>
                  <a:srgbClr val="00BEF3"/>
                </a:buClr>
                <a:defRPr/>
              </a:pPr>
              <a:r>
                <a:rPr lang="en-US" altLang="zh-CN" sz="1600" b="1">
                  <a:solidFill>
                    <a:srgbClr val="FFFFFF"/>
                  </a:solidFill>
                  <a:latin typeface="+mn-lt"/>
                  <a:ea typeface="+mn-ea"/>
                  <a:cs typeface="+mn-ea"/>
                  <a:sym typeface="+mn-lt"/>
                </a:rPr>
                <a:t>GPU</a:t>
              </a:r>
            </a:p>
          </p:txBody>
        </p:sp>
      </p:grpSp>
      <p:sp>
        <p:nvSpPr>
          <p:cNvPr id="103" name="椭圆 102"/>
          <p:cNvSpPr/>
          <p:nvPr/>
        </p:nvSpPr>
        <p:spPr>
          <a:xfrm>
            <a:off x="5877316" y="5338242"/>
            <a:ext cx="309103" cy="275150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399" b="1" kern="0" smtClean="0">
                <a:solidFill>
                  <a:prstClr val="white"/>
                </a:solidFill>
                <a:cs typeface="+mn-ea"/>
                <a:sym typeface="+mn-lt"/>
              </a:rPr>
              <a:t>5</a:t>
            </a:r>
            <a:endParaRPr lang="zh-CN" altLang="en-US" sz="13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70841" y="5229890"/>
            <a:ext cx="592628" cy="328066"/>
          </a:xfrm>
          <a:prstGeom prst="rect">
            <a:avLst/>
          </a:prstGeom>
          <a:solidFill>
            <a:srgbClr val="1D78C8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kumimoji="1" lang="en-US" altLang="zh-CN" sz="1050">
                <a:solidFill>
                  <a:schemeClr val="bg1"/>
                </a:solidFill>
                <a:cs typeface="+mn-ea"/>
                <a:sym typeface="+mn-lt"/>
              </a:rPr>
              <a:t>SDK</a:t>
            </a:r>
            <a:endParaRPr kumimoji="1" lang="zh-CN" altLang="en-US" sz="105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778901" y="5454857"/>
            <a:ext cx="309103" cy="275150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399" b="1" kern="0" smtClean="0">
                <a:solidFill>
                  <a:prstClr val="white"/>
                </a:solidFill>
                <a:cs typeface="+mn-ea"/>
                <a:sym typeface="+mn-lt"/>
              </a:rPr>
              <a:t>4</a:t>
            </a:r>
            <a:endParaRPr lang="zh-CN" altLang="en-US" sz="13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214808" y="4551262"/>
            <a:ext cx="309103" cy="275150"/>
          </a:xfrm>
          <a:prstGeom prst="ellipse">
            <a:avLst/>
          </a:prstGeom>
          <a:gradFill rotWithShape="1">
            <a:gsLst>
              <a:gs pos="0">
                <a:srgbClr val="C0504D">
                  <a:shade val="51000"/>
                  <a:satMod val="130000"/>
                </a:srgbClr>
              </a:gs>
              <a:gs pos="80000">
                <a:srgbClr val="C0504D">
                  <a:shade val="93000"/>
                  <a:satMod val="130000"/>
                </a:srgbClr>
              </a:gs>
              <a:gs pos="100000">
                <a:srgbClr val="C0504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399" b="1" kern="0" smtClean="0">
                <a:solidFill>
                  <a:prstClr val="white"/>
                </a:solidFill>
                <a:cs typeface="+mn-ea"/>
                <a:sym typeface="+mn-lt"/>
              </a:rPr>
              <a:t>3</a:t>
            </a:r>
            <a:endParaRPr lang="zh-CN" altLang="en-US" sz="1399" b="1" kern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99" name="肘形连接符 98"/>
          <p:cNvCxnSpPr>
            <a:stCxn id="66" idx="1"/>
            <a:endCxn id="95" idx="0"/>
          </p:cNvCxnSpPr>
          <p:nvPr/>
        </p:nvCxnSpPr>
        <p:spPr>
          <a:xfrm rot="10800000" flipV="1">
            <a:off x="1223326" y="4033877"/>
            <a:ext cx="992283" cy="548398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5214808" y="3380904"/>
            <a:ext cx="0" cy="1239447"/>
          </a:xfrm>
          <a:prstGeom prst="straightConnector1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6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37332" y="190685"/>
            <a:ext cx="10736446" cy="993400"/>
          </a:xfrm>
          <a:noFill/>
          <a:ln w="9525">
            <a:noFill/>
            <a:miter lim="800000"/>
          </a:ln>
        </p:spPr>
        <p:txBody>
          <a:bodyPr vert="horz" wrap="square" lIns="78008" tIns="39004" rIns="78008" bIns="39004" numCol="1" rtlCol="0" anchor="ctr" anchorCtr="0" compatLnSpc="1">
            <a:prstTxWarp prst="textNoShape">
              <a:avLst/>
            </a:prstTxWarp>
            <a:normAutofit fontScale="75000" lnSpcReduction="20000"/>
          </a:bodyPr>
          <a:lstStyle/>
          <a:p>
            <a:pPr>
              <a:lnSpc>
                <a:spcPct val="140000"/>
              </a:lnSpc>
            </a:pPr>
            <a:r>
              <a:rPr lang="en-US" altLang="zh-CN" sz="3200" b="1" dirty="0">
                <a:solidFill>
                  <a:srgbClr val="990000"/>
                </a:solidFill>
                <a:latin typeface="+mn-lt"/>
                <a:ea typeface="+mn-ea"/>
                <a:cs typeface="+mn-ea"/>
              </a:rPr>
              <a:t>Reference: China Highway Toll System (ETC) Digital Transformation</a:t>
            </a:r>
            <a:endParaRPr lang="zh-CN" altLang="en-US" sz="3200" b="1" dirty="0">
              <a:solidFill>
                <a:srgbClr val="990000"/>
              </a:solidFill>
              <a:latin typeface="+mn-lt"/>
              <a:ea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42" y="2312855"/>
            <a:ext cx="3061958" cy="191840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44471" y="1638826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Manual Toll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446461" y="4615139"/>
            <a:ext cx="3614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Challenge:</a:t>
            </a:r>
          </a:p>
          <a:p>
            <a:pPr marL="342900" indent="-342900">
              <a:buAutoNum type="arabicPeriod"/>
            </a:pPr>
            <a:r>
              <a:rPr lang="en-US" altLang="zh-CN" sz="1200" dirty="0" smtClean="0"/>
              <a:t>Low Efficiency – Car stuck at toll and create traffic jam </a:t>
            </a:r>
          </a:p>
          <a:p>
            <a:pPr marL="342900" indent="-342900">
              <a:buAutoNum type="arabicPeriod"/>
            </a:pPr>
            <a:r>
              <a:rPr lang="en-US" altLang="zh-CN" sz="1200" dirty="0" smtClean="0"/>
              <a:t>High OPEX – Human intensive job</a:t>
            </a:r>
          </a:p>
          <a:p>
            <a:pPr marL="342900" indent="-342900">
              <a:buAutoNum type="arabicPeriod"/>
            </a:pPr>
            <a:r>
              <a:rPr lang="en-US" altLang="zh-CN" sz="1200" dirty="0" smtClean="0"/>
              <a:t>Fraud – Drive use “bugs” to reduce payment, like change ticket, quick bypass together with others car</a:t>
            </a:r>
          </a:p>
          <a:p>
            <a:pPr marL="342900" indent="-342900">
              <a:buAutoNum type="arabicPeriod"/>
            </a:pPr>
            <a:endParaRPr lang="en-US" altLang="zh-CN" sz="1200" dirty="0" smtClean="0"/>
          </a:p>
        </p:txBody>
      </p:sp>
      <p:sp>
        <p:nvSpPr>
          <p:cNvPr id="69" name="右箭头 68"/>
          <p:cNvSpPr/>
          <p:nvPr/>
        </p:nvSpPr>
        <p:spPr>
          <a:xfrm>
            <a:off x="4096083" y="2729727"/>
            <a:ext cx="380895" cy="68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378768" y="1519427"/>
            <a:ext cx="2324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Intelligent Toll</a:t>
            </a:r>
            <a:endParaRPr lang="zh-CN" altLang="en-US" sz="2400" b="1" dirty="0"/>
          </a:p>
        </p:txBody>
      </p:sp>
      <p:sp>
        <p:nvSpPr>
          <p:cNvPr id="214" name="文本框 213"/>
          <p:cNvSpPr txBox="1"/>
          <p:nvPr/>
        </p:nvSpPr>
        <p:spPr>
          <a:xfrm>
            <a:off x="8705081" y="1378368"/>
            <a:ext cx="33564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Business Benefits</a:t>
            </a:r>
          </a:p>
          <a:p>
            <a:pPr marL="342900" indent="-342900">
              <a:buAutoNum type="arabicPeriod"/>
            </a:pPr>
            <a:r>
              <a:rPr lang="en-US" altLang="zh-CN" sz="1200" dirty="0" smtClean="0"/>
              <a:t>Efficiency 10x </a:t>
            </a:r>
            <a:r>
              <a:rPr lang="en-US" altLang="zh-CN" sz="1200" dirty="0"/>
              <a:t>growth , 15s =&gt; 2s in avg. per </a:t>
            </a:r>
            <a:r>
              <a:rPr lang="en-US" altLang="zh-CN" sz="1200" dirty="0" smtClean="0"/>
              <a:t>car ; 29s </a:t>
            </a:r>
            <a:r>
              <a:rPr lang="en-US" altLang="zh-CN" sz="1200" dirty="0"/>
              <a:t>=&gt; 3s in avg. per </a:t>
            </a:r>
            <a:r>
              <a:rPr lang="en-US" altLang="zh-CN" sz="1200" dirty="0" smtClean="0"/>
              <a:t>truck</a:t>
            </a:r>
          </a:p>
          <a:p>
            <a:pPr marL="342900" indent="-342900">
              <a:buAutoNum type="arabicPeriod"/>
            </a:pPr>
            <a:r>
              <a:rPr lang="en-US" altLang="zh-CN" sz="1200" dirty="0" smtClean="0"/>
              <a:t>Anti Fraud</a:t>
            </a:r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Solution Highlight </a:t>
            </a:r>
            <a:endParaRPr lang="en-US" altLang="zh-CN" sz="1200" b="1" dirty="0"/>
          </a:p>
          <a:p>
            <a:pPr marL="342900" indent="-342900">
              <a:buAutoNum type="arabicPeriod"/>
            </a:pPr>
            <a:r>
              <a:rPr lang="en-US" altLang="zh-CN" sz="1200" b="1" dirty="0" smtClean="0"/>
              <a:t>Low </a:t>
            </a:r>
            <a:r>
              <a:rPr lang="en-US" altLang="zh-CN" sz="1200" b="1" dirty="0"/>
              <a:t>latency</a:t>
            </a:r>
            <a:r>
              <a:rPr lang="en-US" altLang="zh-CN" sz="1200" dirty="0"/>
              <a:t>: lightweight AI inference </a:t>
            </a:r>
            <a:r>
              <a:rPr lang="en-US" altLang="zh-CN" sz="1200" dirty="0" smtClean="0"/>
              <a:t>engine with local </a:t>
            </a:r>
            <a:r>
              <a:rPr lang="en-US" altLang="zh-CN" sz="1200" dirty="0"/>
              <a:t>data </a:t>
            </a:r>
            <a:r>
              <a:rPr lang="en-US" altLang="zh-CN" sz="1200" dirty="0" smtClean="0"/>
              <a:t>processing</a:t>
            </a:r>
          </a:p>
          <a:p>
            <a:pPr marL="342900" indent="-342900">
              <a:buAutoNum type="arabicPeriod"/>
            </a:pPr>
            <a:r>
              <a:rPr lang="en-US" altLang="zh-CN" sz="1200" b="1" dirty="0" smtClean="0"/>
              <a:t>Heterogeneous </a:t>
            </a:r>
            <a:r>
              <a:rPr lang="en-US" altLang="zh-CN" sz="1200" b="1" dirty="0"/>
              <a:t>devices</a:t>
            </a:r>
            <a:r>
              <a:rPr lang="en-US" altLang="zh-CN" sz="1200" dirty="0"/>
              <a:t>: Heterogeneous hardware and OSs are supported</a:t>
            </a:r>
            <a:r>
              <a:rPr lang="en-US" altLang="zh-CN" sz="12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zh-CN" sz="1200" b="1" dirty="0" smtClean="0"/>
              <a:t>Large </a:t>
            </a:r>
            <a:r>
              <a:rPr lang="en-US" altLang="zh-CN" sz="1200" b="1" dirty="0"/>
              <a:t>scale</a:t>
            </a:r>
            <a:r>
              <a:rPr lang="en-US" altLang="zh-CN" sz="1200" dirty="0"/>
              <a:t>: 100,000+ edge nodes are quickly accessed, and millions of applications are coordinated between the edge and cloud</a:t>
            </a:r>
            <a:r>
              <a:rPr lang="en-US" altLang="zh-CN" sz="12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zh-CN" sz="1200" b="1" dirty="0" smtClean="0"/>
              <a:t>Unified </a:t>
            </a:r>
            <a:r>
              <a:rPr lang="en-US" altLang="zh-CN" sz="1200" b="1" dirty="0"/>
              <a:t>management</a:t>
            </a:r>
            <a:r>
              <a:rPr lang="en-US" altLang="zh-CN" sz="1200" dirty="0"/>
              <a:t>: unified management of application images, deployment, scheduling, O&amp;M, and </a:t>
            </a:r>
            <a:r>
              <a:rPr lang="en-US" altLang="zh-CN" sz="1200" dirty="0" smtClean="0"/>
              <a:t>upgrade</a:t>
            </a:r>
          </a:p>
          <a:p>
            <a:pPr marL="342900" indent="-342900">
              <a:buAutoNum type="arabicPeriod"/>
            </a:pPr>
            <a:r>
              <a:rPr lang="en-US" altLang="zh-CN" sz="1200" b="1" dirty="0" smtClean="0"/>
              <a:t>Multiple role and hierarchy management(six </a:t>
            </a:r>
            <a:r>
              <a:rPr lang="en-US" altLang="zh-CN" sz="1200" b="1" dirty="0"/>
              <a:t>levels</a:t>
            </a:r>
            <a:r>
              <a:rPr lang="en-US" altLang="zh-CN" sz="1200" dirty="0"/>
              <a:t>): supports </a:t>
            </a:r>
            <a:r>
              <a:rPr lang="en-US" altLang="zh-CN" sz="1200" dirty="0" smtClean="0"/>
              <a:t>needs from different stakeholder: central management </a:t>
            </a:r>
            <a:r>
              <a:rPr lang="en-US" altLang="zh-CN" sz="1200" dirty="0"/>
              <a:t>centers, provincial </a:t>
            </a:r>
            <a:r>
              <a:rPr lang="en-US" altLang="zh-CN" sz="1200" dirty="0" smtClean="0"/>
              <a:t>management </a:t>
            </a:r>
            <a:r>
              <a:rPr lang="en-US" altLang="zh-CN" sz="1200" dirty="0"/>
              <a:t>centers, road </a:t>
            </a:r>
            <a:r>
              <a:rPr lang="en-US" altLang="zh-CN" sz="1200" dirty="0" smtClean="0"/>
              <a:t>management </a:t>
            </a:r>
            <a:r>
              <a:rPr lang="en-US" altLang="zh-CN" sz="1200" dirty="0"/>
              <a:t>companies, road </a:t>
            </a:r>
            <a:r>
              <a:rPr lang="en-US" altLang="zh-CN" sz="1200" dirty="0" smtClean="0"/>
              <a:t>management company’s branches, and </a:t>
            </a:r>
            <a:r>
              <a:rPr lang="en-US" altLang="zh-CN" sz="1200" dirty="0"/>
              <a:t>toll stations.</a:t>
            </a:r>
            <a:endParaRPr lang="en-US" altLang="zh-CN" sz="1200" dirty="0" smtClean="0"/>
          </a:p>
        </p:txBody>
      </p:sp>
      <p:grpSp>
        <p:nvGrpSpPr>
          <p:cNvPr id="227" name="组合 226"/>
          <p:cNvGrpSpPr/>
          <p:nvPr/>
        </p:nvGrpSpPr>
        <p:grpSpPr>
          <a:xfrm>
            <a:off x="4670755" y="2100491"/>
            <a:ext cx="3978450" cy="3942047"/>
            <a:chOff x="6625492" y="1993582"/>
            <a:chExt cx="4693297" cy="3361463"/>
          </a:xfrm>
        </p:grpSpPr>
        <p:grpSp>
          <p:nvGrpSpPr>
            <p:cNvPr id="226" name="组合 225"/>
            <p:cNvGrpSpPr/>
            <p:nvPr/>
          </p:nvGrpSpPr>
          <p:grpSpPr>
            <a:xfrm>
              <a:off x="6625492" y="2115851"/>
              <a:ext cx="4693297" cy="3239194"/>
              <a:chOff x="6625492" y="2141326"/>
              <a:chExt cx="4693297" cy="3239194"/>
            </a:xfrm>
          </p:grpSpPr>
          <p:pic>
            <p:nvPicPr>
              <p:cNvPr id="141" name="图片 1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03986" y="4865795"/>
                <a:ext cx="3631742" cy="514725"/>
              </a:xfrm>
              <a:prstGeom prst="rect">
                <a:avLst/>
              </a:prstGeom>
            </p:spPr>
          </p:pic>
          <p:cxnSp>
            <p:nvCxnSpPr>
              <p:cNvPr id="142" name="直接连接符 224"/>
              <p:cNvCxnSpPr>
                <a:cxnSpLocks noChangeShapeType="1"/>
              </p:cNvCxnSpPr>
              <p:nvPr/>
            </p:nvCxnSpPr>
            <p:spPr bwMode="auto">
              <a:xfrm flipV="1">
                <a:off x="10425930" y="4115259"/>
                <a:ext cx="0" cy="589700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直接连接符 225"/>
              <p:cNvCxnSpPr>
                <a:cxnSpLocks noChangeShapeType="1"/>
              </p:cNvCxnSpPr>
              <p:nvPr/>
            </p:nvCxnSpPr>
            <p:spPr bwMode="auto">
              <a:xfrm flipV="1">
                <a:off x="10427441" y="3970471"/>
                <a:ext cx="448055" cy="307373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4" name="直接连接符 225"/>
              <p:cNvCxnSpPr>
                <a:cxnSpLocks noChangeShapeType="1"/>
              </p:cNvCxnSpPr>
              <p:nvPr/>
            </p:nvCxnSpPr>
            <p:spPr bwMode="auto">
              <a:xfrm flipH="1" flipV="1">
                <a:off x="10068321" y="4704971"/>
                <a:ext cx="656160" cy="664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5" name="直接连接符 224"/>
              <p:cNvCxnSpPr>
                <a:cxnSpLocks noChangeShapeType="1"/>
              </p:cNvCxnSpPr>
              <p:nvPr/>
            </p:nvCxnSpPr>
            <p:spPr bwMode="auto">
              <a:xfrm flipH="1" flipV="1">
                <a:off x="10068321" y="4705561"/>
                <a:ext cx="0" cy="69558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" name="直接连接符 224"/>
              <p:cNvCxnSpPr>
                <a:cxnSpLocks noChangeShapeType="1"/>
              </p:cNvCxnSpPr>
              <p:nvPr/>
            </p:nvCxnSpPr>
            <p:spPr bwMode="auto">
              <a:xfrm flipH="1" flipV="1">
                <a:off x="11318789" y="4360967"/>
                <a:ext cx="0" cy="86155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7" name="矩形 146"/>
              <p:cNvSpPr/>
              <p:nvPr/>
            </p:nvSpPr>
            <p:spPr>
              <a:xfrm>
                <a:off x="10740110" y="4573235"/>
                <a:ext cx="502281" cy="17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RSU-D</a:t>
                </a:r>
                <a:endParaRPr kumimoji="0" lang="zh-CN" altLang="en-US" sz="7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9899690" y="4513766"/>
                <a:ext cx="400515" cy="17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RSU</a:t>
                </a:r>
                <a:endParaRPr kumimoji="0" lang="zh-CN" altLang="en-US" sz="7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pic>
            <p:nvPicPr>
              <p:cNvPr id="149" name="图片 148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10372909" y="4284892"/>
                <a:ext cx="104908" cy="150723"/>
              </a:xfrm>
              <a:prstGeom prst="rect">
                <a:avLst/>
              </a:prstGeom>
            </p:spPr>
          </p:pic>
          <p:pic>
            <p:nvPicPr>
              <p:cNvPr id="150" name="图片 14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10029593" y="4623121"/>
                <a:ext cx="86304" cy="123995"/>
              </a:xfrm>
              <a:prstGeom prst="rect">
                <a:avLst/>
              </a:prstGeom>
            </p:spPr>
          </p:pic>
          <p:pic>
            <p:nvPicPr>
              <p:cNvPr id="151" name="图片 150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99" t="49485" b="13777"/>
              <a:stretch/>
            </p:blipFill>
            <p:spPr>
              <a:xfrm flipH="1">
                <a:off x="10319528" y="4423166"/>
                <a:ext cx="209210" cy="119351"/>
              </a:xfrm>
              <a:prstGeom prst="rect">
                <a:avLst/>
              </a:prstGeom>
            </p:spPr>
          </p:pic>
          <p:pic>
            <p:nvPicPr>
              <p:cNvPr id="152" name="图片 163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17946" y="5090052"/>
                <a:ext cx="246862" cy="188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3" name="图片 163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75332" y="5093028"/>
                <a:ext cx="246862" cy="188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4" name="图片 163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EFFFF"/>
                  </a:clrFrom>
                  <a:clrTo>
                    <a:srgbClr val="FE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8188725" y="4851163"/>
                <a:ext cx="246862" cy="188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5" name="Freeform 20"/>
              <p:cNvSpPr>
                <a:spLocks noEditPoints="1"/>
              </p:cNvSpPr>
              <p:nvPr/>
            </p:nvSpPr>
            <p:spPr bwMode="auto">
              <a:xfrm>
                <a:off x="10646655" y="4755254"/>
                <a:ext cx="127046" cy="112719"/>
              </a:xfrm>
              <a:custGeom>
                <a:avLst/>
                <a:gdLst/>
                <a:ahLst/>
                <a:cxnLst>
                  <a:cxn ang="0">
                    <a:pos x="722" y="224"/>
                  </a:cxn>
                  <a:cxn ang="0">
                    <a:pos x="734" y="212"/>
                  </a:cxn>
                  <a:cxn ang="0">
                    <a:pos x="646" y="22"/>
                  </a:cxn>
                  <a:cxn ang="0">
                    <a:pos x="634" y="6"/>
                  </a:cxn>
                  <a:cxn ang="0">
                    <a:pos x="132" y="0"/>
                  </a:cxn>
                  <a:cxn ang="0">
                    <a:pos x="114" y="6"/>
                  </a:cxn>
                  <a:cxn ang="0">
                    <a:pos x="102" y="22"/>
                  </a:cxn>
                  <a:cxn ang="0">
                    <a:pos x="14" y="212"/>
                  </a:cxn>
                  <a:cxn ang="0">
                    <a:pos x="26" y="224"/>
                  </a:cxn>
                  <a:cxn ang="0">
                    <a:pos x="20" y="250"/>
                  </a:cxn>
                  <a:cxn ang="0">
                    <a:pos x="6" y="256"/>
                  </a:cxn>
                  <a:cxn ang="0">
                    <a:pos x="0" y="500"/>
                  </a:cxn>
                  <a:cxn ang="0">
                    <a:pos x="6" y="514"/>
                  </a:cxn>
                  <a:cxn ang="0">
                    <a:pos x="728" y="520"/>
                  </a:cxn>
                  <a:cxn ang="0">
                    <a:pos x="742" y="514"/>
                  </a:cxn>
                  <a:cxn ang="0">
                    <a:pos x="748" y="272"/>
                  </a:cxn>
                  <a:cxn ang="0">
                    <a:pos x="742" y="256"/>
                  </a:cxn>
                  <a:cxn ang="0">
                    <a:pos x="728" y="250"/>
                  </a:cxn>
                  <a:cxn ang="0">
                    <a:pos x="124" y="436"/>
                  </a:cxn>
                  <a:cxn ang="0">
                    <a:pos x="108" y="446"/>
                  </a:cxn>
                  <a:cxn ang="0">
                    <a:pos x="96" y="442"/>
                  </a:cxn>
                  <a:cxn ang="0">
                    <a:pos x="90" y="336"/>
                  </a:cxn>
                  <a:cxn ang="0">
                    <a:pos x="96" y="324"/>
                  </a:cxn>
                  <a:cxn ang="0">
                    <a:pos x="108" y="318"/>
                  </a:cxn>
                  <a:cxn ang="0">
                    <a:pos x="124" y="328"/>
                  </a:cxn>
                  <a:cxn ang="0">
                    <a:pos x="198" y="428"/>
                  </a:cxn>
                  <a:cxn ang="0">
                    <a:pos x="194" y="442"/>
                  </a:cxn>
                  <a:cxn ang="0">
                    <a:pos x="182" y="446"/>
                  </a:cxn>
                  <a:cxn ang="0">
                    <a:pos x="166" y="436"/>
                  </a:cxn>
                  <a:cxn ang="0">
                    <a:pos x="164" y="336"/>
                  </a:cxn>
                  <a:cxn ang="0">
                    <a:pos x="176" y="320"/>
                  </a:cxn>
                  <a:cxn ang="0">
                    <a:pos x="188" y="320"/>
                  </a:cxn>
                  <a:cxn ang="0">
                    <a:pos x="198" y="336"/>
                  </a:cxn>
                  <a:cxn ang="0">
                    <a:pos x="274" y="428"/>
                  </a:cxn>
                  <a:cxn ang="0">
                    <a:pos x="262" y="444"/>
                  </a:cxn>
                  <a:cxn ang="0">
                    <a:pos x="250" y="444"/>
                  </a:cxn>
                  <a:cxn ang="0">
                    <a:pos x="240" y="428"/>
                  </a:cxn>
                  <a:cxn ang="0">
                    <a:pos x="240" y="328"/>
                  </a:cxn>
                  <a:cxn ang="0">
                    <a:pos x="256" y="318"/>
                  </a:cxn>
                  <a:cxn ang="0">
                    <a:pos x="268" y="324"/>
                  </a:cxn>
                  <a:cxn ang="0">
                    <a:pos x="274" y="428"/>
                  </a:cxn>
                  <a:cxn ang="0">
                    <a:pos x="346" y="436"/>
                  </a:cxn>
                  <a:cxn ang="0">
                    <a:pos x="330" y="446"/>
                  </a:cxn>
                  <a:cxn ang="0">
                    <a:pos x="318" y="442"/>
                  </a:cxn>
                  <a:cxn ang="0">
                    <a:pos x="314" y="336"/>
                  </a:cxn>
                  <a:cxn ang="0">
                    <a:pos x="318" y="324"/>
                  </a:cxn>
                  <a:cxn ang="0">
                    <a:pos x="330" y="318"/>
                  </a:cxn>
                  <a:cxn ang="0">
                    <a:pos x="346" y="328"/>
                  </a:cxn>
                  <a:cxn ang="0">
                    <a:pos x="626" y="390"/>
                  </a:cxn>
                  <a:cxn ang="0">
                    <a:pos x="610" y="386"/>
                  </a:cxn>
                  <a:cxn ang="0">
                    <a:pos x="592" y="372"/>
                  </a:cxn>
                  <a:cxn ang="0">
                    <a:pos x="586" y="350"/>
                  </a:cxn>
                  <a:cxn ang="0">
                    <a:pos x="588" y="334"/>
                  </a:cxn>
                  <a:cxn ang="0">
                    <a:pos x="604" y="316"/>
                  </a:cxn>
                  <a:cxn ang="0">
                    <a:pos x="626" y="308"/>
                  </a:cxn>
                  <a:cxn ang="0">
                    <a:pos x="642" y="312"/>
                  </a:cxn>
                  <a:cxn ang="0">
                    <a:pos x="660" y="326"/>
                  </a:cxn>
                  <a:cxn ang="0">
                    <a:pos x="666" y="350"/>
                  </a:cxn>
                  <a:cxn ang="0">
                    <a:pos x="664" y="366"/>
                  </a:cxn>
                  <a:cxn ang="0">
                    <a:pos x="648" y="384"/>
                  </a:cxn>
                  <a:cxn ang="0">
                    <a:pos x="626" y="390"/>
                  </a:cxn>
                </a:cxnLst>
                <a:rect l="0" t="0" r="r" b="b"/>
                <a:pathLst>
                  <a:path w="748" h="520">
                    <a:moveTo>
                      <a:pt x="26" y="224"/>
                    </a:moveTo>
                    <a:lnTo>
                      <a:pt x="722" y="224"/>
                    </a:lnTo>
                    <a:lnTo>
                      <a:pt x="722" y="224"/>
                    </a:lnTo>
                    <a:lnTo>
                      <a:pt x="728" y="222"/>
                    </a:lnTo>
                    <a:lnTo>
                      <a:pt x="732" y="218"/>
                    </a:lnTo>
                    <a:lnTo>
                      <a:pt x="734" y="212"/>
                    </a:lnTo>
                    <a:lnTo>
                      <a:pt x="732" y="204"/>
                    </a:lnTo>
                    <a:lnTo>
                      <a:pt x="732" y="204"/>
                    </a:lnTo>
                    <a:lnTo>
                      <a:pt x="646" y="22"/>
                    </a:lnTo>
                    <a:lnTo>
                      <a:pt x="646" y="22"/>
                    </a:lnTo>
                    <a:lnTo>
                      <a:pt x="640" y="14"/>
                    </a:lnTo>
                    <a:lnTo>
                      <a:pt x="634" y="6"/>
                    </a:lnTo>
                    <a:lnTo>
                      <a:pt x="626" y="2"/>
                    </a:lnTo>
                    <a:lnTo>
                      <a:pt x="61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2" y="2"/>
                    </a:lnTo>
                    <a:lnTo>
                      <a:pt x="114" y="6"/>
                    </a:lnTo>
                    <a:lnTo>
                      <a:pt x="108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4" y="204"/>
                    </a:lnTo>
                    <a:lnTo>
                      <a:pt x="14" y="204"/>
                    </a:lnTo>
                    <a:lnTo>
                      <a:pt x="14" y="212"/>
                    </a:lnTo>
                    <a:lnTo>
                      <a:pt x="16" y="218"/>
                    </a:lnTo>
                    <a:lnTo>
                      <a:pt x="20" y="222"/>
                    </a:lnTo>
                    <a:lnTo>
                      <a:pt x="26" y="224"/>
                    </a:lnTo>
                    <a:lnTo>
                      <a:pt x="26" y="224"/>
                    </a:lnTo>
                    <a:close/>
                    <a:moveTo>
                      <a:pt x="728" y="250"/>
                    </a:moveTo>
                    <a:lnTo>
                      <a:pt x="20" y="250"/>
                    </a:lnTo>
                    <a:lnTo>
                      <a:pt x="20" y="250"/>
                    </a:lnTo>
                    <a:lnTo>
                      <a:pt x="12" y="252"/>
                    </a:lnTo>
                    <a:lnTo>
                      <a:pt x="6" y="256"/>
                    </a:lnTo>
                    <a:lnTo>
                      <a:pt x="2" y="264"/>
                    </a:lnTo>
                    <a:lnTo>
                      <a:pt x="0" y="272"/>
                    </a:lnTo>
                    <a:lnTo>
                      <a:pt x="0" y="500"/>
                    </a:lnTo>
                    <a:lnTo>
                      <a:pt x="0" y="500"/>
                    </a:lnTo>
                    <a:lnTo>
                      <a:pt x="2" y="508"/>
                    </a:lnTo>
                    <a:lnTo>
                      <a:pt x="6" y="514"/>
                    </a:lnTo>
                    <a:lnTo>
                      <a:pt x="12" y="518"/>
                    </a:lnTo>
                    <a:lnTo>
                      <a:pt x="20" y="520"/>
                    </a:lnTo>
                    <a:lnTo>
                      <a:pt x="728" y="520"/>
                    </a:lnTo>
                    <a:lnTo>
                      <a:pt x="728" y="520"/>
                    </a:lnTo>
                    <a:lnTo>
                      <a:pt x="736" y="518"/>
                    </a:lnTo>
                    <a:lnTo>
                      <a:pt x="742" y="514"/>
                    </a:lnTo>
                    <a:lnTo>
                      <a:pt x="746" y="508"/>
                    </a:lnTo>
                    <a:lnTo>
                      <a:pt x="748" y="500"/>
                    </a:lnTo>
                    <a:lnTo>
                      <a:pt x="748" y="272"/>
                    </a:lnTo>
                    <a:lnTo>
                      <a:pt x="748" y="272"/>
                    </a:lnTo>
                    <a:lnTo>
                      <a:pt x="746" y="264"/>
                    </a:lnTo>
                    <a:lnTo>
                      <a:pt x="742" y="256"/>
                    </a:lnTo>
                    <a:lnTo>
                      <a:pt x="736" y="252"/>
                    </a:lnTo>
                    <a:lnTo>
                      <a:pt x="728" y="250"/>
                    </a:lnTo>
                    <a:lnTo>
                      <a:pt x="728" y="250"/>
                    </a:lnTo>
                    <a:close/>
                    <a:moveTo>
                      <a:pt x="124" y="428"/>
                    </a:moveTo>
                    <a:lnTo>
                      <a:pt x="124" y="428"/>
                    </a:lnTo>
                    <a:lnTo>
                      <a:pt x="124" y="436"/>
                    </a:lnTo>
                    <a:lnTo>
                      <a:pt x="120" y="442"/>
                    </a:lnTo>
                    <a:lnTo>
                      <a:pt x="114" y="444"/>
                    </a:lnTo>
                    <a:lnTo>
                      <a:pt x="108" y="446"/>
                    </a:lnTo>
                    <a:lnTo>
                      <a:pt x="108" y="446"/>
                    </a:lnTo>
                    <a:lnTo>
                      <a:pt x="102" y="444"/>
                    </a:lnTo>
                    <a:lnTo>
                      <a:pt x="96" y="442"/>
                    </a:lnTo>
                    <a:lnTo>
                      <a:pt x="92" y="436"/>
                    </a:lnTo>
                    <a:lnTo>
                      <a:pt x="90" y="428"/>
                    </a:lnTo>
                    <a:lnTo>
                      <a:pt x="90" y="336"/>
                    </a:lnTo>
                    <a:lnTo>
                      <a:pt x="90" y="336"/>
                    </a:lnTo>
                    <a:lnTo>
                      <a:pt x="92" y="328"/>
                    </a:lnTo>
                    <a:lnTo>
                      <a:pt x="96" y="324"/>
                    </a:lnTo>
                    <a:lnTo>
                      <a:pt x="102" y="320"/>
                    </a:lnTo>
                    <a:lnTo>
                      <a:pt x="108" y="318"/>
                    </a:lnTo>
                    <a:lnTo>
                      <a:pt x="108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4" y="328"/>
                    </a:lnTo>
                    <a:lnTo>
                      <a:pt x="124" y="336"/>
                    </a:lnTo>
                    <a:lnTo>
                      <a:pt x="124" y="428"/>
                    </a:lnTo>
                    <a:close/>
                    <a:moveTo>
                      <a:pt x="198" y="428"/>
                    </a:moveTo>
                    <a:lnTo>
                      <a:pt x="198" y="428"/>
                    </a:lnTo>
                    <a:lnTo>
                      <a:pt x="198" y="436"/>
                    </a:lnTo>
                    <a:lnTo>
                      <a:pt x="194" y="442"/>
                    </a:lnTo>
                    <a:lnTo>
                      <a:pt x="188" y="444"/>
                    </a:lnTo>
                    <a:lnTo>
                      <a:pt x="182" y="446"/>
                    </a:lnTo>
                    <a:lnTo>
                      <a:pt x="182" y="446"/>
                    </a:lnTo>
                    <a:lnTo>
                      <a:pt x="176" y="444"/>
                    </a:lnTo>
                    <a:lnTo>
                      <a:pt x="170" y="442"/>
                    </a:lnTo>
                    <a:lnTo>
                      <a:pt x="166" y="436"/>
                    </a:lnTo>
                    <a:lnTo>
                      <a:pt x="164" y="428"/>
                    </a:lnTo>
                    <a:lnTo>
                      <a:pt x="164" y="336"/>
                    </a:lnTo>
                    <a:lnTo>
                      <a:pt x="164" y="336"/>
                    </a:lnTo>
                    <a:lnTo>
                      <a:pt x="166" y="328"/>
                    </a:lnTo>
                    <a:lnTo>
                      <a:pt x="170" y="324"/>
                    </a:lnTo>
                    <a:lnTo>
                      <a:pt x="176" y="320"/>
                    </a:lnTo>
                    <a:lnTo>
                      <a:pt x="182" y="318"/>
                    </a:lnTo>
                    <a:lnTo>
                      <a:pt x="182" y="318"/>
                    </a:lnTo>
                    <a:lnTo>
                      <a:pt x="188" y="320"/>
                    </a:lnTo>
                    <a:lnTo>
                      <a:pt x="194" y="324"/>
                    </a:lnTo>
                    <a:lnTo>
                      <a:pt x="198" y="328"/>
                    </a:lnTo>
                    <a:lnTo>
                      <a:pt x="198" y="336"/>
                    </a:lnTo>
                    <a:lnTo>
                      <a:pt x="198" y="428"/>
                    </a:lnTo>
                    <a:close/>
                    <a:moveTo>
                      <a:pt x="274" y="428"/>
                    </a:moveTo>
                    <a:lnTo>
                      <a:pt x="274" y="428"/>
                    </a:lnTo>
                    <a:lnTo>
                      <a:pt x="272" y="436"/>
                    </a:lnTo>
                    <a:lnTo>
                      <a:pt x="268" y="442"/>
                    </a:lnTo>
                    <a:lnTo>
                      <a:pt x="262" y="444"/>
                    </a:lnTo>
                    <a:lnTo>
                      <a:pt x="256" y="446"/>
                    </a:lnTo>
                    <a:lnTo>
                      <a:pt x="256" y="446"/>
                    </a:lnTo>
                    <a:lnTo>
                      <a:pt x="250" y="444"/>
                    </a:lnTo>
                    <a:lnTo>
                      <a:pt x="244" y="442"/>
                    </a:lnTo>
                    <a:lnTo>
                      <a:pt x="240" y="436"/>
                    </a:lnTo>
                    <a:lnTo>
                      <a:pt x="240" y="428"/>
                    </a:lnTo>
                    <a:lnTo>
                      <a:pt x="240" y="336"/>
                    </a:lnTo>
                    <a:lnTo>
                      <a:pt x="240" y="336"/>
                    </a:lnTo>
                    <a:lnTo>
                      <a:pt x="240" y="328"/>
                    </a:lnTo>
                    <a:lnTo>
                      <a:pt x="244" y="324"/>
                    </a:lnTo>
                    <a:lnTo>
                      <a:pt x="250" y="320"/>
                    </a:lnTo>
                    <a:lnTo>
                      <a:pt x="256" y="318"/>
                    </a:lnTo>
                    <a:lnTo>
                      <a:pt x="256" y="318"/>
                    </a:lnTo>
                    <a:lnTo>
                      <a:pt x="262" y="320"/>
                    </a:lnTo>
                    <a:lnTo>
                      <a:pt x="268" y="324"/>
                    </a:lnTo>
                    <a:lnTo>
                      <a:pt x="272" y="328"/>
                    </a:lnTo>
                    <a:lnTo>
                      <a:pt x="274" y="336"/>
                    </a:lnTo>
                    <a:lnTo>
                      <a:pt x="274" y="428"/>
                    </a:lnTo>
                    <a:close/>
                    <a:moveTo>
                      <a:pt x="348" y="428"/>
                    </a:moveTo>
                    <a:lnTo>
                      <a:pt x="348" y="428"/>
                    </a:lnTo>
                    <a:lnTo>
                      <a:pt x="346" y="436"/>
                    </a:lnTo>
                    <a:lnTo>
                      <a:pt x="342" y="442"/>
                    </a:lnTo>
                    <a:lnTo>
                      <a:pt x="338" y="444"/>
                    </a:lnTo>
                    <a:lnTo>
                      <a:pt x="330" y="446"/>
                    </a:lnTo>
                    <a:lnTo>
                      <a:pt x="330" y="446"/>
                    </a:lnTo>
                    <a:lnTo>
                      <a:pt x="324" y="444"/>
                    </a:lnTo>
                    <a:lnTo>
                      <a:pt x="318" y="442"/>
                    </a:lnTo>
                    <a:lnTo>
                      <a:pt x="314" y="436"/>
                    </a:lnTo>
                    <a:lnTo>
                      <a:pt x="314" y="428"/>
                    </a:lnTo>
                    <a:lnTo>
                      <a:pt x="314" y="336"/>
                    </a:lnTo>
                    <a:lnTo>
                      <a:pt x="314" y="336"/>
                    </a:lnTo>
                    <a:lnTo>
                      <a:pt x="314" y="328"/>
                    </a:lnTo>
                    <a:lnTo>
                      <a:pt x="318" y="324"/>
                    </a:lnTo>
                    <a:lnTo>
                      <a:pt x="324" y="320"/>
                    </a:lnTo>
                    <a:lnTo>
                      <a:pt x="330" y="318"/>
                    </a:lnTo>
                    <a:lnTo>
                      <a:pt x="330" y="318"/>
                    </a:lnTo>
                    <a:lnTo>
                      <a:pt x="338" y="320"/>
                    </a:lnTo>
                    <a:lnTo>
                      <a:pt x="342" y="324"/>
                    </a:lnTo>
                    <a:lnTo>
                      <a:pt x="346" y="328"/>
                    </a:lnTo>
                    <a:lnTo>
                      <a:pt x="348" y="336"/>
                    </a:lnTo>
                    <a:lnTo>
                      <a:pt x="348" y="428"/>
                    </a:lnTo>
                    <a:close/>
                    <a:moveTo>
                      <a:pt x="626" y="390"/>
                    </a:moveTo>
                    <a:lnTo>
                      <a:pt x="626" y="390"/>
                    </a:lnTo>
                    <a:lnTo>
                      <a:pt x="618" y="390"/>
                    </a:lnTo>
                    <a:lnTo>
                      <a:pt x="610" y="386"/>
                    </a:lnTo>
                    <a:lnTo>
                      <a:pt x="604" y="384"/>
                    </a:lnTo>
                    <a:lnTo>
                      <a:pt x="598" y="378"/>
                    </a:lnTo>
                    <a:lnTo>
                      <a:pt x="592" y="372"/>
                    </a:lnTo>
                    <a:lnTo>
                      <a:pt x="588" y="366"/>
                    </a:lnTo>
                    <a:lnTo>
                      <a:pt x="586" y="358"/>
                    </a:lnTo>
                    <a:lnTo>
                      <a:pt x="586" y="350"/>
                    </a:lnTo>
                    <a:lnTo>
                      <a:pt x="586" y="350"/>
                    </a:lnTo>
                    <a:lnTo>
                      <a:pt x="586" y="342"/>
                    </a:lnTo>
                    <a:lnTo>
                      <a:pt x="588" y="334"/>
                    </a:lnTo>
                    <a:lnTo>
                      <a:pt x="592" y="326"/>
                    </a:lnTo>
                    <a:lnTo>
                      <a:pt x="598" y="320"/>
                    </a:lnTo>
                    <a:lnTo>
                      <a:pt x="604" y="316"/>
                    </a:lnTo>
                    <a:lnTo>
                      <a:pt x="610" y="312"/>
                    </a:lnTo>
                    <a:lnTo>
                      <a:pt x="618" y="310"/>
                    </a:lnTo>
                    <a:lnTo>
                      <a:pt x="626" y="308"/>
                    </a:lnTo>
                    <a:lnTo>
                      <a:pt x="626" y="308"/>
                    </a:lnTo>
                    <a:lnTo>
                      <a:pt x="634" y="310"/>
                    </a:lnTo>
                    <a:lnTo>
                      <a:pt x="642" y="312"/>
                    </a:lnTo>
                    <a:lnTo>
                      <a:pt x="648" y="316"/>
                    </a:lnTo>
                    <a:lnTo>
                      <a:pt x="654" y="320"/>
                    </a:lnTo>
                    <a:lnTo>
                      <a:pt x="660" y="326"/>
                    </a:lnTo>
                    <a:lnTo>
                      <a:pt x="664" y="334"/>
                    </a:lnTo>
                    <a:lnTo>
                      <a:pt x="666" y="342"/>
                    </a:lnTo>
                    <a:lnTo>
                      <a:pt x="666" y="350"/>
                    </a:lnTo>
                    <a:lnTo>
                      <a:pt x="666" y="350"/>
                    </a:lnTo>
                    <a:lnTo>
                      <a:pt x="666" y="358"/>
                    </a:lnTo>
                    <a:lnTo>
                      <a:pt x="664" y="366"/>
                    </a:lnTo>
                    <a:lnTo>
                      <a:pt x="660" y="372"/>
                    </a:lnTo>
                    <a:lnTo>
                      <a:pt x="654" y="378"/>
                    </a:lnTo>
                    <a:lnTo>
                      <a:pt x="648" y="384"/>
                    </a:lnTo>
                    <a:lnTo>
                      <a:pt x="642" y="386"/>
                    </a:lnTo>
                    <a:lnTo>
                      <a:pt x="634" y="390"/>
                    </a:lnTo>
                    <a:lnTo>
                      <a:pt x="626" y="390"/>
                    </a:lnTo>
                    <a:lnTo>
                      <a:pt x="626" y="390"/>
                    </a:lnTo>
                    <a:close/>
                  </a:path>
                </a:pathLst>
              </a:custGeom>
              <a:solidFill>
                <a:srgbClr val="4472C4">
                  <a:lumMod val="50000"/>
                </a:srgb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pic>
            <p:nvPicPr>
              <p:cNvPr id="156" name="图片 155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10679327" y="4626837"/>
                <a:ext cx="86304" cy="123995"/>
              </a:xfrm>
              <a:prstGeom prst="rect">
                <a:avLst/>
              </a:prstGeom>
            </p:spPr>
          </p:pic>
          <p:sp>
            <p:nvSpPr>
              <p:cNvPr id="157" name="文本框 156"/>
              <p:cNvSpPr txBox="1"/>
              <p:nvPr/>
            </p:nvSpPr>
            <p:spPr>
              <a:xfrm>
                <a:off x="8327864" y="2141326"/>
                <a:ext cx="2131937" cy="163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Traffic Management Center</a:t>
                </a:r>
                <a:endParaRPr kumimoji="1" lang="zh-CN" altLang="en-US" sz="12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7539366" y="3338310"/>
                <a:ext cx="712624" cy="65573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1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Edge Node</a:t>
                </a:r>
                <a:endParaRPr kumimoji="0" lang="zh-CN" altLang="en-US" sz="5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64" name="圆角矩形 163"/>
              <p:cNvSpPr/>
              <p:nvPr/>
            </p:nvSpPr>
            <p:spPr>
              <a:xfrm>
                <a:off x="7595449" y="3394180"/>
                <a:ext cx="608904" cy="119408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00" kern="0" dirty="0" smtClean="0">
                    <a:latin typeface="+mj-lt"/>
                  </a:rPr>
                  <a:t>Toll Count</a:t>
                </a:r>
                <a:endParaRPr kumimoji="0" lang="zh-CN" altLang="en-US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65" name="圆角矩形 164"/>
              <p:cNvSpPr/>
              <p:nvPr/>
            </p:nvSpPr>
            <p:spPr>
              <a:xfrm>
                <a:off x="7591225" y="3553476"/>
                <a:ext cx="608904" cy="221739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00" kern="0" noProof="0" dirty="0" smtClean="0">
                    <a:latin typeface="+mj-lt"/>
                  </a:rPr>
                  <a:t>Car and plate recognition</a:t>
                </a:r>
                <a:endParaRPr kumimoji="0" lang="zh-CN" altLang="en-US" sz="5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8861513" y="3325204"/>
                <a:ext cx="712624" cy="65573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1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Edge Node</a:t>
                </a:r>
                <a:endParaRPr kumimoji="0" lang="zh-CN" altLang="en-US" sz="5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68" name="圆角矩形 167"/>
              <p:cNvSpPr/>
              <p:nvPr/>
            </p:nvSpPr>
            <p:spPr>
              <a:xfrm>
                <a:off x="8917596" y="3381073"/>
                <a:ext cx="608904" cy="119408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Toll Count</a:t>
                </a:r>
                <a:endParaRPr kumimoji="0" lang="zh-CN" altLang="en-US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10254147" y="3999685"/>
                <a:ext cx="909006" cy="9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700" b="1" kern="0" noProof="0" dirty="0" smtClean="0">
                    <a:latin typeface="+mj-lt"/>
                  </a:rPr>
                  <a:t>3</a:t>
                </a:r>
                <a:r>
                  <a:rPr kumimoji="1" lang="en-US" altLang="zh-CN" sz="700" b="1" kern="0" baseline="30000" noProof="0" dirty="0" smtClean="0">
                    <a:latin typeface="+mj-lt"/>
                  </a:rPr>
                  <a:t>rd</a:t>
                </a:r>
                <a:r>
                  <a:rPr kumimoji="1" lang="en-US" altLang="zh-CN" sz="700" b="1" kern="0" noProof="0" dirty="0" smtClean="0">
                    <a:latin typeface="+mj-lt"/>
                  </a:rPr>
                  <a:t> party Equipment</a:t>
                </a:r>
                <a:endParaRPr kumimoji="1" lang="en-US" altLang="zh-CN" sz="7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10275775" y="3323123"/>
                <a:ext cx="712624" cy="655731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11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Edge Node</a:t>
                </a:r>
                <a:endParaRPr kumimoji="0" lang="zh-CN" altLang="en-US" sz="5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73" name="圆角矩形 172"/>
              <p:cNvSpPr/>
              <p:nvPr/>
            </p:nvSpPr>
            <p:spPr>
              <a:xfrm>
                <a:off x="10331858" y="3378991"/>
                <a:ext cx="608904" cy="119408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Toll Count</a:t>
                </a:r>
                <a:endParaRPr kumimoji="0" lang="zh-CN" altLang="en-US" sz="5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cxnSp>
            <p:nvCxnSpPr>
              <p:cNvPr id="176" name="直接箭头连接符 175"/>
              <p:cNvCxnSpPr>
                <a:endCxn id="163" idx="0"/>
              </p:cNvCxnSpPr>
              <p:nvPr/>
            </p:nvCxnSpPr>
            <p:spPr>
              <a:xfrm flipH="1">
                <a:off x="7895679" y="2995202"/>
                <a:ext cx="1322147" cy="343108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" lastClr="CEEACA">
                    <a:lumMod val="50000"/>
                  </a:sys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7" name="直接箭头连接符 176"/>
              <p:cNvCxnSpPr>
                <a:endCxn id="172" idx="0"/>
              </p:cNvCxnSpPr>
              <p:nvPr/>
            </p:nvCxnSpPr>
            <p:spPr>
              <a:xfrm>
                <a:off x="9217825" y="2989942"/>
                <a:ext cx="1414263" cy="333179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" lastClr="CEEACA">
                    <a:lumMod val="50000"/>
                  </a:sys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8" name="直接箭头连接符 177"/>
              <p:cNvCxnSpPr>
                <a:endCxn id="167" idx="0"/>
              </p:cNvCxnSpPr>
              <p:nvPr/>
            </p:nvCxnSpPr>
            <p:spPr>
              <a:xfrm flipH="1">
                <a:off x="9217824" y="2995202"/>
                <a:ext cx="7698" cy="330002"/>
              </a:xfrm>
              <a:prstGeom prst="straightConnector1">
                <a:avLst/>
              </a:prstGeom>
              <a:noFill/>
              <a:ln w="15875" cap="flat" cmpd="sng" algn="ctr">
                <a:solidFill>
                  <a:sysClr val="window" lastClr="CEEACA">
                    <a:lumMod val="50000"/>
                  </a:sysClr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179" name="图片 17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0174" y="3528643"/>
                <a:ext cx="577903" cy="282197"/>
              </a:xfrm>
              <a:prstGeom prst="rect">
                <a:avLst/>
              </a:prstGeom>
            </p:spPr>
          </p:pic>
          <p:cxnSp>
            <p:nvCxnSpPr>
              <p:cNvPr id="181" name="直接连接符 225"/>
              <p:cNvCxnSpPr>
                <a:cxnSpLocks noChangeShapeType="1"/>
              </p:cNvCxnSpPr>
              <p:nvPr/>
            </p:nvCxnSpPr>
            <p:spPr bwMode="auto">
              <a:xfrm flipH="1" flipV="1">
                <a:off x="8657661" y="4679539"/>
                <a:ext cx="656160" cy="664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2" name="直接连接符 224"/>
              <p:cNvCxnSpPr>
                <a:cxnSpLocks noChangeShapeType="1"/>
              </p:cNvCxnSpPr>
              <p:nvPr/>
            </p:nvCxnSpPr>
            <p:spPr bwMode="auto">
              <a:xfrm flipH="1" flipV="1">
                <a:off x="8657661" y="4680130"/>
                <a:ext cx="0" cy="69558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3" name="直接连接符 224"/>
              <p:cNvCxnSpPr>
                <a:cxnSpLocks noChangeShapeType="1"/>
              </p:cNvCxnSpPr>
              <p:nvPr/>
            </p:nvCxnSpPr>
            <p:spPr bwMode="auto">
              <a:xfrm flipH="1" flipV="1">
                <a:off x="9013472" y="4335537"/>
                <a:ext cx="0" cy="86155"/>
              </a:xfrm>
              <a:prstGeom prst="line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4" name="矩形 183"/>
              <p:cNvSpPr/>
              <p:nvPr/>
            </p:nvSpPr>
            <p:spPr>
              <a:xfrm>
                <a:off x="9329450" y="4547802"/>
                <a:ext cx="502281" cy="17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RSU-D</a:t>
                </a:r>
                <a:endParaRPr kumimoji="0" lang="zh-CN" altLang="en-US" sz="7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85" name="矩形 184"/>
              <p:cNvSpPr/>
              <p:nvPr/>
            </p:nvSpPr>
            <p:spPr>
              <a:xfrm>
                <a:off x="8489028" y="4488335"/>
                <a:ext cx="400515" cy="176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RSU</a:t>
                </a:r>
                <a:endParaRPr kumimoji="0" lang="zh-CN" altLang="en-US" sz="7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pic>
            <p:nvPicPr>
              <p:cNvPr id="186" name="图片 185"/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8981055" y="4259461"/>
                <a:ext cx="104908" cy="150723"/>
              </a:xfrm>
              <a:prstGeom prst="rect">
                <a:avLst/>
              </a:prstGeom>
            </p:spPr>
          </p:pic>
          <p:pic>
            <p:nvPicPr>
              <p:cNvPr id="187" name="图片 186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8618933" y="4597690"/>
                <a:ext cx="86304" cy="123995"/>
              </a:xfrm>
              <a:prstGeom prst="rect">
                <a:avLst/>
              </a:prstGeom>
            </p:spPr>
          </p:pic>
          <p:pic>
            <p:nvPicPr>
              <p:cNvPr id="188" name="图片 187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99" t="49485" b="13777"/>
              <a:stretch/>
            </p:blipFill>
            <p:spPr>
              <a:xfrm flipH="1">
                <a:off x="8908867" y="4397735"/>
                <a:ext cx="209210" cy="119351"/>
              </a:xfrm>
              <a:prstGeom prst="rect">
                <a:avLst/>
              </a:prstGeom>
            </p:spPr>
          </p:pic>
          <p:sp>
            <p:nvSpPr>
              <p:cNvPr id="189" name="Freeform 20"/>
              <p:cNvSpPr>
                <a:spLocks noEditPoints="1"/>
              </p:cNvSpPr>
              <p:nvPr/>
            </p:nvSpPr>
            <p:spPr bwMode="auto">
              <a:xfrm>
                <a:off x="9235994" y="4751003"/>
                <a:ext cx="127046" cy="112719"/>
              </a:xfrm>
              <a:custGeom>
                <a:avLst/>
                <a:gdLst/>
                <a:ahLst/>
                <a:cxnLst>
                  <a:cxn ang="0">
                    <a:pos x="722" y="224"/>
                  </a:cxn>
                  <a:cxn ang="0">
                    <a:pos x="734" y="212"/>
                  </a:cxn>
                  <a:cxn ang="0">
                    <a:pos x="646" y="22"/>
                  </a:cxn>
                  <a:cxn ang="0">
                    <a:pos x="634" y="6"/>
                  </a:cxn>
                  <a:cxn ang="0">
                    <a:pos x="132" y="0"/>
                  </a:cxn>
                  <a:cxn ang="0">
                    <a:pos x="114" y="6"/>
                  </a:cxn>
                  <a:cxn ang="0">
                    <a:pos x="102" y="22"/>
                  </a:cxn>
                  <a:cxn ang="0">
                    <a:pos x="14" y="212"/>
                  </a:cxn>
                  <a:cxn ang="0">
                    <a:pos x="26" y="224"/>
                  </a:cxn>
                  <a:cxn ang="0">
                    <a:pos x="20" y="250"/>
                  </a:cxn>
                  <a:cxn ang="0">
                    <a:pos x="6" y="256"/>
                  </a:cxn>
                  <a:cxn ang="0">
                    <a:pos x="0" y="500"/>
                  </a:cxn>
                  <a:cxn ang="0">
                    <a:pos x="6" y="514"/>
                  </a:cxn>
                  <a:cxn ang="0">
                    <a:pos x="728" y="520"/>
                  </a:cxn>
                  <a:cxn ang="0">
                    <a:pos x="742" y="514"/>
                  </a:cxn>
                  <a:cxn ang="0">
                    <a:pos x="748" y="272"/>
                  </a:cxn>
                  <a:cxn ang="0">
                    <a:pos x="742" y="256"/>
                  </a:cxn>
                  <a:cxn ang="0">
                    <a:pos x="728" y="250"/>
                  </a:cxn>
                  <a:cxn ang="0">
                    <a:pos x="124" y="436"/>
                  </a:cxn>
                  <a:cxn ang="0">
                    <a:pos x="108" y="446"/>
                  </a:cxn>
                  <a:cxn ang="0">
                    <a:pos x="96" y="442"/>
                  </a:cxn>
                  <a:cxn ang="0">
                    <a:pos x="90" y="336"/>
                  </a:cxn>
                  <a:cxn ang="0">
                    <a:pos x="96" y="324"/>
                  </a:cxn>
                  <a:cxn ang="0">
                    <a:pos x="108" y="318"/>
                  </a:cxn>
                  <a:cxn ang="0">
                    <a:pos x="124" y="328"/>
                  </a:cxn>
                  <a:cxn ang="0">
                    <a:pos x="198" y="428"/>
                  </a:cxn>
                  <a:cxn ang="0">
                    <a:pos x="194" y="442"/>
                  </a:cxn>
                  <a:cxn ang="0">
                    <a:pos x="182" y="446"/>
                  </a:cxn>
                  <a:cxn ang="0">
                    <a:pos x="166" y="436"/>
                  </a:cxn>
                  <a:cxn ang="0">
                    <a:pos x="164" y="336"/>
                  </a:cxn>
                  <a:cxn ang="0">
                    <a:pos x="176" y="320"/>
                  </a:cxn>
                  <a:cxn ang="0">
                    <a:pos x="188" y="320"/>
                  </a:cxn>
                  <a:cxn ang="0">
                    <a:pos x="198" y="336"/>
                  </a:cxn>
                  <a:cxn ang="0">
                    <a:pos x="274" y="428"/>
                  </a:cxn>
                  <a:cxn ang="0">
                    <a:pos x="262" y="444"/>
                  </a:cxn>
                  <a:cxn ang="0">
                    <a:pos x="250" y="444"/>
                  </a:cxn>
                  <a:cxn ang="0">
                    <a:pos x="240" y="428"/>
                  </a:cxn>
                  <a:cxn ang="0">
                    <a:pos x="240" y="328"/>
                  </a:cxn>
                  <a:cxn ang="0">
                    <a:pos x="256" y="318"/>
                  </a:cxn>
                  <a:cxn ang="0">
                    <a:pos x="268" y="324"/>
                  </a:cxn>
                  <a:cxn ang="0">
                    <a:pos x="274" y="428"/>
                  </a:cxn>
                  <a:cxn ang="0">
                    <a:pos x="346" y="436"/>
                  </a:cxn>
                  <a:cxn ang="0">
                    <a:pos x="330" y="446"/>
                  </a:cxn>
                  <a:cxn ang="0">
                    <a:pos x="318" y="442"/>
                  </a:cxn>
                  <a:cxn ang="0">
                    <a:pos x="314" y="336"/>
                  </a:cxn>
                  <a:cxn ang="0">
                    <a:pos x="318" y="324"/>
                  </a:cxn>
                  <a:cxn ang="0">
                    <a:pos x="330" y="318"/>
                  </a:cxn>
                  <a:cxn ang="0">
                    <a:pos x="346" y="328"/>
                  </a:cxn>
                  <a:cxn ang="0">
                    <a:pos x="626" y="390"/>
                  </a:cxn>
                  <a:cxn ang="0">
                    <a:pos x="610" y="386"/>
                  </a:cxn>
                  <a:cxn ang="0">
                    <a:pos x="592" y="372"/>
                  </a:cxn>
                  <a:cxn ang="0">
                    <a:pos x="586" y="350"/>
                  </a:cxn>
                  <a:cxn ang="0">
                    <a:pos x="588" y="334"/>
                  </a:cxn>
                  <a:cxn ang="0">
                    <a:pos x="604" y="316"/>
                  </a:cxn>
                  <a:cxn ang="0">
                    <a:pos x="626" y="308"/>
                  </a:cxn>
                  <a:cxn ang="0">
                    <a:pos x="642" y="312"/>
                  </a:cxn>
                  <a:cxn ang="0">
                    <a:pos x="660" y="326"/>
                  </a:cxn>
                  <a:cxn ang="0">
                    <a:pos x="666" y="350"/>
                  </a:cxn>
                  <a:cxn ang="0">
                    <a:pos x="664" y="366"/>
                  </a:cxn>
                  <a:cxn ang="0">
                    <a:pos x="648" y="384"/>
                  </a:cxn>
                  <a:cxn ang="0">
                    <a:pos x="626" y="390"/>
                  </a:cxn>
                </a:cxnLst>
                <a:rect l="0" t="0" r="r" b="b"/>
                <a:pathLst>
                  <a:path w="748" h="520">
                    <a:moveTo>
                      <a:pt x="26" y="224"/>
                    </a:moveTo>
                    <a:lnTo>
                      <a:pt x="722" y="224"/>
                    </a:lnTo>
                    <a:lnTo>
                      <a:pt x="722" y="224"/>
                    </a:lnTo>
                    <a:lnTo>
                      <a:pt x="728" y="222"/>
                    </a:lnTo>
                    <a:lnTo>
                      <a:pt x="732" y="218"/>
                    </a:lnTo>
                    <a:lnTo>
                      <a:pt x="734" y="212"/>
                    </a:lnTo>
                    <a:lnTo>
                      <a:pt x="732" y="204"/>
                    </a:lnTo>
                    <a:lnTo>
                      <a:pt x="732" y="204"/>
                    </a:lnTo>
                    <a:lnTo>
                      <a:pt x="646" y="22"/>
                    </a:lnTo>
                    <a:lnTo>
                      <a:pt x="646" y="22"/>
                    </a:lnTo>
                    <a:lnTo>
                      <a:pt x="640" y="14"/>
                    </a:lnTo>
                    <a:lnTo>
                      <a:pt x="634" y="6"/>
                    </a:lnTo>
                    <a:lnTo>
                      <a:pt x="626" y="2"/>
                    </a:lnTo>
                    <a:lnTo>
                      <a:pt x="61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2" y="2"/>
                    </a:lnTo>
                    <a:lnTo>
                      <a:pt x="114" y="6"/>
                    </a:lnTo>
                    <a:lnTo>
                      <a:pt x="108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4" y="204"/>
                    </a:lnTo>
                    <a:lnTo>
                      <a:pt x="14" y="204"/>
                    </a:lnTo>
                    <a:lnTo>
                      <a:pt x="14" y="212"/>
                    </a:lnTo>
                    <a:lnTo>
                      <a:pt x="16" y="218"/>
                    </a:lnTo>
                    <a:lnTo>
                      <a:pt x="20" y="222"/>
                    </a:lnTo>
                    <a:lnTo>
                      <a:pt x="26" y="224"/>
                    </a:lnTo>
                    <a:lnTo>
                      <a:pt x="26" y="224"/>
                    </a:lnTo>
                    <a:close/>
                    <a:moveTo>
                      <a:pt x="728" y="250"/>
                    </a:moveTo>
                    <a:lnTo>
                      <a:pt x="20" y="250"/>
                    </a:lnTo>
                    <a:lnTo>
                      <a:pt x="20" y="250"/>
                    </a:lnTo>
                    <a:lnTo>
                      <a:pt x="12" y="252"/>
                    </a:lnTo>
                    <a:lnTo>
                      <a:pt x="6" y="256"/>
                    </a:lnTo>
                    <a:lnTo>
                      <a:pt x="2" y="264"/>
                    </a:lnTo>
                    <a:lnTo>
                      <a:pt x="0" y="272"/>
                    </a:lnTo>
                    <a:lnTo>
                      <a:pt x="0" y="500"/>
                    </a:lnTo>
                    <a:lnTo>
                      <a:pt x="0" y="500"/>
                    </a:lnTo>
                    <a:lnTo>
                      <a:pt x="2" y="508"/>
                    </a:lnTo>
                    <a:lnTo>
                      <a:pt x="6" y="514"/>
                    </a:lnTo>
                    <a:lnTo>
                      <a:pt x="12" y="518"/>
                    </a:lnTo>
                    <a:lnTo>
                      <a:pt x="20" y="520"/>
                    </a:lnTo>
                    <a:lnTo>
                      <a:pt x="728" y="520"/>
                    </a:lnTo>
                    <a:lnTo>
                      <a:pt x="728" y="520"/>
                    </a:lnTo>
                    <a:lnTo>
                      <a:pt x="736" y="518"/>
                    </a:lnTo>
                    <a:lnTo>
                      <a:pt x="742" y="514"/>
                    </a:lnTo>
                    <a:lnTo>
                      <a:pt x="746" y="508"/>
                    </a:lnTo>
                    <a:lnTo>
                      <a:pt x="748" y="500"/>
                    </a:lnTo>
                    <a:lnTo>
                      <a:pt x="748" y="272"/>
                    </a:lnTo>
                    <a:lnTo>
                      <a:pt x="748" y="272"/>
                    </a:lnTo>
                    <a:lnTo>
                      <a:pt x="746" y="264"/>
                    </a:lnTo>
                    <a:lnTo>
                      <a:pt x="742" y="256"/>
                    </a:lnTo>
                    <a:lnTo>
                      <a:pt x="736" y="252"/>
                    </a:lnTo>
                    <a:lnTo>
                      <a:pt x="728" y="250"/>
                    </a:lnTo>
                    <a:lnTo>
                      <a:pt x="728" y="250"/>
                    </a:lnTo>
                    <a:close/>
                    <a:moveTo>
                      <a:pt x="124" y="428"/>
                    </a:moveTo>
                    <a:lnTo>
                      <a:pt x="124" y="428"/>
                    </a:lnTo>
                    <a:lnTo>
                      <a:pt x="124" y="436"/>
                    </a:lnTo>
                    <a:lnTo>
                      <a:pt x="120" y="442"/>
                    </a:lnTo>
                    <a:lnTo>
                      <a:pt x="114" y="444"/>
                    </a:lnTo>
                    <a:lnTo>
                      <a:pt x="108" y="446"/>
                    </a:lnTo>
                    <a:lnTo>
                      <a:pt x="108" y="446"/>
                    </a:lnTo>
                    <a:lnTo>
                      <a:pt x="102" y="444"/>
                    </a:lnTo>
                    <a:lnTo>
                      <a:pt x="96" y="442"/>
                    </a:lnTo>
                    <a:lnTo>
                      <a:pt x="92" y="436"/>
                    </a:lnTo>
                    <a:lnTo>
                      <a:pt x="90" y="428"/>
                    </a:lnTo>
                    <a:lnTo>
                      <a:pt x="90" y="336"/>
                    </a:lnTo>
                    <a:lnTo>
                      <a:pt x="90" y="336"/>
                    </a:lnTo>
                    <a:lnTo>
                      <a:pt x="92" y="328"/>
                    </a:lnTo>
                    <a:lnTo>
                      <a:pt x="96" y="324"/>
                    </a:lnTo>
                    <a:lnTo>
                      <a:pt x="102" y="320"/>
                    </a:lnTo>
                    <a:lnTo>
                      <a:pt x="108" y="318"/>
                    </a:lnTo>
                    <a:lnTo>
                      <a:pt x="108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4" y="328"/>
                    </a:lnTo>
                    <a:lnTo>
                      <a:pt x="124" y="336"/>
                    </a:lnTo>
                    <a:lnTo>
                      <a:pt x="124" y="428"/>
                    </a:lnTo>
                    <a:close/>
                    <a:moveTo>
                      <a:pt x="198" y="428"/>
                    </a:moveTo>
                    <a:lnTo>
                      <a:pt x="198" y="428"/>
                    </a:lnTo>
                    <a:lnTo>
                      <a:pt x="198" y="436"/>
                    </a:lnTo>
                    <a:lnTo>
                      <a:pt x="194" y="442"/>
                    </a:lnTo>
                    <a:lnTo>
                      <a:pt x="188" y="444"/>
                    </a:lnTo>
                    <a:lnTo>
                      <a:pt x="182" y="446"/>
                    </a:lnTo>
                    <a:lnTo>
                      <a:pt x="182" y="446"/>
                    </a:lnTo>
                    <a:lnTo>
                      <a:pt x="176" y="444"/>
                    </a:lnTo>
                    <a:lnTo>
                      <a:pt x="170" y="442"/>
                    </a:lnTo>
                    <a:lnTo>
                      <a:pt x="166" y="436"/>
                    </a:lnTo>
                    <a:lnTo>
                      <a:pt x="164" y="428"/>
                    </a:lnTo>
                    <a:lnTo>
                      <a:pt x="164" y="336"/>
                    </a:lnTo>
                    <a:lnTo>
                      <a:pt x="164" y="336"/>
                    </a:lnTo>
                    <a:lnTo>
                      <a:pt x="166" y="328"/>
                    </a:lnTo>
                    <a:lnTo>
                      <a:pt x="170" y="324"/>
                    </a:lnTo>
                    <a:lnTo>
                      <a:pt x="176" y="320"/>
                    </a:lnTo>
                    <a:lnTo>
                      <a:pt x="182" y="318"/>
                    </a:lnTo>
                    <a:lnTo>
                      <a:pt x="182" y="318"/>
                    </a:lnTo>
                    <a:lnTo>
                      <a:pt x="188" y="320"/>
                    </a:lnTo>
                    <a:lnTo>
                      <a:pt x="194" y="324"/>
                    </a:lnTo>
                    <a:lnTo>
                      <a:pt x="198" y="328"/>
                    </a:lnTo>
                    <a:lnTo>
                      <a:pt x="198" y="336"/>
                    </a:lnTo>
                    <a:lnTo>
                      <a:pt x="198" y="428"/>
                    </a:lnTo>
                    <a:close/>
                    <a:moveTo>
                      <a:pt x="274" y="428"/>
                    </a:moveTo>
                    <a:lnTo>
                      <a:pt x="274" y="428"/>
                    </a:lnTo>
                    <a:lnTo>
                      <a:pt x="272" y="436"/>
                    </a:lnTo>
                    <a:lnTo>
                      <a:pt x="268" y="442"/>
                    </a:lnTo>
                    <a:lnTo>
                      <a:pt x="262" y="444"/>
                    </a:lnTo>
                    <a:lnTo>
                      <a:pt x="256" y="446"/>
                    </a:lnTo>
                    <a:lnTo>
                      <a:pt x="256" y="446"/>
                    </a:lnTo>
                    <a:lnTo>
                      <a:pt x="250" y="444"/>
                    </a:lnTo>
                    <a:lnTo>
                      <a:pt x="244" y="442"/>
                    </a:lnTo>
                    <a:lnTo>
                      <a:pt x="240" y="436"/>
                    </a:lnTo>
                    <a:lnTo>
                      <a:pt x="240" y="428"/>
                    </a:lnTo>
                    <a:lnTo>
                      <a:pt x="240" y="336"/>
                    </a:lnTo>
                    <a:lnTo>
                      <a:pt x="240" y="336"/>
                    </a:lnTo>
                    <a:lnTo>
                      <a:pt x="240" y="328"/>
                    </a:lnTo>
                    <a:lnTo>
                      <a:pt x="244" y="324"/>
                    </a:lnTo>
                    <a:lnTo>
                      <a:pt x="250" y="320"/>
                    </a:lnTo>
                    <a:lnTo>
                      <a:pt x="256" y="318"/>
                    </a:lnTo>
                    <a:lnTo>
                      <a:pt x="256" y="318"/>
                    </a:lnTo>
                    <a:lnTo>
                      <a:pt x="262" y="320"/>
                    </a:lnTo>
                    <a:lnTo>
                      <a:pt x="268" y="324"/>
                    </a:lnTo>
                    <a:lnTo>
                      <a:pt x="272" y="328"/>
                    </a:lnTo>
                    <a:lnTo>
                      <a:pt x="274" y="336"/>
                    </a:lnTo>
                    <a:lnTo>
                      <a:pt x="274" y="428"/>
                    </a:lnTo>
                    <a:close/>
                    <a:moveTo>
                      <a:pt x="348" y="428"/>
                    </a:moveTo>
                    <a:lnTo>
                      <a:pt x="348" y="428"/>
                    </a:lnTo>
                    <a:lnTo>
                      <a:pt x="346" y="436"/>
                    </a:lnTo>
                    <a:lnTo>
                      <a:pt x="342" y="442"/>
                    </a:lnTo>
                    <a:lnTo>
                      <a:pt x="338" y="444"/>
                    </a:lnTo>
                    <a:lnTo>
                      <a:pt x="330" y="446"/>
                    </a:lnTo>
                    <a:lnTo>
                      <a:pt x="330" y="446"/>
                    </a:lnTo>
                    <a:lnTo>
                      <a:pt x="324" y="444"/>
                    </a:lnTo>
                    <a:lnTo>
                      <a:pt x="318" y="442"/>
                    </a:lnTo>
                    <a:lnTo>
                      <a:pt x="314" y="436"/>
                    </a:lnTo>
                    <a:lnTo>
                      <a:pt x="314" y="428"/>
                    </a:lnTo>
                    <a:lnTo>
                      <a:pt x="314" y="336"/>
                    </a:lnTo>
                    <a:lnTo>
                      <a:pt x="314" y="336"/>
                    </a:lnTo>
                    <a:lnTo>
                      <a:pt x="314" y="328"/>
                    </a:lnTo>
                    <a:lnTo>
                      <a:pt x="318" y="324"/>
                    </a:lnTo>
                    <a:lnTo>
                      <a:pt x="324" y="320"/>
                    </a:lnTo>
                    <a:lnTo>
                      <a:pt x="330" y="318"/>
                    </a:lnTo>
                    <a:lnTo>
                      <a:pt x="330" y="318"/>
                    </a:lnTo>
                    <a:lnTo>
                      <a:pt x="338" y="320"/>
                    </a:lnTo>
                    <a:lnTo>
                      <a:pt x="342" y="324"/>
                    </a:lnTo>
                    <a:lnTo>
                      <a:pt x="346" y="328"/>
                    </a:lnTo>
                    <a:lnTo>
                      <a:pt x="348" y="336"/>
                    </a:lnTo>
                    <a:lnTo>
                      <a:pt x="348" y="428"/>
                    </a:lnTo>
                    <a:close/>
                    <a:moveTo>
                      <a:pt x="626" y="390"/>
                    </a:moveTo>
                    <a:lnTo>
                      <a:pt x="626" y="390"/>
                    </a:lnTo>
                    <a:lnTo>
                      <a:pt x="618" y="390"/>
                    </a:lnTo>
                    <a:lnTo>
                      <a:pt x="610" y="386"/>
                    </a:lnTo>
                    <a:lnTo>
                      <a:pt x="604" y="384"/>
                    </a:lnTo>
                    <a:lnTo>
                      <a:pt x="598" y="378"/>
                    </a:lnTo>
                    <a:lnTo>
                      <a:pt x="592" y="372"/>
                    </a:lnTo>
                    <a:lnTo>
                      <a:pt x="588" y="366"/>
                    </a:lnTo>
                    <a:lnTo>
                      <a:pt x="586" y="358"/>
                    </a:lnTo>
                    <a:lnTo>
                      <a:pt x="586" y="350"/>
                    </a:lnTo>
                    <a:lnTo>
                      <a:pt x="586" y="350"/>
                    </a:lnTo>
                    <a:lnTo>
                      <a:pt x="586" y="342"/>
                    </a:lnTo>
                    <a:lnTo>
                      <a:pt x="588" y="334"/>
                    </a:lnTo>
                    <a:lnTo>
                      <a:pt x="592" y="326"/>
                    </a:lnTo>
                    <a:lnTo>
                      <a:pt x="598" y="320"/>
                    </a:lnTo>
                    <a:lnTo>
                      <a:pt x="604" y="316"/>
                    </a:lnTo>
                    <a:lnTo>
                      <a:pt x="610" y="312"/>
                    </a:lnTo>
                    <a:lnTo>
                      <a:pt x="618" y="310"/>
                    </a:lnTo>
                    <a:lnTo>
                      <a:pt x="626" y="308"/>
                    </a:lnTo>
                    <a:lnTo>
                      <a:pt x="626" y="308"/>
                    </a:lnTo>
                    <a:lnTo>
                      <a:pt x="634" y="310"/>
                    </a:lnTo>
                    <a:lnTo>
                      <a:pt x="642" y="312"/>
                    </a:lnTo>
                    <a:lnTo>
                      <a:pt x="648" y="316"/>
                    </a:lnTo>
                    <a:lnTo>
                      <a:pt x="654" y="320"/>
                    </a:lnTo>
                    <a:lnTo>
                      <a:pt x="660" y="326"/>
                    </a:lnTo>
                    <a:lnTo>
                      <a:pt x="664" y="334"/>
                    </a:lnTo>
                    <a:lnTo>
                      <a:pt x="666" y="342"/>
                    </a:lnTo>
                    <a:lnTo>
                      <a:pt x="666" y="350"/>
                    </a:lnTo>
                    <a:lnTo>
                      <a:pt x="666" y="350"/>
                    </a:lnTo>
                    <a:lnTo>
                      <a:pt x="666" y="358"/>
                    </a:lnTo>
                    <a:lnTo>
                      <a:pt x="664" y="366"/>
                    </a:lnTo>
                    <a:lnTo>
                      <a:pt x="660" y="372"/>
                    </a:lnTo>
                    <a:lnTo>
                      <a:pt x="654" y="378"/>
                    </a:lnTo>
                    <a:lnTo>
                      <a:pt x="648" y="384"/>
                    </a:lnTo>
                    <a:lnTo>
                      <a:pt x="642" y="386"/>
                    </a:lnTo>
                    <a:lnTo>
                      <a:pt x="634" y="390"/>
                    </a:lnTo>
                    <a:lnTo>
                      <a:pt x="626" y="390"/>
                    </a:lnTo>
                    <a:lnTo>
                      <a:pt x="626" y="390"/>
                    </a:lnTo>
                    <a:close/>
                  </a:path>
                </a:pathLst>
              </a:custGeom>
              <a:solidFill>
                <a:srgbClr val="4472C4">
                  <a:lumMod val="50000"/>
                </a:srgb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pic>
            <p:nvPicPr>
              <p:cNvPr id="190" name="图片 189"/>
              <p:cNvPicPr>
                <a:picLocks noChangeAspect="1"/>
              </p:cNvPicPr>
              <p:nvPr/>
            </p:nvPicPr>
            <p:blipFill rotWithShape="1">
              <a:blip r:embed="rId5" cstate="print">
                <a:duotone>
                  <a:prstClr val="black"/>
                  <a:srgbClr val="00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329" r="43681"/>
              <a:stretch/>
            </p:blipFill>
            <p:spPr>
              <a:xfrm>
                <a:off x="9268667" y="4622586"/>
                <a:ext cx="86304" cy="123995"/>
              </a:xfrm>
              <a:prstGeom prst="rect">
                <a:avLst/>
              </a:prstGeom>
            </p:spPr>
          </p:pic>
          <p:sp>
            <p:nvSpPr>
              <p:cNvPr id="191" name="Freeform 20"/>
              <p:cNvSpPr>
                <a:spLocks noEditPoints="1"/>
              </p:cNvSpPr>
              <p:nvPr/>
            </p:nvSpPr>
            <p:spPr bwMode="auto">
              <a:xfrm>
                <a:off x="10006433" y="4750170"/>
                <a:ext cx="127046" cy="112719"/>
              </a:xfrm>
              <a:custGeom>
                <a:avLst/>
                <a:gdLst/>
                <a:ahLst/>
                <a:cxnLst>
                  <a:cxn ang="0">
                    <a:pos x="722" y="224"/>
                  </a:cxn>
                  <a:cxn ang="0">
                    <a:pos x="734" y="212"/>
                  </a:cxn>
                  <a:cxn ang="0">
                    <a:pos x="646" y="22"/>
                  </a:cxn>
                  <a:cxn ang="0">
                    <a:pos x="634" y="6"/>
                  </a:cxn>
                  <a:cxn ang="0">
                    <a:pos x="132" y="0"/>
                  </a:cxn>
                  <a:cxn ang="0">
                    <a:pos x="114" y="6"/>
                  </a:cxn>
                  <a:cxn ang="0">
                    <a:pos x="102" y="22"/>
                  </a:cxn>
                  <a:cxn ang="0">
                    <a:pos x="14" y="212"/>
                  </a:cxn>
                  <a:cxn ang="0">
                    <a:pos x="26" y="224"/>
                  </a:cxn>
                  <a:cxn ang="0">
                    <a:pos x="20" y="250"/>
                  </a:cxn>
                  <a:cxn ang="0">
                    <a:pos x="6" y="256"/>
                  </a:cxn>
                  <a:cxn ang="0">
                    <a:pos x="0" y="500"/>
                  </a:cxn>
                  <a:cxn ang="0">
                    <a:pos x="6" y="514"/>
                  </a:cxn>
                  <a:cxn ang="0">
                    <a:pos x="728" y="520"/>
                  </a:cxn>
                  <a:cxn ang="0">
                    <a:pos x="742" y="514"/>
                  </a:cxn>
                  <a:cxn ang="0">
                    <a:pos x="748" y="272"/>
                  </a:cxn>
                  <a:cxn ang="0">
                    <a:pos x="742" y="256"/>
                  </a:cxn>
                  <a:cxn ang="0">
                    <a:pos x="728" y="250"/>
                  </a:cxn>
                  <a:cxn ang="0">
                    <a:pos x="124" y="436"/>
                  </a:cxn>
                  <a:cxn ang="0">
                    <a:pos x="108" y="446"/>
                  </a:cxn>
                  <a:cxn ang="0">
                    <a:pos x="96" y="442"/>
                  </a:cxn>
                  <a:cxn ang="0">
                    <a:pos x="90" y="336"/>
                  </a:cxn>
                  <a:cxn ang="0">
                    <a:pos x="96" y="324"/>
                  </a:cxn>
                  <a:cxn ang="0">
                    <a:pos x="108" y="318"/>
                  </a:cxn>
                  <a:cxn ang="0">
                    <a:pos x="124" y="328"/>
                  </a:cxn>
                  <a:cxn ang="0">
                    <a:pos x="198" y="428"/>
                  </a:cxn>
                  <a:cxn ang="0">
                    <a:pos x="194" y="442"/>
                  </a:cxn>
                  <a:cxn ang="0">
                    <a:pos x="182" y="446"/>
                  </a:cxn>
                  <a:cxn ang="0">
                    <a:pos x="166" y="436"/>
                  </a:cxn>
                  <a:cxn ang="0">
                    <a:pos x="164" y="336"/>
                  </a:cxn>
                  <a:cxn ang="0">
                    <a:pos x="176" y="320"/>
                  </a:cxn>
                  <a:cxn ang="0">
                    <a:pos x="188" y="320"/>
                  </a:cxn>
                  <a:cxn ang="0">
                    <a:pos x="198" y="336"/>
                  </a:cxn>
                  <a:cxn ang="0">
                    <a:pos x="274" y="428"/>
                  </a:cxn>
                  <a:cxn ang="0">
                    <a:pos x="262" y="444"/>
                  </a:cxn>
                  <a:cxn ang="0">
                    <a:pos x="250" y="444"/>
                  </a:cxn>
                  <a:cxn ang="0">
                    <a:pos x="240" y="428"/>
                  </a:cxn>
                  <a:cxn ang="0">
                    <a:pos x="240" y="328"/>
                  </a:cxn>
                  <a:cxn ang="0">
                    <a:pos x="256" y="318"/>
                  </a:cxn>
                  <a:cxn ang="0">
                    <a:pos x="268" y="324"/>
                  </a:cxn>
                  <a:cxn ang="0">
                    <a:pos x="274" y="428"/>
                  </a:cxn>
                  <a:cxn ang="0">
                    <a:pos x="346" y="436"/>
                  </a:cxn>
                  <a:cxn ang="0">
                    <a:pos x="330" y="446"/>
                  </a:cxn>
                  <a:cxn ang="0">
                    <a:pos x="318" y="442"/>
                  </a:cxn>
                  <a:cxn ang="0">
                    <a:pos x="314" y="336"/>
                  </a:cxn>
                  <a:cxn ang="0">
                    <a:pos x="318" y="324"/>
                  </a:cxn>
                  <a:cxn ang="0">
                    <a:pos x="330" y="318"/>
                  </a:cxn>
                  <a:cxn ang="0">
                    <a:pos x="346" y="328"/>
                  </a:cxn>
                  <a:cxn ang="0">
                    <a:pos x="626" y="390"/>
                  </a:cxn>
                  <a:cxn ang="0">
                    <a:pos x="610" y="386"/>
                  </a:cxn>
                  <a:cxn ang="0">
                    <a:pos x="592" y="372"/>
                  </a:cxn>
                  <a:cxn ang="0">
                    <a:pos x="586" y="350"/>
                  </a:cxn>
                  <a:cxn ang="0">
                    <a:pos x="588" y="334"/>
                  </a:cxn>
                  <a:cxn ang="0">
                    <a:pos x="604" y="316"/>
                  </a:cxn>
                  <a:cxn ang="0">
                    <a:pos x="626" y="308"/>
                  </a:cxn>
                  <a:cxn ang="0">
                    <a:pos x="642" y="312"/>
                  </a:cxn>
                  <a:cxn ang="0">
                    <a:pos x="660" y="326"/>
                  </a:cxn>
                  <a:cxn ang="0">
                    <a:pos x="666" y="350"/>
                  </a:cxn>
                  <a:cxn ang="0">
                    <a:pos x="664" y="366"/>
                  </a:cxn>
                  <a:cxn ang="0">
                    <a:pos x="648" y="384"/>
                  </a:cxn>
                  <a:cxn ang="0">
                    <a:pos x="626" y="390"/>
                  </a:cxn>
                </a:cxnLst>
                <a:rect l="0" t="0" r="r" b="b"/>
                <a:pathLst>
                  <a:path w="748" h="520">
                    <a:moveTo>
                      <a:pt x="26" y="224"/>
                    </a:moveTo>
                    <a:lnTo>
                      <a:pt x="722" y="224"/>
                    </a:lnTo>
                    <a:lnTo>
                      <a:pt x="722" y="224"/>
                    </a:lnTo>
                    <a:lnTo>
                      <a:pt x="728" y="222"/>
                    </a:lnTo>
                    <a:lnTo>
                      <a:pt x="732" y="218"/>
                    </a:lnTo>
                    <a:lnTo>
                      <a:pt x="734" y="212"/>
                    </a:lnTo>
                    <a:lnTo>
                      <a:pt x="732" y="204"/>
                    </a:lnTo>
                    <a:lnTo>
                      <a:pt x="732" y="204"/>
                    </a:lnTo>
                    <a:lnTo>
                      <a:pt x="646" y="22"/>
                    </a:lnTo>
                    <a:lnTo>
                      <a:pt x="646" y="22"/>
                    </a:lnTo>
                    <a:lnTo>
                      <a:pt x="640" y="14"/>
                    </a:lnTo>
                    <a:lnTo>
                      <a:pt x="634" y="6"/>
                    </a:lnTo>
                    <a:lnTo>
                      <a:pt x="626" y="2"/>
                    </a:lnTo>
                    <a:lnTo>
                      <a:pt x="61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2" y="2"/>
                    </a:lnTo>
                    <a:lnTo>
                      <a:pt x="114" y="6"/>
                    </a:lnTo>
                    <a:lnTo>
                      <a:pt x="108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4" y="204"/>
                    </a:lnTo>
                    <a:lnTo>
                      <a:pt x="14" y="204"/>
                    </a:lnTo>
                    <a:lnTo>
                      <a:pt x="14" y="212"/>
                    </a:lnTo>
                    <a:lnTo>
                      <a:pt x="16" y="218"/>
                    </a:lnTo>
                    <a:lnTo>
                      <a:pt x="20" y="222"/>
                    </a:lnTo>
                    <a:lnTo>
                      <a:pt x="26" y="224"/>
                    </a:lnTo>
                    <a:lnTo>
                      <a:pt x="26" y="224"/>
                    </a:lnTo>
                    <a:close/>
                    <a:moveTo>
                      <a:pt x="728" y="250"/>
                    </a:moveTo>
                    <a:lnTo>
                      <a:pt x="20" y="250"/>
                    </a:lnTo>
                    <a:lnTo>
                      <a:pt x="20" y="250"/>
                    </a:lnTo>
                    <a:lnTo>
                      <a:pt x="12" y="252"/>
                    </a:lnTo>
                    <a:lnTo>
                      <a:pt x="6" y="256"/>
                    </a:lnTo>
                    <a:lnTo>
                      <a:pt x="2" y="264"/>
                    </a:lnTo>
                    <a:lnTo>
                      <a:pt x="0" y="272"/>
                    </a:lnTo>
                    <a:lnTo>
                      <a:pt x="0" y="500"/>
                    </a:lnTo>
                    <a:lnTo>
                      <a:pt x="0" y="500"/>
                    </a:lnTo>
                    <a:lnTo>
                      <a:pt x="2" y="508"/>
                    </a:lnTo>
                    <a:lnTo>
                      <a:pt x="6" y="514"/>
                    </a:lnTo>
                    <a:lnTo>
                      <a:pt x="12" y="518"/>
                    </a:lnTo>
                    <a:lnTo>
                      <a:pt x="20" y="520"/>
                    </a:lnTo>
                    <a:lnTo>
                      <a:pt x="728" y="520"/>
                    </a:lnTo>
                    <a:lnTo>
                      <a:pt x="728" y="520"/>
                    </a:lnTo>
                    <a:lnTo>
                      <a:pt x="736" y="518"/>
                    </a:lnTo>
                    <a:lnTo>
                      <a:pt x="742" y="514"/>
                    </a:lnTo>
                    <a:lnTo>
                      <a:pt x="746" y="508"/>
                    </a:lnTo>
                    <a:lnTo>
                      <a:pt x="748" y="500"/>
                    </a:lnTo>
                    <a:lnTo>
                      <a:pt x="748" y="272"/>
                    </a:lnTo>
                    <a:lnTo>
                      <a:pt x="748" y="272"/>
                    </a:lnTo>
                    <a:lnTo>
                      <a:pt x="746" y="264"/>
                    </a:lnTo>
                    <a:lnTo>
                      <a:pt x="742" y="256"/>
                    </a:lnTo>
                    <a:lnTo>
                      <a:pt x="736" y="252"/>
                    </a:lnTo>
                    <a:lnTo>
                      <a:pt x="728" y="250"/>
                    </a:lnTo>
                    <a:lnTo>
                      <a:pt x="728" y="250"/>
                    </a:lnTo>
                    <a:close/>
                    <a:moveTo>
                      <a:pt x="124" y="428"/>
                    </a:moveTo>
                    <a:lnTo>
                      <a:pt x="124" y="428"/>
                    </a:lnTo>
                    <a:lnTo>
                      <a:pt x="124" y="436"/>
                    </a:lnTo>
                    <a:lnTo>
                      <a:pt x="120" y="442"/>
                    </a:lnTo>
                    <a:lnTo>
                      <a:pt x="114" y="444"/>
                    </a:lnTo>
                    <a:lnTo>
                      <a:pt x="108" y="446"/>
                    </a:lnTo>
                    <a:lnTo>
                      <a:pt x="108" y="446"/>
                    </a:lnTo>
                    <a:lnTo>
                      <a:pt x="102" y="444"/>
                    </a:lnTo>
                    <a:lnTo>
                      <a:pt x="96" y="442"/>
                    </a:lnTo>
                    <a:lnTo>
                      <a:pt x="92" y="436"/>
                    </a:lnTo>
                    <a:lnTo>
                      <a:pt x="90" y="428"/>
                    </a:lnTo>
                    <a:lnTo>
                      <a:pt x="90" y="336"/>
                    </a:lnTo>
                    <a:lnTo>
                      <a:pt x="90" y="336"/>
                    </a:lnTo>
                    <a:lnTo>
                      <a:pt x="92" y="328"/>
                    </a:lnTo>
                    <a:lnTo>
                      <a:pt x="96" y="324"/>
                    </a:lnTo>
                    <a:lnTo>
                      <a:pt x="102" y="320"/>
                    </a:lnTo>
                    <a:lnTo>
                      <a:pt x="108" y="318"/>
                    </a:lnTo>
                    <a:lnTo>
                      <a:pt x="108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4" y="328"/>
                    </a:lnTo>
                    <a:lnTo>
                      <a:pt x="124" y="336"/>
                    </a:lnTo>
                    <a:lnTo>
                      <a:pt x="124" y="428"/>
                    </a:lnTo>
                    <a:close/>
                    <a:moveTo>
                      <a:pt x="198" y="428"/>
                    </a:moveTo>
                    <a:lnTo>
                      <a:pt x="198" y="428"/>
                    </a:lnTo>
                    <a:lnTo>
                      <a:pt x="198" y="436"/>
                    </a:lnTo>
                    <a:lnTo>
                      <a:pt x="194" y="442"/>
                    </a:lnTo>
                    <a:lnTo>
                      <a:pt x="188" y="444"/>
                    </a:lnTo>
                    <a:lnTo>
                      <a:pt x="182" y="446"/>
                    </a:lnTo>
                    <a:lnTo>
                      <a:pt x="182" y="446"/>
                    </a:lnTo>
                    <a:lnTo>
                      <a:pt x="176" y="444"/>
                    </a:lnTo>
                    <a:lnTo>
                      <a:pt x="170" y="442"/>
                    </a:lnTo>
                    <a:lnTo>
                      <a:pt x="166" y="436"/>
                    </a:lnTo>
                    <a:lnTo>
                      <a:pt x="164" y="428"/>
                    </a:lnTo>
                    <a:lnTo>
                      <a:pt x="164" y="336"/>
                    </a:lnTo>
                    <a:lnTo>
                      <a:pt x="164" y="336"/>
                    </a:lnTo>
                    <a:lnTo>
                      <a:pt x="166" y="328"/>
                    </a:lnTo>
                    <a:lnTo>
                      <a:pt x="170" y="324"/>
                    </a:lnTo>
                    <a:lnTo>
                      <a:pt x="176" y="320"/>
                    </a:lnTo>
                    <a:lnTo>
                      <a:pt x="182" y="318"/>
                    </a:lnTo>
                    <a:lnTo>
                      <a:pt x="182" y="318"/>
                    </a:lnTo>
                    <a:lnTo>
                      <a:pt x="188" y="320"/>
                    </a:lnTo>
                    <a:lnTo>
                      <a:pt x="194" y="324"/>
                    </a:lnTo>
                    <a:lnTo>
                      <a:pt x="198" y="328"/>
                    </a:lnTo>
                    <a:lnTo>
                      <a:pt x="198" y="336"/>
                    </a:lnTo>
                    <a:lnTo>
                      <a:pt x="198" y="428"/>
                    </a:lnTo>
                    <a:close/>
                    <a:moveTo>
                      <a:pt x="274" y="428"/>
                    </a:moveTo>
                    <a:lnTo>
                      <a:pt x="274" y="428"/>
                    </a:lnTo>
                    <a:lnTo>
                      <a:pt x="272" y="436"/>
                    </a:lnTo>
                    <a:lnTo>
                      <a:pt x="268" y="442"/>
                    </a:lnTo>
                    <a:lnTo>
                      <a:pt x="262" y="444"/>
                    </a:lnTo>
                    <a:lnTo>
                      <a:pt x="256" y="446"/>
                    </a:lnTo>
                    <a:lnTo>
                      <a:pt x="256" y="446"/>
                    </a:lnTo>
                    <a:lnTo>
                      <a:pt x="250" y="444"/>
                    </a:lnTo>
                    <a:lnTo>
                      <a:pt x="244" y="442"/>
                    </a:lnTo>
                    <a:lnTo>
                      <a:pt x="240" y="436"/>
                    </a:lnTo>
                    <a:lnTo>
                      <a:pt x="240" y="428"/>
                    </a:lnTo>
                    <a:lnTo>
                      <a:pt x="240" y="336"/>
                    </a:lnTo>
                    <a:lnTo>
                      <a:pt x="240" y="336"/>
                    </a:lnTo>
                    <a:lnTo>
                      <a:pt x="240" y="328"/>
                    </a:lnTo>
                    <a:lnTo>
                      <a:pt x="244" y="324"/>
                    </a:lnTo>
                    <a:lnTo>
                      <a:pt x="250" y="320"/>
                    </a:lnTo>
                    <a:lnTo>
                      <a:pt x="256" y="318"/>
                    </a:lnTo>
                    <a:lnTo>
                      <a:pt x="256" y="318"/>
                    </a:lnTo>
                    <a:lnTo>
                      <a:pt x="262" y="320"/>
                    </a:lnTo>
                    <a:lnTo>
                      <a:pt x="268" y="324"/>
                    </a:lnTo>
                    <a:lnTo>
                      <a:pt x="272" y="328"/>
                    </a:lnTo>
                    <a:lnTo>
                      <a:pt x="274" y="336"/>
                    </a:lnTo>
                    <a:lnTo>
                      <a:pt x="274" y="428"/>
                    </a:lnTo>
                    <a:close/>
                    <a:moveTo>
                      <a:pt x="348" y="428"/>
                    </a:moveTo>
                    <a:lnTo>
                      <a:pt x="348" y="428"/>
                    </a:lnTo>
                    <a:lnTo>
                      <a:pt x="346" y="436"/>
                    </a:lnTo>
                    <a:lnTo>
                      <a:pt x="342" y="442"/>
                    </a:lnTo>
                    <a:lnTo>
                      <a:pt x="338" y="444"/>
                    </a:lnTo>
                    <a:lnTo>
                      <a:pt x="330" y="446"/>
                    </a:lnTo>
                    <a:lnTo>
                      <a:pt x="330" y="446"/>
                    </a:lnTo>
                    <a:lnTo>
                      <a:pt x="324" y="444"/>
                    </a:lnTo>
                    <a:lnTo>
                      <a:pt x="318" y="442"/>
                    </a:lnTo>
                    <a:lnTo>
                      <a:pt x="314" y="436"/>
                    </a:lnTo>
                    <a:lnTo>
                      <a:pt x="314" y="428"/>
                    </a:lnTo>
                    <a:lnTo>
                      <a:pt x="314" y="336"/>
                    </a:lnTo>
                    <a:lnTo>
                      <a:pt x="314" y="336"/>
                    </a:lnTo>
                    <a:lnTo>
                      <a:pt x="314" y="328"/>
                    </a:lnTo>
                    <a:lnTo>
                      <a:pt x="318" y="324"/>
                    </a:lnTo>
                    <a:lnTo>
                      <a:pt x="324" y="320"/>
                    </a:lnTo>
                    <a:lnTo>
                      <a:pt x="330" y="318"/>
                    </a:lnTo>
                    <a:lnTo>
                      <a:pt x="330" y="318"/>
                    </a:lnTo>
                    <a:lnTo>
                      <a:pt x="338" y="320"/>
                    </a:lnTo>
                    <a:lnTo>
                      <a:pt x="342" y="324"/>
                    </a:lnTo>
                    <a:lnTo>
                      <a:pt x="346" y="328"/>
                    </a:lnTo>
                    <a:lnTo>
                      <a:pt x="348" y="336"/>
                    </a:lnTo>
                    <a:lnTo>
                      <a:pt x="348" y="428"/>
                    </a:lnTo>
                    <a:close/>
                    <a:moveTo>
                      <a:pt x="626" y="390"/>
                    </a:moveTo>
                    <a:lnTo>
                      <a:pt x="626" y="390"/>
                    </a:lnTo>
                    <a:lnTo>
                      <a:pt x="618" y="390"/>
                    </a:lnTo>
                    <a:lnTo>
                      <a:pt x="610" y="386"/>
                    </a:lnTo>
                    <a:lnTo>
                      <a:pt x="604" y="384"/>
                    </a:lnTo>
                    <a:lnTo>
                      <a:pt x="598" y="378"/>
                    </a:lnTo>
                    <a:lnTo>
                      <a:pt x="592" y="372"/>
                    </a:lnTo>
                    <a:lnTo>
                      <a:pt x="588" y="366"/>
                    </a:lnTo>
                    <a:lnTo>
                      <a:pt x="586" y="358"/>
                    </a:lnTo>
                    <a:lnTo>
                      <a:pt x="586" y="350"/>
                    </a:lnTo>
                    <a:lnTo>
                      <a:pt x="586" y="350"/>
                    </a:lnTo>
                    <a:lnTo>
                      <a:pt x="586" y="342"/>
                    </a:lnTo>
                    <a:lnTo>
                      <a:pt x="588" y="334"/>
                    </a:lnTo>
                    <a:lnTo>
                      <a:pt x="592" y="326"/>
                    </a:lnTo>
                    <a:lnTo>
                      <a:pt x="598" y="320"/>
                    </a:lnTo>
                    <a:lnTo>
                      <a:pt x="604" y="316"/>
                    </a:lnTo>
                    <a:lnTo>
                      <a:pt x="610" y="312"/>
                    </a:lnTo>
                    <a:lnTo>
                      <a:pt x="618" y="310"/>
                    </a:lnTo>
                    <a:lnTo>
                      <a:pt x="626" y="308"/>
                    </a:lnTo>
                    <a:lnTo>
                      <a:pt x="626" y="308"/>
                    </a:lnTo>
                    <a:lnTo>
                      <a:pt x="634" y="310"/>
                    </a:lnTo>
                    <a:lnTo>
                      <a:pt x="642" y="312"/>
                    </a:lnTo>
                    <a:lnTo>
                      <a:pt x="648" y="316"/>
                    </a:lnTo>
                    <a:lnTo>
                      <a:pt x="654" y="320"/>
                    </a:lnTo>
                    <a:lnTo>
                      <a:pt x="660" y="326"/>
                    </a:lnTo>
                    <a:lnTo>
                      <a:pt x="664" y="334"/>
                    </a:lnTo>
                    <a:lnTo>
                      <a:pt x="666" y="342"/>
                    </a:lnTo>
                    <a:lnTo>
                      <a:pt x="666" y="350"/>
                    </a:lnTo>
                    <a:lnTo>
                      <a:pt x="666" y="350"/>
                    </a:lnTo>
                    <a:lnTo>
                      <a:pt x="666" y="358"/>
                    </a:lnTo>
                    <a:lnTo>
                      <a:pt x="664" y="366"/>
                    </a:lnTo>
                    <a:lnTo>
                      <a:pt x="660" y="372"/>
                    </a:lnTo>
                    <a:lnTo>
                      <a:pt x="654" y="378"/>
                    </a:lnTo>
                    <a:lnTo>
                      <a:pt x="648" y="384"/>
                    </a:lnTo>
                    <a:lnTo>
                      <a:pt x="642" y="386"/>
                    </a:lnTo>
                    <a:lnTo>
                      <a:pt x="634" y="390"/>
                    </a:lnTo>
                    <a:lnTo>
                      <a:pt x="626" y="390"/>
                    </a:lnTo>
                    <a:lnTo>
                      <a:pt x="626" y="390"/>
                    </a:lnTo>
                    <a:close/>
                  </a:path>
                </a:pathLst>
              </a:custGeom>
              <a:solidFill>
                <a:srgbClr val="4472C4">
                  <a:lumMod val="50000"/>
                </a:srgb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192" name="Freeform 20"/>
              <p:cNvSpPr>
                <a:spLocks noEditPoints="1"/>
              </p:cNvSpPr>
              <p:nvPr/>
            </p:nvSpPr>
            <p:spPr bwMode="auto">
              <a:xfrm>
                <a:off x="8583956" y="4742513"/>
                <a:ext cx="127046" cy="112719"/>
              </a:xfrm>
              <a:custGeom>
                <a:avLst/>
                <a:gdLst/>
                <a:ahLst/>
                <a:cxnLst>
                  <a:cxn ang="0">
                    <a:pos x="722" y="224"/>
                  </a:cxn>
                  <a:cxn ang="0">
                    <a:pos x="734" y="212"/>
                  </a:cxn>
                  <a:cxn ang="0">
                    <a:pos x="646" y="22"/>
                  </a:cxn>
                  <a:cxn ang="0">
                    <a:pos x="634" y="6"/>
                  </a:cxn>
                  <a:cxn ang="0">
                    <a:pos x="132" y="0"/>
                  </a:cxn>
                  <a:cxn ang="0">
                    <a:pos x="114" y="6"/>
                  </a:cxn>
                  <a:cxn ang="0">
                    <a:pos x="102" y="22"/>
                  </a:cxn>
                  <a:cxn ang="0">
                    <a:pos x="14" y="212"/>
                  </a:cxn>
                  <a:cxn ang="0">
                    <a:pos x="26" y="224"/>
                  </a:cxn>
                  <a:cxn ang="0">
                    <a:pos x="20" y="250"/>
                  </a:cxn>
                  <a:cxn ang="0">
                    <a:pos x="6" y="256"/>
                  </a:cxn>
                  <a:cxn ang="0">
                    <a:pos x="0" y="500"/>
                  </a:cxn>
                  <a:cxn ang="0">
                    <a:pos x="6" y="514"/>
                  </a:cxn>
                  <a:cxn ang="0">
                    <a:pos x="728" y="520"/>
                  </a:cxn>
                  <a:cxn ang="0">
                    <a:pos x="742" y="514"/>
                  </a:cxn>
                  <a:cxn ang="0">
                    <a:pos x="748" y="272"/>
                  </a:cxn>
                  <a:cxn ang="0">
                    <a:pos x="742" y="256"/>
                  </a:cxn>
                  <a:cxn ang="0">
                    <a:pos x="728" y="250"/>
                  </a:cxn>
                  <a:cxn ang="0">
                    <a:pos x="124" y="436"/>
                  </a:cxn>
                  <a:cxn ang="0">
                    <a:pos x="108" y="446"/>
                  </a:cxn>
                  <a:cxn ang="0">
                    <a:pos x="96" y="442"/>
                  </a:cxn>
                  <a:cxn ang="0">
                    <a:pos x="90" y="336"/>
                  </a:cxn>
                  <a:cxn ang="0">
                    <a:pos x="96" y="324"/>
                  </a:cxn>
                  <a:cxn ang="0">
                    <a:pos x="108" y="318"/>
                  </a:cxn>
                  <a:cxn ang="0">
                    <a:pos x="124" y="328"/>
                  </a:cxn>
                  <a:cxn ang="0">
                    <a:pos x="198" y="428"/>
                  </a:cxn>
                  <a:cxn ang="0">
                    <a:pos x="194" y="442"/>
                  </a:cxn>
                  <a:cxn ang="0">
                    <a:pos x="182" y="446"/>
                  </a:cxn>
                  <a:cxn ang="0">
                    <a:pos x="166" y="436"/>
                  </a:cxn>
                  <a:cxn ang="0">
                    <a:pos x="164" y="336"/>
                  </a:cxn>
                  <a:cxn ang="0">
                    <a:pos x="176" y="320"/>
                  </a:cxn>
                  <a:cxn ang="0">
                    <a:pos x="188" y="320"/>
                  </a:cxn>
                  <a:cxn ang="0">
                    <a:pos x="198" y="336"/>
                  </a:cxn>
                  <a:cxn ang="0">
                    <a:pos x="274" y="428"/>
                  </a:cxn>
                  <a:cxn ang="0">
                    <a:pos x="262" y="444"/>
                  </a:cxn>
                  <a:cxn ang="0">
                    <a:pos x="250" y="444"/>
                  </a:cxn>
                  <a:cxn ang="0">
                    <a:pos x="240" y="428"/>
                  </a:cxn>
                  <a:cxn ang="0">
                    <a:pos x="240" y="328"/>
                  </a:cxn>
                  <a:cxn ang="0">
                    <a:pos x="256" y="318"/>
                  </a:cxn>
                  <a:cxn ang="0">
                    <a:pos x="268" y="324"/>
                  </a:cxn>
                  <a:cxn ang="0">
                    <a:pos x="274" y="428"/>
                  </a:cxn>
                  <a:cxn ang="0">
                    <a:pos x="346" y="436"/>
                  </a:cxn>
                  <a:cxn ang="0">
                    <a:pos x="330" y="446"/>
                  </a:cxn>
                  <a:cxn ang="0">
                    <a:pos x="318" y="442"/>
                  </a:cxn>
                  <a:cxn ang="0">
                    <a:pos x="314" y="336"/>
                  </a:cxn>
                  <a:cxn ang="0">
                    <a:pos x="318" y="324"/>
                  </a:cxn>
                  <a:cxn ang="0">
                    <a:pos x="330" y="318"/>
                  </a:cxn>
                  <a:cxn ang="0">
                    <a:pos x="346" y="328"/>
                  </a:cxn>
                  <a:cxn ang="0">
                    <a:pos x="626" y="390"/>
                  </a:cxn>
                  <a:cxn ang="0">
                    <a:pos x="610" y="386"/>
                  </a:cxn>
                  <a:cxn ang="0">
                    <a:pos x="592" y="372"/>
                  </a:cxn>
                  <a:cxn ang="0">
                    <a:pos x="586" y="350"/>
                  </a:cxn>
                  <a:cxn ang="0">
                    <a:pos x="588" y="334"/>
                  </a:cxn>
                  <a:cxn ang="0">
                    <a:pos x="604" y="316"/>
                  </a:cxn>
                  <a:cxn ang="0">
                    <a:pos x="626" y="308"/>
                  </a:cxn>
                  <a:cxn ang="0">
                    <a:pos x="642" y="312"/>
                  </a:cxn>
                  <a:cxn ang="0">
                    <a:pos x="660" y="326"/>
                  </a:cxn>
                  <a:cxn ang="0">
                    <a:pos x="666" y="350"/>
                  </a:cxn>
                  <a:cxn ang="0">
                    <a:pos x="664" y="366"/>
                  </a:cxn>
                  <a:cxn ang="0">
                    <a:pos x="648" y="384"/>
                  </a:cxn>
                  <a:cxn ang="0">
                    <a:pos x="626" y="390"/>
                  </a:cxn>
                </a:cxnLst>
                <a:rect l="0" t="0" r="r" b="b"/>
                <a:pathLst>
                  <a:path w="748" h="520">
                    <a:moveTo>
                      <a:pt x="26" y="224"/>
                    </a:moveTo>
                    <a:lnTo>
                      <a:pt x="722" y="224"/>
                    </a:lnTo>
                    <a:lnTo>
                      <a:pt x="722" y="224"/>
                    </a:lnTo>
                    <a:lnTo>
                      <a:pt x="728" y="222"/>
                    </a:lnTo>
                    <a:lnTo>
                      <a:pt x="732" y="218"/>
                    </a:lnTo>
                    <a:lnTo>
                      <a:pt x="734" y="212"/>
                    </a:lnTo>
                    <a:lnTo>
                      <a:pt x="732" y="204"/>
                    </a:lnTo>
                    <a:lnTo>
                      <a:pt x="732" y="204"/>
                    </a:lnTo>
                    <a:lnTo>
                      <a:pt x="646" y="22"/>
                    </a:lnTo>
                    <a:lnTo>
                      <a:pt x="646" y="22"/>
                    </a:lnTo>
                    <a:lnTo>
                      <a:pt x="640" y="14"/>
                    </a:lnTo>
                    <a:lnTo>
                      <a:pt x="634" y="6"/>
                    </a:lnTo>
                    <a:lnTo>
                      <a:pt x="626" y="2"/>
                    </a:lnTo>
                    <a:lnTo>
                      <a:pt x="61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2" y="2"/>
                    </a:lnTo>
                    <a:lnTo>
                      <a:pt x="114" y="6"/>
                    </a:lnTo>
                    <a:lnTo>
                      <a:pt x="108" y="14"/>
                    </a:lnTo>
                    <a:lnTo>
                      <a:pt x="102" y="22"/>
                    </a:lnTo>
                    <a:lnTo>
                      <a:pt x="102" y="22"/>
                    </a:lnTo>
                    <a:lnTo>
                      <a:pt x="14" y="204"/>
                    </a:lnTo>
                    <a:lnTo>
                      <a:pt x="14" y="204"/>
                    </a:lnTo>
                    <a:lnTo>
                      <a:pt x="14" y="212"/>
                    </a:lnTo>
                    <a:lnTo>
                      <a:pt x="16" y="218"/>
                    </a:lnTo>
                    <a:lnTo>
                      <a:pt x="20" y="222"/>
                    </a:lnTo>
                    <a:lnTo>
                      <a:pt x="26" y="224"/>
                    </a:lnTo>
                    <a:lnTo>
                      <a:pt x="26" y="224"/>
                    </a:lnTo>
                    <a:close/>
                    <a:moveTo>
                      <a:pt x="728" y="250"/>
                    </a:moveTo>
                    <a:lnTo>
                      <a:pt x="20" y="250"/>
                    </a:lnTo>
                    <a:lnTo>
                      <a:pt x="20" y="250"/>
                    </a:lnTo>
                    <a:lnTo>
                      <a:pt x="12" y="252"/>
                    </a:lnTo>
                    <a:lnTo>
                      <a:pt x="6" y="256"/>
                    </a:lnTo>
                    <a:lnTo>
                      <a:pt x="2" y="264"/>
                    </a:lnTo>
                    <a:lnTo>
                      <a:pt x="0" y="272"/>
                    </a:lnTo>
                    <a:lnTo>
                      <a:pt x="0" y="500"/>
                    </a:lnTo>
                    <a:lnTo>
                      <a:pt x="0" y="500"/>
                    </a:lnTo>
                    <a:lnTo>
                      <a:pt x="2" y="508"/>
                    </a:lnTo>
                    <a:lnTo>
                      <a:pt x="6" y="514"/>
                    </a:lnTo>
                    <a:lnTo>
                      <a:pt x="12" y="518"/>
                    </a:lnTo>
                    <a:lnTo>
                      <a:pt x="20" y="520"/>
                    </a:lnTo>
                    <a:lnTo>
                      <a:pt x="728" y="520"/>
                    </a:lnTo>
                    <a:lnTo>
                      <a:pt x="728" y="520"/>
                    </a:lnTo>
                    <a:lnTo>
                      <a:pt x="736" y="518"/>
                    </a:lnTo>
                    <a:lnTo>
                      <a:pt x="742" y="514"/>
                    </a:lnTo>
                    <a:lnTo>
                      <a:pt x="746" y="508"/>
                    </a:lnTo>
                    <a:lnTo>
                      <a:pt x="748" y="500"/>
                    </a:lnTo>
                    <a:lnTo>
                      <a:pt x="748" y="272"/>
                    </a:lnTo>
                    <a:lnTo>
                      <a:pt x="748" y="272"/>
                    </a:lnTo>
                    <a:lnTo>
                      <a:pt x="746" y="264"/>
                    </a:lnTo>
                    <a:lnTo>
                      <a:pt x="742" y="256"/>
                    </a:lnTo>
                    <a:lnTo>
                      <a:pt x="736" y="252"/>
                    </a:lnTo>
                    <a:lnTo>
                      <a:pt x="728" y="250"/>
                    </a:lnTo>
                    <a:lnTo>
                      <a:pt x="728" y="250"/>
                    </a:lnTo>
                    <a:close/>
                    <a:moveTo>
                      <a:pt x="124" y="428"/>
                    </a:moveTo>
                    <a:lnTo>
                      <a:pt x="124" y="428"/>
                    </a:lnTo>
                    <a:lnTo>
                      <a:pt x="124" y="436"/>
                    </a:lnTo>
                    <a:lnTo>
                      <a:pt x="120" y="442"/>
                    </a:lnTo>
                    <a:lnTo>
                      <a:pt x="114" y="444"/>
                    </a:lnTo>
                    <a:lnTo>
                      <a:pt x="108" y="446"/>
                    </a:lnTo>
                    <a:lnTo>
                      <a:pt x="108" y="446"/>
                    </a:lnTo>
                    <a:lnTo>
                      <a:pt x="102" y="444"/>
                    </a:lnTo>
                    <a:lnTo>
                      <a:pt x="96" y="442"/>
                    </a:lnTo>
                    <a:lnTo>
                      <a:pt x="92" y="436"/>
                    </a:lnTo>
                    <a:lnTo>
                      <a:pt x="90" y="428"/>
                    </a:lnTo>
                    <a:lnTo>
                      <a:pt x="90" y="336"/>
                    </a:lnTo>
                    <a:lnTo>
                      <a:pt x="90" y="336"/>
                    </a:lnTo>
                    <a:lnTo>
                      <a:pt x="92" y="328"/>
                    </a:lnTo>
                    <a:lnTo>
                      <a:pt x="96" y="324"/>
                    </a:lnTo>
                    <a:lnTo>
                      <a:pt x="102" y="320"/>
                    </a:lnTo>
                    <a:lnTo>
                      <a:pt x="108" y="318"/>
                    </a:lnTo>
                    <a:lnTo>
                      <a:pt x="108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4" y="328"/>
                    </a:lnTo>
                    <a:lnTo>
                      <a:pt x="124" y="336"/>
                    </a:lnTo>
                    <a:lnTo>
                      <a:pt x="124" y="428"/>
                    </a:lnTo>
                    <a:close/>
                    <a:moveTo>
                      <a:pt x="198" y="428"/>
                    </a:moveTo>
                    <a:lnTo>
                      <a:pt x="198" y="428"/>
                    </a:lnTo>
                    <a:lnTo>
                      <a:pt x="198" y="436"/>
                    </a:lnTo>
                    <a:lnTo>
                      <a:pt x="194" y="442"/>
                    </a:lnTo>
                    <a:lnTo>
                      <a:pt x="188" y="444"/>
                    </a:lnTo>
                    <a:lnTo>
                      <a:pt x="182" y="446"/>
                    </a:lnTo>
                    <a:lnTo>
                      <a:pt x="182" y="446"/>
                    </a:lnTo>
                    <a:lnTo>
                      <a:pt x="176" y="444"/>
                    </a:lnTo>
                    <a:lnTo>
                      <a:pt x="170" y="442"/>
                    </a:lnTo>
                    <a:lnTo>
                      <a:pt x="166" y="436"/>
                    </a:lnTo>
                    <a:lnTo>
                      <a:pt x="164" y="428"/>
                    </a:lnTo>
                    <a:lnTo>
                      <a:pt x="164" y="336"/>
                    </a:lnTo>
                    <a:lnTo>
                      <a:pt x="164" y="336"/>
                    </a:lnTo>
                    <a:lnTo>
                      <a:pt x="166" y="328"/>
                    </a:lnTo>
                    <a:lnTo>
                      <a:pt x="170" y="324"/>
                    </a:lnTo>
                    <a:lnTo>
                      <a:pt x="176" y="320"/>
                    </a:lnTo>
                    <a:lnTo>
                      <a:pt x="182" y="318"/>
                    </a:lnTo>
                    <a:lnTo>
                      <a:pt x="182" y="318"/>
                    </a:lnTo>
                    <a:lnTo>
                      <a:pt x="188" y="320"/>
                    </a:lnTo>
                    <a:lnTo>
                      <a:pt x="194" y="324"/>
                    </a:lnTo>
                    <a:lnTo>
                      <a:pt x="198" y="328"/>
                    </a:lnTo>
                    <a:lnTo>
                      <a:pt x="198" y="336"/>
                    </a:lnTo>
                    <a:lnTo>
                      <a:pt x="198" y="428"/>
                    </a:lnTo>
                    <a:close/>
                    <a:moveTo>
                      <a:pt x="274" y="428"/>
                    </a:moveTo>
                    <a:lnTo>
                      <a:pt x="274" y="428"/>
                    </a:lnTo>
                    <a:lnTo>
                      <a:pt x="272" y="436"/>
                    </a:lnTo>
                    <a:lnTo>
                      <a:pt x="268" y="442"/>
                    </a:lnTo>
                    <a:lnTo>
                      <a:pt x="262" y="444"/>
                    </a:lnTo>
                    <a:lnTo>
                      <a:pt x="256" y="446"/>
                    </a:lnTo>
                    <a:lnTo>
                      <a:pt x="256" y="446"/>
                    </a:lnTo>
                    <a:lnTo>
                      <a:pt x="250" y="444"/>
                    </a:lnTo>
                    <a:lnTo>
                      <a:pt x="244" y="442"/>
                    </a:lnTo>
                    <a:lnTo>
                      <a:pt x="240" y="436"/>
                    </a:lnTo>
                    <a:lnTo>
                      <a:pt x="240" y="428"/>
                    </a:lnTo>
                    <a:lnTo>
                      <a:pt x="240" y="336"/>
                    </a:lnTo>
                    <a:lnTo>
                      <a:pt x="240" y="336"/>
                    </a:lnTo>
                    <a:lnTo>
                      <a:pt x="240" y="328"/>
                    </a:lnTo>
                    <a:lnTo>
                      <a:pt x="244" y="324"/>
                    </a:lnTo>
                    <a:lnTo>
                      <a:pt x="250" y="320"/>
                    </a:lnTo>
                    <a:lnTo>
                      <a:pt x="256" y="318"/>
                    </a:lnTo>
                    <a:lnTo>
                      <a:pt x="256" y="318"/>
                    </a:lnTo>
                    <a:lnTo>
                      <a:pt x="262" y="320"/>
                    </a:lnTo>
                    <a:lnTo>
                      <a:pt x="268" y="324"/>
                    </a:lnTo>
                    <a:lnTo>
                      <a:pt x="272" y="328"/>
                    </a:lnTo>
                    <a:lnTo>
                      <a:pt x="274" y="336"/>
                    </a:lnTo>
                    <a:lnTo>
                      <a:pt x="274" y="428"/>
                    </a:lnTo>
                    <a:close/>
                    <a:moveTo>
                      <a:pt x="348" y="428"/>
                    </a:moveTo>
                    <a:lnTo>
                      <a:pt x="348" y="428"/>
                    </a:lnTo>
                    <a:lnTo>
                      <a:pt x="346" y="436"/>
                    </a:lnTo>
                    <a:lnTo>
                      <a:pt x="342" y="442"/>
                    </a:lnTo>
                    <a:lnTo>
                      <a:pt x="338" y="444"/>
                    </a:lnTo>
                    <a:lnTo>
                      <a:pt x="330" y="446"/>
                    </a:lnTo>
                    <a:lnTo>
                      <a:pt x="330" y="446"/>
                    </a:lnTo>
                    <a:lnTo>
                      <a:pt x="324" y="444"/>
                    </a:lnTo>
                    <a:lnTo>
                      <a:pt x="318" y="442"/>
                    </a:lnTo>
                    <a:lnTo>
                      <a:pt x="314" y="436"/>
                    </a:lnTo>
                    <a:lnTo>
                      <a:pt x="314" y="428"/>
                    </a:lnTo>
                    <a:lnTo>
                      <a:pt x="314" y="336"/>
                    </a:lnTo>
                    <a:lnTo>
                      <a:pt x="314" y="336"/>
                    </a:lnTo>
                    <a:lnTo>
                      <a:pt x="314" y="328"/>
                    </a:lnTo>
                    <a:lnTo>
                      <a:pt x="318" y="324"/>
                    </a:lnTo>
                    <a:lnTo>
                      <a:pt x="324" y="320"/>
                    </a:lnTo>
                    <a:lnTo>
                      <a:pt x="330" y="318"/>
                    </a:lnTo>
                    <a:lnTo>
                      <a:pt x="330" y="318"/>
                    </a:lnTo>
                    <a:lnTo>
                      <a:pt x="338" y="320"/>
                    </a:lnTo>
                    <a:lnTo>
                      <a:pt x="342" y="324"/>
                    </a:lnTo>
                    <a:lnTo>
                      <a:pt x="346" y="328"/>
                    </a:lnTo>
                    <a:lnTo>
                      <a:pt x="348" y="336"/>
                    </a:lnTo>
                    <a:lnTo>
                      <a:pt x="348" y="428"/>
                    </a:lnTo>
                    <a:close/>
                    <a:moveTo>
                      <a:pt x="626" y="390"/>
                    </a:moveTo>
                    <a:lnTo>
                      <a:pt x="626" y="390"/>
                    </a:lnTo>
                    <a:lnTo>
                      <a:pt x="618" y="390"/>
                    </a:lnTo>
                    <a:lnTo>
                      <a:pt x="610" y="386"/>
                    </a:lnTo>
                    <a:lnTo>
                      <a:pt x="604" y="384"/>
                    </a:lnTo>
                    <a:lnTo>
                      <a:pt x="598" y="378"/>
                    </a:lnTo>
                    <a:lnTo>
                      <a:pt x="592" y="372"/>
                    </a:lnTo>
                    <a:lnTo>
                      <a:pt x="588" y="366"/>
                    </a:lnTo>
                    <a:lnTo>
                      <a:pt x="586" y="358"/>
                    </a:lnTo>
                    <a:lnTo>
                      <a:pt x="586" y="350"/>
                    </a:lnTo>
                    <a:lnTo>
                      <a:pt x="586" y="350"/>
                    </a:lnTo>
                    <a:lnTo>
                      <a:pt x="586" y="342"/>
                    </a:lnTo>
                    <a:lnTo>
                      <a:pt x="588" y="334"/>
                    </a:lnTo>
                    <a:lnTo>
                      <a:pt x="592" y="326"/>
                    </a:lnTo>
                    <a:lnTo>
                      <a:pt x="598" y="320"/>
                    </a:lnTo>
                    <a:lnTo>
                      <a:pt x="604" y="316"/>
                    </a:lnTo>
                    <a:lnTo>
                      <a:pt x="610" y="312"/>
                    </a:lnTo>
                    <a:lnTo>
                      <a:pt x="618" y="310"/>
                    </a:lnTo>
                    <a:lnTo>
                      <a:pt x="626" y="308"/>
                    </a:lnTo>
                    <a:lnTo>
                      <a:pt x="626" y="308"/>
                    </a:lnTo>
                    <a:lnTo>
                      <a:pt x="634" y="310"/>
                    </a:lnTo>
                    <a:lnTo>
                      <a:pt x="642" y="312"/>
                    </a:lnTo>
                    <a:lnTo>
                      <a:pt x="648" y="316"/>
                    </a:lnTo>
                    <a:lnTo>
                      <a:pt x="654" y="320"/>
                    </a:lnTo>
                    <a:lnTo>
                      <a:pt x="660" y="326"/>
                    </a:lnTo>
                    <a:lnTo>
                      <a:pt x="664" y="334"/>
                    </a:lnTo>
                    <a:lnTo>
                      <a:pt x="666" y="342"/>
                    </a:lnTo>
                    <a:lnTo>
                      <a:pt x="666" y="350"/>
                    </a:lnTo>
                    <a:lnTo>
                      <a:pt x="666" y="350"/>
                    </a:lnTo>
                    <a:lnTo>
                      <a:pt x="666" y="358"/>
                    </a:lnTo>
                    <a:lnTo>
                      <a:pt x="664" y="366"/>
                    </a:lnTo>
                    <a:lnTo>
                      <a:pt x="660" y="372"/>
                    </a:lnTo>
                    <a:lnTo>
                      <a:pt x="654" y="378"/>
                    </a:lnTo>
                    <a:lnTo>
                      <a:pt x="648" y="384"/>
                    </a:lnTo>
                    <a:lnTo>
                      <a:pt x="642" y="386"/>
                    </a:lnTo>
                    <a:lnTo>
                      <a:pt x="634" y="390"/>
                    </a:lnTo>
                    <a:lnTo>
                      <a:pt x="626" y="390"/>
                    </a:lnTo>
                    <a:lnTo>
                      <a:pt x="626" y="390"/>
                    </a:lnTo>
                    <a:close/>
                  </a:path>
                </a:pathLst>
              </a:custGeom>
              <a:solidFill>
                <a:srgbClr val="4472C4">
                  <a:lumMod val="50000"/>
                </a:srgbClr>
              </a:soli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04" tIns="45702" rIns="91404" bIns="45702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0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cxnSp>
            <p:nvCxnSpPr>
              <p:cNvPr id="193" name="直接连接符 224"/>
              <p:cNvCxnSpPr>
                <a:cxnSpLocks noChangeShapeType="1"/>
              </p:cNvCxnSpPr>
              <p:nvPr/>
            </p:nvCxnSpPr>
            <p:spPr bwMode="auto">
              <a:xfrm flipV="1">
                <a:off x="9013471" y="4062915"/>
                <a:ext cx="0" cy="589700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" name="直接连接符 225"/>
              <p:cNvCxnSpPr>
                <a:cxnSpLocks noChangeShapeType="1"/>
              </p:cNvCxnSpPr>
              <p:nvPr/>
            </p:nvCxnSpPr>
            <p:spPr bwMode="auto">
              <a:xfrm flipH="1" flipV="1">
                <a:off x="8154302" y="3997386"/>
                <a:ext cx="855501" cy="216372"/>
              </a:xfrm>
              <a:prstGeom prst="line">
                <a:avLst/>
              </a:prstGeom>
              <a:noFill/>
              <a:ln w="9525" algn="ctr">
                <a:solidFill>
                  <a:sysClr val="window" lastClr="CEEACA"/>
                </a:solidFill>
                <a:round/>
                <a:headEnd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95" name="文本框 194"/>
              <p:cNvSpPr txBox="1"/>
              <p:nvPr/>
            </p:nvSpPr>
            <p:spPr>
              <a:xfrm>
                <a:off x="7684307" y="4001265"/>
                <a:ext cx="424318" cy="9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7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Atlas 500</a:t>
                </a:r>
              </a:p>
            </p:txBody>
          </p:sp>
          <p:pic>
            <p:nvPicPr>
              <p:cNvPr id="196" name="Picture 2" descr="https://ief-bazaar-images-cn-north-4.obs.cn-north-4.myhuaweicloud.com/logo/f0d7d55c-6833-a8dc-6e59-ff4cca3f4ee4/Atlas500Logo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850" y="3528624"/>
                <a:ext cx="533186" cy="3317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9" name="文本框 198"/>
              <p:cNvSpPr txBox="1"/>
              <p:nvPr/>
            </p:nvSpPr>
            <p:spPr>
              <a:xfrm>
                <a:off x="6749781" y="2621806"/>
                <a:ext cx="702366" cy="272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Cloud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00" name="文本框 199"/>
              <p:cNvSpPr txBox="1"/>
              <p:nvPr/>
            </p:nvSpPr>
            <p:spPr>
              <a:xfrm>
                <a:off x="6801651" y="3574648"/>
                <a:ext cx="648896" cy="272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Edge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01" name="文本框 200"/>
              <p:cNvSpPr txBox="1"/>
              <p:nvPr/>
            </p:nvSpPr>
            <p:spPr>
              <a:xfrm>
                <a:off x="6625492" y="4216534"/>
                <a:ext cx="947297" cy="272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Terminal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02" name="文本框 201"/>
              <p:cNvSpPr txBox="1"/>
              <p:nvPr/>
            </p:nvSpPr>
            <p:spPr>
              <a:xfrm>
                <a:off x="9179210" y="4313202"/>
                <a:ext cx="716165" cy="224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Camera</a:t>
                </a:r>
                <a:endParaRPr kumimoji="0" lang="zh-CN" altLang="en-US" sz="105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03" name="文本框 202"/>
              <p:cNvSpPr txBox="1"/>
              <p:nvPr/>
            </p:nvSpPr>
            <p:spPr>
              <a:xfrm>
                <a:off x="7503987" y="4662068"/>
                <a:ext cx="1074937" cy="176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700" kern="0" dirty="0" smtClean="0">
                    <a:latin typeface="+mj-lt"/>
                  </a:rPr>
                  <a:t>Off Road Equipment</a:t>
                </a:r>
                <a:endParaRPr kumimoji="0" lang="zh-CN" altLang="en-US" sz="7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04" name="文本框 203"/>
              <p:cNvSpPr txBox="1"/>
              <p:nvPr/>
            </p:nvSpPr>
            <p:spPr>
              <a:xfrm>
                <a:off x="8934866" y="4001991"/>
                <a:ext cx="424318" cy="95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7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+mj-lt"/>
                  </a:rPr>
                  <a:t>Atlas 500</a:t>
                </a:r>
              </a:p>
            </p:txBody>
          </p:sp>
          <p:cxnSp>
            <p:nvCxnSpPr>
              <p:cNvPr id="207" name="直接连接符 206"/>
              <p:cNvCxnSpPr>
                <a:stCxn id="185" idx="2"/>
                <a:endCxn id="190" idx="1"/>
              </p:cNvCxnSpPr>
              <p:nvPr/>
            </p:nvCxnSpPr>
            <p:spPr>
              <a:xfrm>
                <a:off x="8689286" y="4665140"/>
                <a:ext cx="579381" cy="194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直接连接符 208"/>
              <p:cNvCxnSpPr/>
              <p:nvPr/>
            </p:nvCxnSpPr>
            <p:spPr>
              <a:xfrm flipV="1">
                <a:off x="9404170" y="4677948"/>
                <a:ext cx="579382" cy="9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 flipV="1">
                <a:off x="10151097" y="4702831"/>
                <a:ext cx="579382" cy="9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圆角矩形 210"/>
              <p:cNvSpPr/>
              <p:nvPr/>
            </p:nvSpPr>
            <p:spPr>
              <a:xfrm>
                <a:off x="8921070" y="3553476"/>
                <a:ext cx="608904" cy="221739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00" kern="0" noProof="0" dirty="0" smtClean="0">
                    <a:latin typeface="+mj-lt"/>
                  </a:rPr>
                  <a:t>Car and plate recognition</a:t>
                </a:r>
                <a:endParaRPr kumimoji="0" lang="zh-CN" altLang="en-US" sz="5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  <p:sp>
            <p:nvSpPr>
              <p:cNvPr id="212" name="圆角矩形 211"/>
              <p:cNvSpPr/>
              <p:nvPr/>
            </p:nvSpPr>
            <p:spPr>
              <a:xfrm>
                <a:off x="10327635" y="3548017"/>
                <a:ext cx="608904" cy="221739"/>
              </a:xfrm>
              <a:prstGeom prst="round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ysClr val="window" lastClr="CEEAC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00" kern="0" noProof="0" dirty="0" smtClean="0">
                    <a:latin typeface="+mj-lt"/>
                  </a:rPr>
                  <a:t>Car and plate recognition</a:t>
                </a:r>
                <a:endParaRPr kumimoji="0" lang="zh-CN" altLang="en-US" sz="5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j-lt"/>
                </a:endParaRPr>
              </a:p>
            </p:txBody>
          </p:sp>
        </p:grpSp>
        <p:grpSp>
          <p:nvGrpSpPr>
            <p:cNvPr id="215" name="Google Shape;257;p16"/>
            <p:cNvGrpSpPr/>
            <p:nvPr/>
          </p:nvGrpSpPr>
          <p:grpSpPr>
            <a:xfrm>
              <a:off x="7902383" y="1993582"/>
              <a:ext cx="2917305" cy="1141657"/>
              <a:chOff x="2827528" y="1201933"/>
              <a:chExt cx="3465936" cy="1802234"/>
            </a:xfrm>
          </p:grpSpPr>
          <p:grpSp>
            <p:nvGrpSpPr>
              <p:cNvPr id="216" name="Google Shape;258;p16"/>
              <p:cNvGrpSpPr/>
              <p:nvPr/>
            </p:nvGrpSpPr>
            <p:grpSpPr>
              <a:xfrm>
                <a:off x="2827528" y="1201933"/>
                <a:ext cx="3465936" cy="1802234"/>
                <a:chOff x="654062" y="1651241"/>
                <a:chExt cx="3873083" cy="1863865"/>
              </a:xfrm>
            </p:grpSpPr>
            <p:pic>
              <p:nvPicPr>
                <p:cNvPr id="223" name="Google Shape;259;p16" descr="Picture 1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654062" y="1742929"/>
                  <a:ext cx="3843156" cy="177217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4" name="Google Shape;260;p16"/>
                <p:cNvSpPr/>
                <p:nvPr/>
              </p:nvSpPr>
              <p:spPr>
                <a:xfrm>
                  <a:off x="683989" y="1651241"/>
                  <a:ext cx="3843156" cy="179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19347" y="12897"/>
                      </a:moveTo>
                      <a:lnTo>
                        <a:pt x="19319" y="12559"/>
                      </a:lnTo>
                      <a:lnTo>
                        <a:pt x="19276" y="12220"/>
                      </a:lnTo>
                      <a:lnTo>
                        <a:pt x="19227" y="11894"/>
                      </a:lnTo>
                      <a:lnTo>
                        <a:pt x="19115" y="11269"/>
                      </a:lnTo>
                      <a:lnTo>
                        <a:pt x="19045" y="10956"/>
                      </a:lnTo>
                      <a:lnTo>
                        <a:pt x="18968" y="10657"/>
                      </a:lnTo>
                      <a:lnTo>
                        <a:pt x="18883" y="10370"/>
                      </a:lnTo>
                      <a:lnTo>
                        <a:pt x="18792" y="10083"/>
                      </a:lnTo>
                      <a:lnTo>
                        <a:pt x="18694" y="9810"/>
                      </a:lnTo>
                      <a:lnTo>
                        <a:pt x="18483" y="9289"/>
                      </a:lnTo>
                      <a:lnTo>
                        <a:pt x="18371" y="9041"/>
                      </a:lnTo>
                      <a:lnTo>
                        <a:pt x="18245" y="8794"/>
                      </a:lnTo>
                      <a:lnTo>
                        <a:pt x="17992" y="8351"/>
                      </a:lnTo>
                      <a:lnTo>
                        <a:pt x="17851" y="8142"/>
                      </a:lnTo>
                      <a:lnTo>
                        <a:pt x="17571" y="7752"/>
                      </a:lnTo>
                      <a:lnTo>
                        <a:pt x="17262" y="7413"/>
                      </a:lnTo>
                      <a:lnTo>
                        <a:pt x="17107" y="7269"/>
                      </a:lnTo>
                      <a:lnTo>
                        <a:pt x="16939" y="7126"/>
                      </a:lnTo>
                      <a:lnTo>
                        <a:pt x="16777" y="6996"/>
                      </a:lnTo>
                      <a:lnTo>
                        <a:pt x="16609" y="6892"/>
                      </a:lnTo>
                      <a:lnTo>
                        <a:pt x="16433" y="6787"/>
                      </a:lnTo>
                      <a:lnTo>
                        <a:pt x="16258" y="6709"/>
                      </a:lnTo>
                      <a:lnTo>
                        <a:pt x="15893" y="6579"/>
                      </a:lnTo>
                      <a:lnTo>
                        <a:pt x="15710" y="6540"/>
                      </a:lnTo>
                      <a:lnTo>
                        <a:pt x="15331" y="6514"/>
                      </a:lnTo>
                      <a:lnTo>
                        <a:pt x="15100" y="6527"/>
                      </a:lnTo>
                      <a:lnTo>
                        <a:pt x="14868" y="6566"/>
                      </a:lnTo>
                      <a:lnTo>
                        <a:pt x="14784" y="6201"/>
                      </a:lnTo>
                      <a:lnTo>
                        <a:pt x="14685" y="5849"/>
                      </a:lnTo>
                      <a:lnTo>
                        <a:pt x="14587" y="5511"/>
                      </a:lnTo>
                      <a:lnTo>
                        <a:pt x="14482" y="5172"/>
                      </a:lnTo>
                      <a:lnTo>
                        <a:pt x="14370" y="4846"/>
                      </a:lnTo>
                      <a:lnTo>
                        <a:pt x="14250" y="4521"/>
                      </a:lnTo>
                      <a:lnTo>
                        <a:pt x="14124" y="4208"/>
                      </a:lnTo>
                      <a:lnTo>
                        <a:pt x="13998" y="3908"/>
                      </a:lnTo>
                      <a:lnTo>
                        <a:pt x="13857" y="3609"/>
                      </a:lnTo>
                      <a:lnTo>
                        <a:pt x="13717" y="3335"/>
                      </a:lnTo>
                      <a:lnTo>
                        <a:pt x="13569" y="3062"/>
                      </a:lnTo>
                      <a:lnTo>
                        <a:pt x="13415" y="2788"/>
                      </a:lnTo>
                      <a:lnTo>
                        <a:pt x="13260" y="2540"/>
                      </a:lnTo>
                      <a:lnTo>
                        <a:pt x="13099" y="2293"/>
                      </a:lnTo>
                      <a:lnTo>
                        <a:pt x="12931" y="2058"/>
                      </a:lnTo>
                      <a:lnTo>
                        <a:pt x="12762" y="1837"/>
                      </a:lnTo>
                      <a:lnTo>
                        <a:pt x="12587" y="1615"/>
                      </a:lnTo>
                      <a:lnTo>
                        <a:pt x="12404" y="1420"/>
                      </a:lnTo>
                      <a:lnTo>
                        <a:pt x="12222" y="1238"/>
                      </a:lnTo>
                      <a:lnTo>
                        <a:pt x="12032" y="1055"/>
                      </a:lnTo>
                      <a:lnTo>
                        <a:pt x="11639" y="743"/>
                      </a:lnTo>
                      <a:lnTo>
                        <a:pt x="11442" y="599"/>
                      </a:lnTo>
                      <a:lnTo>
                        <a:pt x="11035" y="365"/>
                      </a:lnTo>
                      <a:lnTo>
                        <a:pt x="10825" y="274"/>
                      </a:lnTo>
                      <a:lnTo>
                        <a:pt x="10614" y="195"/>
                      </a:lnTo>
                      <a:lnTo>
                        <a:pt x="10396" y="117"/>
                      </a:lnTo>
                      <a:lnTo>
                        <a:pt x="10179" y="65"/>
                      </a:lnTo>
                      <a:lnTo>
                        <a:pt x="9961" y="26"/>
                      </a:lnTo>
                      <a:lnTo>
                        <a:pt x="9736" y="0"/>
                      </a:lnTo>
                      <a:lnTo>
                        <a:pt x="9512" y="0"/>
                      </a:lnTo>
                      <a:lnTo>
                        <a:pt x="9231" y="13"/>
                      </a:lnTo>
                      <a:lnTo>
                        <a:pt x="8950" y="52"/>
                      </a:lnTo>
                      <a:lnTo>
                        <a:pt x="8677" y="104"/>
                      </a:lnTo>
                      <a:lnTo>
                        <a:pt x="8403" y="195"/>
                      </a:lnTo>
                      <a:lnTo>
                        <a:pt x="8136" y="300"/>
                      </a:lnTo>
                      <a:lnTo>
                        <a:pt x="7869" y="430"/>
                      </a:lnTo>
                      <a:lnTo>
                        <a:pt x="7609" y="586"/>
                      </a:lnTo>
                      <a:lnTo>
                        <a:pt x="7357" y="756"/>
                      </a:lnTo>
                      <a:lnTo>
                        <a:pt x="7111" y="951"/>
                      </a:lnTo>
                      <a:lnTo>
                        <a:pt x="6872" y="1172"/>
                      </a:lnTo>
                      <a:lnTo>
                        <a:pt x="6641" y="1407"/>
                      </a:lnTo>
                      <a:lnTo>
                        <a:pt x="6409" y="1668"/>
                      </a:lnTo>
                      <a:lnTo>
                        <a:pt x="6191" y="1928"/>
                      </a:lnTo>
                      <a:lnTo>
                        <a:pt x="5974" y="2228"/>
                      </a:lnTo>
                      <a:lnTo>
                        <a:pt x="5770" y="2527"/>
                      </a:lnTo>
                      <a:lnTo>
                        <a:pt x="5567" y="2853"/>
                      </a:lnTo>
                      <a:lnTo>
                        <a:pt x="5377" y="3192"/>
                      </a:lnTo>
                      <a:lnTo>
                        <a:pt x="5195" y="3557"/>
                      </a:lnTo>
                      <a:lnTo>
                        <a:pt x="5026" y="3921"/>
                      </a:lnTo>
                      <a:lnTo>
                        <a:pt x="4865" y="4312"/>
                      </a:lnTo>
                      <a:lnTo>
                        <a:pt x="4703" y="4716"/>
                      </a:lnTo>
                      <a:lnTo>
                        <a:pt x="4563" y="5120"/>
                      </a:lnTo>
                      <a:lnTo>
                        <a:pt x="4430" y="5550"/>
                      </a:lnTo>
                      <a:lnTo>
                        <a:pt x="4303" y="5993"/>
                      </a:lnTo>
                      <a:lnTo>
                        <a:pt x="4191" y="6436"/>
                      </a:lnTo>
                      <a:lnTo>
                        <a:pt x="4086" y="6892"/>
                      </a:lnTo>
                      <a:lnTo>
                        <a:pt x="3994" y="7374"/>
                      </a:lnTo>
                      <a:lnTo>
                        <a:pt x="3917" y="7843"/>
                      </a:lnTo>
                      <a:lnTo>
                        <a:pt x="3847" y="8338"/>
                      </a:lnTo>
                      <a:lnTo>
                        <a:pt x="3791" y="8833"/>
                      </a:lnTo>
                      <a:lnTo>
                        <a:pt x="3749" y="9341"/>
                      </a:lnTo>
                      <a:lnTo>
                        <a:pt x="3713" y="9862"/>
                      </a:lnTo>
                      <a:lnTo>
                        <a:pt x="3587" y="9823"/>
                      </a:lnTo>
                      <a:lnTo>
                        <a:pt x="3320" y="9771"/>
                      </a:lnTo>
                      <a:lnTo>
                        <a:pt x="3187" y="9771"/>
                      </a:lnTo>
                      <a:lnTo>
                        <a:pt x="3019" y="9784"/>
                      </a:lnTo>
                      <a:lnTo>
                        <a:pt x="2857" y="9797"/>
                      </a:lnTo>
                      <a:lnTo>
                        <a:pt x="2703" y="9836"/>
                      </a:lnTo>
                      <a:lnTo>
                        <a:pt x="2541" y="9888"/>
                      </a:lnTo>
                      <a:lnTo>
                        <a:pt x="2387" y="9953"/>
                      </a:lnTo>
                      <a:lnTo>
                        <a:pt x="2239" y="10031"/>
                      </a:lnTo>
                      <a:lnTo>
                        <a:pt x="1944" y="10240"/>
                      </a:lnTo>
                      <a:lnTo>
                        <a:pt x="1804" y="10357"/>
                      </a:lnTo>
                      <a:lnTo>
                        <a:pt x="1664" y="10487"/>
                      </a:lnTo>
                      <a:lnTo>
                        <a:pt x="1530" y="10631"/>
                      </a:lnTo>
                      <a:lnTo>
                        <a:pt x="1278" y="10943"/>
                      </a:lnTo>
                      <a:lnTo>
                        <a:pt x="1039" y="11308"/>
                      </a:lnTo>
                      <a:lnTo>
                        <a:pt x="934" y="11503"/>
                      </a:lnTo>
                      <a:lnTo>
                        <a:pt x="723" y="11920"/>
                      </a:lnTo>
                      <a:lnTo>
                        <a:pt x="632" y="12142"/>
                      </a:lnTo>
                      <a:lnTo>
                        <a:pt x="541" y="12376"/>
                      </a:lnTo>
                      <a:lnTo>
                        <a:pt x="456" y="12624"/>
                      </a:lnTo>
                      <a:lnTo>
                        <a:pt x="316" y="13119"/>
                      </a:lnTo>
                      <a:lnTo>
                        <a:pt x="246" y="13379"/>
                      </a:lnTo>
                      <a:lnTo>
                        <a:pt x="190" y="13653"/>
                      </a:lnTo>
                      <a:lnTo>
                        <a:pt x="140" y="13927"/>
                      </a:lnTo>
                      <a:lnTo>
                        <a:pt x="98" y="14213"/>
                      </a:lnTo>
                      <a:lnTo>
                        <a:pt x="63" y="14487"/>
                      </a:lnTo>
                      <a:lnTo>
                        <a:pt x="35" y="14786"/>
                      </a:lnTo>
                      <a:lnTo>
                        <a:pt x="14" y="15086"/>
                      </a:lnTo>
                      <a:lnTo>
                        <a:pt x="0" y="15386"/>
                      </a:lnTo>
                      <a:lnTo>
                        <a:pt x="0" y="15985"/>
                      </a:lnTo>
                      <a:lnTo>
                        <a:pt x="14" y="16285"/>
                      </a:lnTo>
                      <a:lnTo>
                        <a:pt x="35" y="16584"/>
                      </a:lnTo>
                      <a:lnTo>
                        <a:pt x="63" y="16871"/>
                      </a:lnTo>
                      <a:lnTo>
                        <a:pt x="98" y="17158"/>
                      </a:lnTo>
                      <a:lnTo>
                        <a:pt x="140" y="17444"/>
                      </a:lnTo>
                      <a:lnTo>
                        <a:pt x="190" y="17718"/>
                      </a:lnTo>
                      <a:lnTo>
                        <a:pt x="246" y="17991"/>
                      </a:lnTo>
                      <a:lnTo>
                        <a:pt x="316" y="18252"/>
                      </a:lnTo>
                      <a:lnTo>
                        <a:pt x="456" y="18747"/>
                      </a:lnTo>
                      <a:lnTo>
                        <a:pt x="541" y="18994"/>
                      </a:lnTo>
                      <a:lnTo>
                        <a:pt x="632" y="19229"/>
                      </a:lnTo>
                      <a:lnTo>
                        <a:pt x="723" y="19450"/>
                      </a:lnTo>
                      <a:lnTo>
                        <a:pt x="934" y="19867"/>
                      </a:lnTo>
                      <a:lnTo>
                        <a:pt x="1039" y="20063"/>
                      </a:lnTo>
                      <a:lnTo>
                        <a:pt x="1278" y="20428"/>
                      </a:lnTo>
                      <a:lnTo>
                        <a:pt x="1530" y="20740"/>
                      </a:lnTo>
                      <a:lnTo>
                        <a:pt x="1664" y="20883"/>
                      </a:lnTo>
                      <a:lnTo>
                        <a:pt x="1804" y="21014"/>
                      </a:lnTo>
                      <a:lnTo>
                        <a:pt x="1944" y="21131"/>
                      </a:lnTo>
                      <a:lnTo>
                        <a:pt x="2239" y="21339"/>
                      </a:lnTo>
                      <a:lnTo>
                        <a:pt x="2387" y="21418"/>
                      </a:lnTo>
                      <a:lnTo>
                        <a:pt x="2541" y="21483"/>
                      </a:lnTo>
                      <a:lnTo>
                        <a:pt x="2703" y="21535"/>
                      </a:lnTo>
                      <a:lnTo>
                        <a:pt x="2857" y="21574"/>
                      </a:lnTo>
                      <a:lnTo>
                        <a:pt x="3019" y="21587"/>
                      </a:lnTo>
                      <a:lnTo>
                        <a:pt x="3187" y="21600"/>
                      </a:lnTo>
                      <a:lnTo>
                        <a:pt x="19375" y="21600"/>
                      </a:lnTo>
                      <a:lnTo>
                        <a:pt x="19613" y="21548"/>
                      </a:lnTo>
                      <a:lnTo>
                        <a:pt x="19726" y="21509"/>
                      </a:lnTo>
                      <a:lnTo>
                        <a:pt x="19950" y="21405"/>
                      </a:lnTo>
                      <a:lnTo>
                        <a:pt x="20063" y="21339"/>
                      </a:lnTo>
                      <a:lnTo>
                        <a:pt x="20168" y="21261"/>
                      </a:lnTo>
                      <a:lnTo>
                        <a:pt x="20273" y="21170"/>
                      </a:lnTo>
                      <a:lnTo>
                        <a:pt x="20372" y="21079"/>
                      </a:lnTo>
                      <a:lnTo>
                        <a:pt x="20470" y="20975"/>
                      </a:lnTo>
                      <a:lnTo>
                        <a:pt x="20568" y="20857"/>
                      </a:lnTo>
                      <a:lnTo>
                        <a:pt x="20659" y="20740"/>
                      </a:lnTo>
                      <a:lnTo>
                        <a:pt x="20744" y="20610"/>
                      </a:lnTo>
                      <a:lnTo>
                        <a:pt x="20912" y="20323"/>
                      </a:lnTo>
                      <a:lnTo>
                        <a:pt x="21066" y="20011"/>
                      </a:lnTo>
                      <a:lnTo>
                        <a:pt x="21137" y="19854"/>
                      </a:lnTo>
                      <a:lnTo>
                        <a:pt x="21200" y="19685"/>
                      </a:lnTo>
                      <a:lnTo>
                        <a:pt x="21263" y="19503"/>
                      </a:lnTo>
                      <a:lnTo>
                        <a:pt x="21319" y="19320"/>
                      </a:lnTo>
                      <a:lnTo>
                        <a:pt x="21368" y="19138"/>
                      </a:lnTo>
                      <a:lnTo>
                        <a:pt x="21417" y="18942"/>
                      </a:lnTo>
                      <a:lnTo>
                        <a:pt x="21460" y="18747"/>
                      </a:lnTo>
                      <a:lnTo>
                        <a:pt x="21530" y="18330"/>
                      </a:lnTo>
                      <a:lnTo>
                        <a:pt x="21551" y="18122"/>
                      </a:lnTo>
                      <a:lnTo>
                        <a:pt x="21572" y="17900"/>
                      </a:lnTo>
                      <a:lnTo>
                        <a:pt x="21586" y="17692"/>
                      </a:lnTo>
                      <a:lnTo>
                        <a:pt x="21600" y="17470"/>
                      </a:lnTo>
                      <a:lnTo>
                        <a:pt x="21600" y="17027"/>
                      </a:lnTo>
                      <a:lnTo>
                        <a:pt x="21586" y="16806"/>
                      </a:lnTo>
                      <a:lnTo>
                        <a:pt x="21558" y="16389"/>
                      </a:lnTo>
                      <a:lnTo>
                        <a:pt x="21502" y="15972"/>
                      </a:lnTo>
                      <a:lnTo>
                        <a:pt x="21467" y="15777"/>
                      </a:lnTo>
                      <a:lnTo>
                        <a:pt x="21425" y="15581"/>
                      </a:lnTo>
                      <a:lnTo>
                        <a:pt x="21382" y="15399"/>
                      </a:lnTo>
                      <a:lnTo>
                        <a:pt x="21333" y="15216"/>
                      </a:lnTo>
                      <a:lnTo>
                        <a:pt x="21277" y="15034"/>
                      </a:lnTo>
                      <a:lnTo>
                        <a:pt x="21221" y="14865"/>
                      </a:lnTo>
                      <a:lnTo>
                        <a:pt x="21158" y="14695"/>
                      </a:lnTo>
                      <a:lnTo>
                        <a:pt x="21088" y="14526"/>
                      </a:lnTo>
                      <a:lnTo>
                        <a:pt x="21017" y="14370"/>
                      </a:lnTo>
                      <a:lnTo>
                        <a:pt x="20947" y="14226"/>
                      </a:lnTo>
                      <a:lnTo>
                        <a:pt x="20870" y="14083"/>
                      </a:lnTo>
                      <a:lnTo>
                        <a:pt x="20786" y="13940"/>
                      </a:lnTo>
                      <a:lnTo>
                        <a:pt x="20701" y="13809"/>
                      </a:lnTo>
                      <a:lnTo>
                        <a:pt x="20519" y="13575"/>
                      </a:lnTo>
                      <a:lnTo>
                        <a:pt x="20428" y="13471"/>
                      </a:lnTo>
                      <a:lnTo>
                        <a:pt x="20231" y="13288"/>
                      </a:lnTo>
                      <a:lnTo>
                        <a:pt x="20126" y="13197"/>
                      </a:lnTo>
                      <a:lnTo>
                        <a:pt x="19915" y="13067"/>
                      </a:lnTo>
                      <a:lnTo>
                        <a:pt x="19803" y="13015"/>
                      </a:lnTo>
                      <a:lnTo>
                        <a:pt x="19698" y="12963"/>
                      </a:lnTo>
                      <a:lnTo>
                        <a:pt x="19578" y="12937"/>
                      </a:lnTo>
                      <a:lnTo>
                        <a:pt x="19466" y="12910"/>
                      </a:lnTo>
                      <a:lnTo>
                        <a:pt x="19347" y="12897"/>
                      </a:ln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42300" tIns="42300" rIns="42300" bIns="423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ts val="533"/>
                    <a:buFont typeface="Arial"/>
                    <a:buNone/>
                  </a:pPr>
                  <a:endParaRPr sz="300" b="1" i="0" u="none" strike="noStrike" cap="none">
                    <a:solidFill>
                      <a:srgbClr val="000000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17" name="Google Shape;261;p16"/>
              <p:cNvSpPr/>
              <p:nvPr/>
            </p:nvSpPr>
            <p:spPr>
              <a:xfrm>
                <a:off x="3293595" y="2537363"/>
                <a:ext cx="2602226" cy="351720"/>
              </a:xfrm>
              <a:prstGeom prst="rect">
                <a:avLst/>
              </a:prstGeom>
              <a:solidFill>
                <a:srgbClr val="1D78C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467"/>
                  <a:buFont typeface="Arial"/>
                  <a:buNone/>
                </a:pPr>
                <a:r>
                  <a:rPr lang="en-US" sz="1050" b="1" i="0" u="none" strike="noStrike" cap="none" dirty="0" err="1">
                    <a:solidFill>
                      <a:schemeClr val="lt1"/>
                    </a:solidFill>
                    <a:cs typeface="+mn-ea"/>
                    <a:sym typeface="+mn-lt"/>
                  </a:rPr>
                  <a:t>Kubernetes</a:t>
                </a:r>
                <a:r>
                  <a:rPr lang="en-US" sz="1050" b="1" i="0" u="none" strike="noStrike" cap="none" dirty="0">
                    <a:solidFill>
                      <a:schemeClr val="lt1"/>
                    </a:solidFill>
                    <a:cs typeface="+mn-ea"/>
                    <a:sym typeface="+mn-lt"/>
                  </a:rPr>
                  <a:t> + </a:t>
                </a:r>
                <a:r>
                  <a:rPr lang="en-US" sz="1050" b="1" i="0" u="none" strike="noStrike" cap="none" dirty="0" err="1">
                    <a:solidFill>
                      <a:schemeClr val="lt1"/>
                    </a:solidFill>
                    <a:cs typeface="+mn-ea"/>
                    <a:sym typeface="+mn-lt"/>
                  </a:rPr>
                  <a:t>KubeEdge</a:t>
                </a:r>
                <a:endParaRPr sz="1050" b="1" i="0" u="none" strike="noStrike" cap="none" dirty="0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8" name="Google Shape;262;p16"/>
              <p:cNvSpPr/>
              <p:nvPr/>
            </p:nvSpPr>
            <p:spPr>
              <a:xfrm>
                <a:off x="5446640" y="1726334"/>
                <a:ext cx="439114" cy="746082"/>
              </a:xfrm>
              <a:prstGeom prst="rect">
                <a:avLst/>
              </a:prstGeom>
              <a:solidFill>
                <a:srgbClr val="FACDE0"/>
              </a:solidFill>
              <a:ln>
                <a:noFill/>
              </a:ln>
            </p:spPr>
            <p:txBody>
              <a:bodyPr spcFirstLastPara="1" wrap="square" lIns="0" tIns="60950" rIns="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600" b="0" i="0" u="none" strike="noStrike" cap="none">
                    <a:solidFill>
                      <a:schemeClr val="dk1"/>
                    </a:solidFill>
                    <a:cs typeface="+mn-ea"/>
                    <a:sym typeface="+mn-lt"/>
                  </a:rPr>
                  <a:t>O&amp;M Center</a:t>
                </a:r>
                <a:endParaRPr sz="600" b="0" i="0" u="none" strike="noStrike" cap="none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9" name="Google Shape;263;p16"/>
              <p:cNvSpPr/>
              <p:nvPr/>
            </p:nvSpPr>
            <p:spPr>
              <a:xfrm>
                <a:off x="3293594" y="1726335"/>
                <a:ext cx="1631265" cy="351720"/>
              </a:xfrm>
              <a:prstGeom prst="rect">
                <a:avLst/>
              </a:prstGeom>
              <a:solidFill>
                <a:srgbClr val="FACDE0"/>
              </a:solidFill>
              <a:ln>
                <a:noFill/>
              </a:ln>
            </p:spPr>
            <p:txBody>
              <a:bodyPr spcFirstLastPara="1" wrap="square" lIns="0" tIns="60950" rIns="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600" b="0" i="0" u="none" strike="noStrike" cap="none">
                    <a:solidFill>
                      <a:schemeClr val="dk1"/>
                    </a:solidFill>
                    <a:cs typeface="+mn-ea"/>
                    <a:sym typeface="+mn-lt"/>
                  </a:rPr>
                  <a:t>*Vehicle Infra Cooperative</a:t>
                </a:r>
                <a:endParaRPr sz="600" b="0" i="0" u="none" strike="noStrike" cap="none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0" name="Google Shape;264;p16"/>
              <p:cNvSpPr/>
              <p:nvPr/>
            </p:nvSpPr>
            <p:spPr>
              <a:xfrm>
                <a:off x="4173850" y="2120696"/>
                <a:ext cx="751010" cy="351720"/>
              </a:xfrm>
              <a:prstGeom prst="rect">
                <a:avLst/>
              </a:prstGeom>
              <a:solidFill>
                <a:srgbClr val="FACDE0"/>
              </a:solidFill>
              <a:ln>
                <a:noFill/>
              </a:ln>
            </p:spPr>
            <p:txBody>
              <a:bodyPr spcFirstLastPara="1" wrap="square" lIns="0" tIns="60950" rIns="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600" b="0" i="0" u="none" strike="noStrike" cap="none">
                    <a:solidFill>
                      <a:schemeClr val="dk1"/>
                    </a:solidFill>
                    <a:cs typeface="+mn-ea"/>
                    <a:sym typeface="+mn-lt"/>
                  </a:rPr>
                  <a:t>Algorithm Center</a:t>
                </a:r>
                <a:endParaRPr sz="600" b="0" i="0" u="none" strike="noStrike" cap="none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1" name="Google Shape;265;p16"/>
              <p:cNvSpPr/>
              <p:nvPr/>
            </p:nvSpPr>
            <p:spPr>
              <a:xfrm>
                <a:off x="4980575" y="1726334"/>
                <a:ext cx="410350" cy="746081"/>
              </a:xfrm>
              <a:prstGeom prst="rect">
                <a:avLst/>
              </a:prstGeom>
              <a:solidFill>
                <a:srgbClr val="FACDE0"/>
              </a:solidFill>
              <a:ln>
                <a:noFill/>
              </a:ln>
            </p:spPr>
            <p:txBody>
              <a:bodyPr spcFirstLastPara="1" wrap="square" lIns="0" tIns="60950" rIns="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600" b="0" i="0" u="none" strike="noStrike" cap="none">
                    <a:solidFill>
                      <a:schemeClr val="dk1"/>
                    </a:solidFill>
                    <a:cs typeface="+mn-ea"/>
                    <a:sym typeface="+mn-lt"/>
                  </a:rPr>
                  <a:t>Video Cloud</a:t>
                </a:r>
                <a:endParaRPr sz="600" b="0" i="0" u="none" strike="noStrike" cap="none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2" name="Google Shape;266;p16"/>
              <p:cNvSpPr/>
              <p:nvPr/>
            </p:nvSpPr>
            <p:spPr>
              <a:xfrm>
                <a:off x="3293594" y="2120696"/>
                <a:ext cx="831650" cy="351720"/>
              </a:xfrm>
              <a:prstGeom prst="rect">
                <a:avLst/>
              </a:prstGeom>
              <a:solidFill>
                <a:srgbClr val="FACDE0"/>
              </a:solidFill>
              <a:ln>
                <a:noFill/>
              </a:ln>
            </p:spPr>
            <p:txBody>
              <a:bodyPr spcFirstLastPara="1" wrap="square" lIns="0" tIns="60950" rIns="0" bIns="609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en-US" sz="600" b="0" i="0" u="none" strike="noStrike" cap="none">
                    <a:solidFill>
                      <a:schemeClr val="dk1"/>
                    </a:solidFill>
                    <a:cs typeface="+mn-ea"/>
                    <a:sym typeface="+mn-lt"/>
                  </a:rPr>
                  <a:t>App Center</a:t>
                </a:r>
                <a:endParaRPr sz="500" b="0" i="0" u="none" strike="noStrike" cap="none">
                  <a:solidFill>
                    <a:schemeClr val="dk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6857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9" y="2299872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Collaboration Discussion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67606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矩形 183"/>
          <p:cNvSpPr/>
          <p:nvPr/>
        </p:nvSpPr>
        <p:spPr>
          <a:xfrm>
            <a:off x="5561031" y="2776744"/>
            <a:ext cx="2278093" cy="21958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87035" tIns="43516" rIns="87035" bIns="4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845">
              <a:lnSpc>
                <a:spcPct val="120000"/>
              </a:lnSpc>
              <a:buClr>
                <a:srgbClr val="CC9900"/>
              </a:buClr>
            </a:pPr>
            <a:endParaRPr lang="zh-CN" altLang="en-US" sz="1399" b="1" kern="0">
              <a:solidFill>
                <a:srgbClr val="EEECE1">
                  <a:lumMod val="1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318142" y="2771449"/>
            <a:ext cx="4803605" cy="2201164"/>
          </a:xfrm>
          <a:prstGeom prst="rect">
            <a:avLst/>
          </a:prstGeom>
          <a:solidFill>
            <a:srgbClr val="7DB4C3"/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192808" y="258837"/>
            <a:ext cx="10736446" cy="57001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zh-CN" sz="2399" b="1" dirty="0">
                <a:solidFill>
                  <a:srgbClr val="990000"/>
                </a:solidFill>
                <a:latin typeface="+mn-lt"/>
                <a:ea typeface="+mn-ea"/>
                <a:cs typeface="+mn-ea"/>
                <a:sym typeface="+mn-lt"/>
              </a:rPr>
              <a:t>GSMA &amp; ECC Jointly Establishing a Cross-Operator Interoperability Test Bed</a:t>
            </a: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rgbClr val="99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737178" y="3117775"/>
            <a:ext cx="2118618" cy="1413228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defTabSz="1218784">
              <a:lnSpc>
                <a:spcPct val="120000"/>
              </a:lnSpc>
              <a:defRPr/>
            </a:pPr>
            <a:r>
              <a:rPr lang="en-US" altLang="zh-CN" sz="1399" kern="0">
                <a:solidFill>
                  <a:srgbClr val="FF0000"/>
                </a:solidFill>
                <a:cs typeface="+mn-ea"/>
                <a:sym typeface="+mn-lt"/>
              </a:rPr>
              <a:t>MEC</a:t>
            </a:r>
            <a:endParaRPr lang="zh-CN" altLang="en-US" sz="1399" b="1" kern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3071642" y="3117775"/>
            <a:ext cx="1810054" cy="1413228"/>
          </a:xfrm>
          <a:prstGeom prst="rect">
            <a:avLst/>
          </a:prstGeom>
          <a:solidFill>
            <a:srgbClr val="EEECE1">
              <a:lumMod val="90000"/>
            </a:srgbClr>
          </a:solidFill>
          <a:ln w="25400" cap="flat" cmpd="sng" algn="ctr">
            <a:solidFill>
              <a:srgbClr val="EEECE1">
                <a:lumMod val="90000"/>
              </a:srgbClr>
            </a:solidFill>
            <a:prstDash val="solid"/>
          </a:ln>
          <a:effectLst/>
        </p:spPr>
        <p:txBody>
          <a:bodyPr rtlCol="0" anchor="t"/>
          <a:lstStyle/>
          <a:p>
            <a:pPr defTabSz="1218784">
              <a:lnSpc>
                <a:spcPct val="120000"/>
              </a:lnSpc>
              <a:defRPr/>
            </a:pPr>
            <a:r>
              <a:rPr lang="en-US" altLang="zh-CN" sz="1399" kern="0">
                <a:solidFill>
                  <a:srgbClr val="FF0000"/>
                </a:solidFill>
                <a:cs typeface="+mn-ea"/>
                <a:sym typeface="+mn-lt"/>
              </a:rPr>
              <a:t>OTT</a:t>
            </a:r>
            <a:endParaRPr lang="zh-CN" altLang="en-US" sz="1399" kern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304623" y="1513050"/>
            <a:ext cx="1972964" cy="694308"/>
          </a:xfrm>
          <a:prstGeom prst="rect">
            <a:avLst/>
          </a:prstGeom>
          <a:solidFill>
            <a:srgbClr val="7DB4C3"/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87035" tIns="43516" rIns="87035" bIns="4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845">
              <a:lnSpc>
                <a:spcPct val="120000"/>
              </a:lnSpc>
              <a:buClr>
                <a:srgbClr val="CC9900"/>
              </a:buClr>
            </a:pPr>
            <a:r>
              <a:rPr lang="zh-CN" altLang="en-US" sz="1399" b="1" kern="0">
                <a:solidFill>
                  <a:srgbClr val="EEECE1">
                    <a:lumMod val="10000"/>
                  </a:srgbClr>
                </a:solidFill>
                <a:cs typeface="+mn-ea"/>
                <a:sym typeface="+mn-lt"/>
              </a:rPr>
              <a:t>Operator 1</a:t>
            </a:r>
          </a:p>
        </p:txBody>
      </p:sp>
      <p:pic>
        <p:nvPicPr>
          <p:cNvPr id="132" name="图片 131"/>
          <p:cNvPicPr>
            <a:picLocks noChangeAspect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47" y="3644840"/>
            <a:ext cx="368329" cy="368329"/>
          </a:xfrm>
          <a:prstGeom prst="rect">
            <a:avLst/>
          </a:prstGeom>
        </p:spPr>
      </p:pic>
      <p:sp>
        <p:nvSpPr>
          <p:cNvPr id="133" name="文本框 132"/>
          <p:cNvSpPr txBox="1"/>
          <p:nvPr/>
        </p:nvSpPr>
        <p:spPr>
          <a:xfrm>
            <a:off x="892437" y="3996803"/>
            <a:ext cx="756181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84">
              <a:lnSpc>
                <a:spcPct val="120000"/>
              </a:lnSpc>
            </a:pPr>
            <a:r>
              <a:rPr lang="zh-CN" altLang="en-US" sz="700">
                <a:solidFill>
                  <a:prstClr val="black"/>
                </a:solidFill>
                <a:cs typeface="+mn-ea"/>
                <a:sym typeface="+mn-lt"/>
              </a:rPr>
              <a:t>Application A</a:t>
            </a:r>
            <a:endParaRPr lang="en-US" sz="70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134" name="曲线连接符 133"/>
          <p:cNvCxnSpPr>
            <a:stCxn id="130" idx="2"/>
            <a:endCxn id="128" idx="0"/>
          </p:cNvCxnSpPr>
          <p:nvPr/>
        </p:nvCxnSpPr>
        <p:spPr>
          <a:xfrm rot="5400000">
            <a:off x="1588589" y="2415257"/>
            <a:ext cx="910417" cy="494618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F68D36"/>
            </a:solidFill>
            <a:prstDash val="solid"/>
            <a:tailEnd type="triangle"/>
          </a:ln>
          <a:effectLst/>
        </p:spPr>
      </p:cxnSp>
      <p:cxnSp>
        <p:nvCxnSpPr>
          <p:cNvPr id="135" name="曲线连接符 134"/>
          <p:cNvCxnSpPr>
            <a:stCxn id="130" idx="2"/>
            <a:endCxn id="152" idx="0"/>
          </p:cNvCxnSpPr>
          <p:nvPr/>
        </p:nvCxnSpPr>
        <p:spPr>
          <a:xfrm rot="16200000" flipH="1">
            <a:off x="4033450" y="465013"/>
            <a:ext cx="849004" cy="433369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F68D36"/>
            </a:solidFill>
            <a:prstDash val="solid"/>
            <a:tailEnd type="triangle"/>
          </a:ln>
          <a:effectLst/>
        </p:spPr>
      </p:cxnSp>
      <p:cxnSp>
        <p:nvCxnSpPr>
          <p:cNvPr id="136" name="曲线连接符 135"/>
          <p:cNvCxnSpPr>
            <a:stCxn id="130" idx="2"/>
            <a:endCxn id="129" idx="0"/>
          </p:cNvCxnSpPr>
          <p:nvPr/>
        </p:nvCxnSpPr>
        <p:spPr>
          <a:xfrm rot="16200000" flipH="1">
            <a:off x="2678680" y="1819783"/>
            <a:ext cx="910417" cy="1685564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F68D36"/>
            </a:solidFill>
            <a:prstDash val="solid"/>
            <a:tailEnd type="triangle"/>
          </a:ln>
          <a:effectLst/>
        </p:spPr>
      </p:cxnSp>
      <p:sp>
        <p:nvSpPr>
          <p:cNvPr id="137" name="矩形 136"/>
          <p:cNvSpPr/>
          <p:nvPr/>
        </p:nvSpPr>
        <p:spPr>
          <a:xfrm>
            <a:off x="858997" y="3575074"/>
            <a:ext cx="667627" cy="672462"/>
          </a:xfrm>
          <a:prstGeom prst="rect">
            <a:avLst/>
          </a:prstGeom>
          <a:ln w="15875">
            <a:solidFill>
              <a:srgbClr val="4F81BD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218784">
              <a:lnSpc>
                <a:spcPct val="120000"/>
              </a:lnSpc>
              <a:defRPr/>
            </a:pPr>
            <a:endParaRPr lang="en-US" sz="4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38" name="图片 137"/>
          <p:cNvPicPr>
            <a:picLocks noChangeAspect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97" y="3644840"/>
            <a:ext cx="368329" cy="368329"/>
          </a:xfrm>
          <a:prstGeom prst="rect">
            <a:avLst/>
          </a:prstGeom>
        </p:spPr>
      </p:pic>
      <p:sp>
        <p:nvSpPr>
          <p:cNvPr id="139" name="文本框 138"/>
          <p:cNvSpPr txBox="1"/>
          <p:nvPr/>
        </p:nvSpPr>
        <p:spPr>
          <a:xfrm>
            <a:off x="1710588" y="3996803"/>
            <a:ext cx="756181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84">
              <a:lnSpc>
                <a:spcPct val="120000"/>
              </a:lnSpc>
            </a:pPr>
            <a:r>
              <a:rPr lang="zh-CN" altLang="en-US" sz="700">
                <a:solidFill>
                  <a:prstClr val="black"/>
                </a:solidFill>
                <a:cs typeface="+mn-ea"/>
                <a:sym typeface="+mn-lt"/>
              </a:rPr>
              <a:t>Application A</a:t>
            </a:r>
            <a:endParaRPr lang="en-US" sz="7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677147" y="3575074"/>
            <a:ext cx="667627" cy="672462"/>
          </a:xfrm>
          <a:prstGeom prst="rect">
            <a:avLst/>
          </a:prstGeom>
          <a:ln w="15875">
            <a:solidFill>
              <a:srgbClr val="4F81BD"/>
            </a:solidFill>
            <a:prstDash val="dash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218784">
              <a:lnSpc>
                <a:spcPct val="120000"/>
              </a:lnSpc>
              <a:defRPr/>
            </a:pPr>
            <a:endParaRPr lang="en-US" sz="4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41" name="图片 140"/>
          <p:cNvPicPr>
            <a:picLocks noChangeAspect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8" y="3670998"/>
            <a:ext cx="368329" cy="368329"/>
          </a:xfrm>
          <a:prstGeom prst="rect">
            <a:avLst/>
          </a:prstGeom>
        </p:spPr>
      </p:pic>
      <p:sp>
        <p:nvSpPr>
          <p:cNvPr id="142" name="文本框 141"/>
          <p:cNvSpPr txBox="1"/>
          <p:nvPr/>
        </p:nvSpPr>
        <p:spPr>
          <a:xfrm>
            <a:off x="3178897" y="4005743"/>
            <a:ext cx="756181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84">
              <a:lnSpc>
                <a:spcPct val="120000"/>
              </a:lnSpc>
            </a:pPr>
            <a:r>
              <a:rPr lang="zh-CN" altLang="en-US" sz="700">
                <a:solidFill>
                  <a:prstClr val="black"/>
                </a:solidFill>
                <a:cs typeface="+mn-ea"/>
                <a:sym typeface="+mn-lt"/>
              </a:rPr>
              <a:t>Application A</a:t>
            </a:r>
            <a:endParaRPr lang="en-US" sz="7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127938" y="3601231"/>
            <a:ext cx="667627" cy="672462"/>
          </a:xfrm>
          <a:prstGeom prst="rect">
            <a:avLst/>
          </a:prstGeom>
          <a:ln w="15875">
            <a:solidFill>
              <a:srgbClr val="4F81BD"/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218784">
              <a:lnSpc>
                <a:spcPct val="120000"/>
              </a:lnSpc>
              <a:defRPr/>
            </a:pPr>
            <a:endParaRPr lang="en-US" sz="4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3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38" y="3670998"/>
            <a:ext cx="368329" cy="368329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3994119" y="3996802"/>
            <a:ext cx="756181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784">
              <a:lnSpc>
                <a:spcPct val="120000"/>
              </a:lnSpc>
            </a:pPr>
            <a:r>
              <a:rPr lang="zh-CN" altLang="en-US" sz="700">
                <a:solidFill>
                  <a:prstClr val="black"/>
                </a:solidFill>
                <a:cs typeface="+mn-ea"/>
                <a:sym typeface="+mn-lt"/>
              </a:rPr>
              <a:t>Application B</a:t>
            </a:r>
            <a:endParaRPr lang="en-US" sz="7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946088" y="3601231"/>
            <a:ext cx="667627" cy="672462"/>
          </a:xfrm>
          <a:prstGeom prst="rect">
            <a:avLst/>
          </a:prstGeom>
          <a:ln w="15875">
            <a:solidFill>
              <a:srgbClr val="4F81BD"/>
            </a:solidFill>
            <a:prstDash val="solid"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1218784">
              <a:lnSpc>
                <a:spcPct val="120000"/>
              </a:lnSpc>
              <a:defRPr/>
            </a:pPr>
            <a:endParaRPr lang="en-US" sz="4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47" name="右箭头 146"/>
          <p:cNvSpPr/>
          <p:nvPr/>
        </p:nvSpPr>
        <p:spPr>
          <a:xfrm>
            <a:off x="2423823" y="3781535"/>
            <a:ext cx="584219" cy="353712"/>
          </a:xfrm>
          <a:prstGeom prst="rightArrow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217">
              <a:lnSpc>
                <a:spcPct val="120000"/>
              </a:lnSpc>
              <a:defRPr/>
            </a:pPr>
            <a:endParaRPr lang="zh-CN" altLang="en-US" sz="900" kern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49" name="曲线连接符 148"/>
          <p:cNvCxnSpPr>
            <a:stCxn id="161" idx="0"/>
            <a:endCxn id="140" idx="2"/>
          </p:cNvCxnSpPr>
          <p:nvPr/>
        </p:nvCxnSpPr>
        <p:spPr>
          <a:xfrm rot="5400000" flipH="1" flipV="1">
            <a:off x="1375786" y="4586480"/>
            <a:ext cx="974119" cy="296230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50" name="乘号 149"/>
          <p:cNvSpPr/>
          <p:nvPr/>
        </p:nvSpPr>
        <p:spPr>
          <a:xfrm>
            <a:off x="1652985" y="4328861"/>
            <a:ext cx="622036" cy="45659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lIns="91382" tIns="45691" rIns="91382" bIns="45691" rtlCol="0" anchor="ctr">
            <a:spAutoFit/>
          </a:bodyPr>
          <a:lstStyle/>
          <a:p>
            <a:pPr marL="302078" indent="-302078" algn="just" defTabSz="1218784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399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51" name="曲线连接符 150"/>
          <p:cNvCxnSpPr>
            <a:stCxn id="161" idx="3"/>
            <a:endCxn id="143" idx="2"/>
          </p:cNvCxnSpPr>
          <p:nvPr/>
        </p:nvCxnSpPr>
        <p:spPr>
          <a:xfrm flipV="1">
            <a:off x="2275021" y="4273693"/>
            <a:ext cx="1186730" cy="1422874"/>
          </a:xfrm>
          <a:prstGeom prst="curved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60" name="曲线连接符 159"/>
          <p:cNvCxnSpPr>
            <a:endCxn id="146" idx="2"/>
          </p:cNvCxnSpPr>
          <p:nvPr/>
        </p:nvCxnSpPr>
        <p:spPr>
          <a:xfrm rot="16200000" flipV="1">
            <a:off x="3995156" y="4558438"/>
            <a:ext cx="1411335" cy="84184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dash"/>
            <a:tailEnd type="triangle"/>
          </a:ln>
          <a:effectLst/>
        </p:spPr>
      </p:cxnSp>
      <p:pic>
        <p:nvPicPr>
          <p:cNvPr id="161" name="图片 1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40" y="5221655"/>
            <a:ext cx="1120580" cy="949825"/>
          </a:xfrm>
          <a:prstGeom prst="rect">
            <a:avLst/>
          </a:prstGeom>
        </p:spPr>
      </p:pic>
      <p:cxnSp>
        <p:nvCxnSpPr>
          <p:cNvPr id="163" name="直接连接符 162"/>
          <p:cNvCxnSpPr/>
          <p:nvPr/>
        </p:nvCxnSpPr>
        <p:spPr>
          <a:xfrm>
            <a:off x="4881695" y="6276877"/>
            <a:ext cx="452543" cy="0"/>
          </a:xfrm>
          <a:prstGeom prst="line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图片 1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6543" y="4273694"/>
            <a:ext cx="402993" cy="610594"/>
          </a:xfrm>
          <a:prstGeom prst="rect">
            <a:avLst/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45" y="4273694"/>
            <a:ext cx="402993" cy="610594"/>
          </a:xfrm>
          <a:prstGeom prst="rect">
            <a:avLst/>
          </a:prstGeom>
        </p:spPr>
      </p:pic>
      <p:grpSp>
        <p:nvGrpSpPr>
          <p:cNvPr id="180" name="组合 179"/>
          <p:cNvGrpSpPr/>
          <p:nvPr/>
        </p:nvGrpSpPr>
        <p:grpSpPr>
          <a:xfrm>
            <a:off x="5719771" y="3056362"/>
            <a:ext cx="1810054" cy="1762199"/>
            <a:chOff x="5198523" y="3121969"/>
            <a:chExt cx="1810761" cy="1762887"/>
          </a:xfrm>
        </p:grpSpPr>
        <p:sp>
          <p:nvSpPr>
            <p:cNvPr id="152" name="矩形 151"/>
            <p:cNvSpPr/>
            <p:nvPr/>
          </p:nvSpPr>
          <p:spPr>
            <a:xfrm>
              <a:off x="5198523" y="3121969"/>
              <a:ext cx="1810761" cy="1413780"/>
            </a:xfrm>
            <a:prstGeom prst="rect">
              <a:avLst/>
            </a:prstGeom>
            <a:solidFill>
              <a:srgbClr val="EEECE1">
                <a:lumMod val="90000"/>
              </a:srgbClr>
            </a:solidFill>
            <a:ln w="25400" cap="flat" cmpd="sng" algn="ctr">
              <a:solidFill>
                <a:srgbClr val="EEECE1">
                  <a:lumMod val="90000"/>
                </a:srgbClr>
              </a:solidFill>
              <a:prstDash val="solid"/>
            </a:ln>
            <a:effectLst/>
          </p:spPr>
          <p:txBody>
            <a:bodyPr rtlCol="0" anchor="t"/>
            <a:lstStyle/>
            <a:p>
              <a:pPr defTabSz="1218784">
                <a:lnSpc>
                  <a:spcPct val="120000"/>
                </a:lnSpc>
                <a:defRPr/>
              </a:pPr>
              <a:r>
                <a:rPr lang="en-US" altLang="zh-CN" sz="1399" kern="0">
                  <a:solidFill>
                    <a:prstClr val="black"/>
                  </a:solidFill>
                  <a:cs typeface="+mn-ea"/>
                  <a:sym typeface="+mn-lt"/>
                </a:rPr>
                <a:t>MEC</a:t>
              </a:r>
              <a:endParaRPr lang="zh-CN" altLang="en-US" sz="1399" kern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153" name="图片 152"/>
            <p:cNvPicPr>
              <a:picLocks noChangeAspect="1"/>
            </p:cNvPicPr>
            <p:nvPr/>
          </p:nvPicPr>
          <p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549" y="3675408"/>
              <a:ext cx="368473" cy="368473"/>
            </a:xfrm>
            <a:prstGeom prst="rect">
              <a:avLst/>
            </a:prstGeom>
          </p:spPr>
        </p:pic>
        <p:sp>
          <p:nvSpPr>
            <p:cNvPr id="154" name="文本框 153"/>
            <p:cNvSpPr txBox="1"/>
            <p:nvPr/>
          </p:nvSpPr>
          <p:spPr>
            <a:xfrm>
              <a:off x="5305820" y="4010284"/>
              <a:ext cx="756477" cy="221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784">
                <a:lnSpc>
                  <a:spcPct val="120000"/>
                </a:lnSpc>
              </a:pPr>
              <a:r>
                <a:rPr lang="zh-CN" altLang="en-US" sz="700" dirty="0">
                  <a:solidFill>
                    <a:prstClr val="black"/>
                  </a:solidFill>
                  <a:cs typeface="+mn-ea"/>
                  <a:sym typeface="+mn-lt"/>
                </a:rPr>
                <a:t>Application B</a:t>
              </a:r>
              <a:endParaRPr lang="en-US" sz="7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5254841" y="3605614"/>
              <a:ext cx="667888" cy="672725"/>
            </a:xfrm>
            <a:prstGeom prst="rect">
              <a:avLst/>
            </a:prstGeom>
            <a:ln w="15875">
              <a:solidFill>
                <a:srgbClr val="4F81BD"/>
              </a:solidFill>
              <a:prstDash val="solid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218784">
                <a:lnSpc>
                  <a:spcPct val="120000"/>
                </a:lnSpc>
                <a:defRPr/>
              </a:pPr>
              <a:endParaRPr lang="en-US" sz="10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56" name="图片 155"/>
            <p:cNvPicPr>
              <a:picLocks noChangeAspect="1"/>
            </p:cNvPicPr>
            <p:nvPr/>
          </p:nvPicPr>
          <p:blipFill>
            <a:blip r:embed="rId3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3019" y="3675408"/>
              <a:ext cx="368473" cy="368473"/>
            </a:xfrm>
            <a:prstGeom prst="rect">
              <a:avLst/>
            </a:prstGeom>
          </p:spPr>
        </p:pic>
        <p:sp>
          <p:nvSpPr>
            <p:cNvPr id="157" name="文本框 156"/>
            <p:cNvSpPr txBox="1"/>
            <p:nvPr/>
          </p:nvSpPr>
          <p:spPr>
            <a:xfrm>
              <a:off x="6121360" y="4001339"/>
              <a:ext cx="756477" cy="221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784">
                <a:lnSpc>
                  <a:spcPct val="120000"/>
                </a:lnSpc>
              </a:pPr>
              <a:r>
                <a:rPr lang="zh-CN" altLang="en-US" sz="700" dirty="0">
                  <a:solidFill>
                    <a:prstClr val="black"/>
                  </a:solidFill>
                  <a:cs typeface="+mn-ea"/>
                  <a:sym typeface="+mn-lt"/>
                </a:rPr>
                <a:t>Application B</a:t>
              </a:r>
              <a:endParaRPr lang="en-US" sz="7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6073311" y="3605614"/>
              <a:ext cx="667888" cy="672725"/>
            </a:xfrm>
            <a:prstGeom prst="rect">
              <a:avLst/>
            </a:prstGeom>
            <a:ln w="15875">
              <a:solidFill>
                <a:srgbClr val="4F81BD"/>
              </a:solidFill>
              <a:prstDash val="solid"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1218784">
                <a:lnSpc>
                  <a:spcPct val="120000"/>
                </a:lnSpc>
                <a:defRPr/>
              </a:pPr>
              <a:endParaRPr lang="en-US" sz="1000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167" name="图片 1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7843" y="4274023"/>
              <a:ext cx="403150" cy="610833"/>
            </a:xfrm>
            <a:prstGeom prst="rect">
              <a:avLst/>
            </a:prstGeom>
          </p:spPr>
        </p:pic>
      </p:grpSp>
      <p:sp>
        <p:nvSpPr>
          <p:cNvPr id="174" name="矩形 173"/>
          <p:cNvSpPr/>
          <p:nvPr/>
        </p:nvSpPr>
        <p:spPr>
          <a:xfrm>
            <a:off x="5785624" y="1527029"/>
            <a:ext cx="1825657" cy="694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/>
        </p:spPr>
        <p:txBody>
          <a:bodyPr rot="0" spcFirstLastPara="0" vertOverflow="overflow" horzOverflow="overflow" vert="horz" wrap="square" lIns="87035" tIns="43516" rIns="87035" bIns="435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845">
              <a:lnSpc>
                <a:spcPct val="120000"/>
              </a:lnSpc>
              <a:buClr>
                <a:srgbClr val="CC9900"/>
              </a:buClr>
            </a:pPr>
            <a:r>
              <a:rPr lang="zh-CN" altLang="en-US" sz="1399" b="1" kern="0">
                <a:solidFill>
                  <a:srgbClr val="EEECE1">
                    <a:lumMod val="10000"/>
                  </a:srgbClr>
                </a:solidFill>
                <a:cs typeface="+mn-ea"/>
                <a:sym typeface="+mn-lt"/>
              </a:rPr>
              <a:t>Operator 2</a:t>
            </a:r>
          </a:p>
        </p:txBody>
      </p:sp>
      <p:cxnSp>
        <p:nvCxnSpPr>
          <p:cNvPr id="165" name="曲线连接符 164"/>
          <p:cNvCxnSpPr>
            <a:endCxn id="155" idx="2"/>
          </p:cNvCxnSpPr>
          <p:nvPr/>
        </p:nvCxnSpPr>
        <p:spPr>
          <a:xfrm rot="5400000" flipH="1" flipV="1">
            <a:off x="4879441" y="4454587"/>
            <a:ext cx="1472748" cy="988134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185" name="矩形 184"/>
          <p:cNvSpPr/>
          <p:nvPr/>
        </p:nvSpPr>
        <p:spPr>
          <a:xfrm>
            <a:off x="2336767" y="5187880"/>
            <a:ext cx="2060179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>
                <a:cs typeface="+mn-ea"/>
                <a:sym typeface="+mn-lt"/>
              </a:rPr>
              <a:t>Fault-insensitive switchover</a:t>
            </a:r>
            <a:endParaRPr lang="zh-CN" altLang="en-US" sz="1200">
              <a:cs typeface="+mn-ea"/>
              <a:sym typeface="+mn-lt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4549259" y="6357491"/>
            <a:ext cx="2228495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200">
                <a:solidFill>
                  <a:srgbClr val="000000"/>
                </a:solidFill>
                <a:cs typeface="+mn-ea"/>
                <a:sym typeface="+mn-lt"/>
              </a:rPr>
              <a:t>Seamless application roaming</a:t>
            </a:r>
          </a:p>
        </p:txBody>
      </p:sp>
      <p:cxnSp>
        <p:nvCxnSpPr>
          <p:cNvPr id="188" name="直接连接符 187"/>
          <p:cNvCxnSpPr/>
          <p:nvPr/>
        </p:nvCxnSpPr>
        <p:spPr>
          <a:xfrm flipH="1">
            <a:off x="5320979" y="1304591"/>
            <a:ext cx="13260" cy="42263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曲线连接符 188"/>
          <p:cNvCxnSpPr>
            <a:stCxn id="174" idx="2"/>
            <a:endCxn id="184" idx="0"/>
          </p:cNvCxnSpPr>
          <p:nvPr/>
        </p:nvCxnSpPr>
        <p:spPr>
          <a:xfrm rot="16200000" flipH="1">
            <a:off x="6421561" y="2498228"/>
            <a:ext cx="555407" cy="1624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F68D36"/>
            </a:solidFill>
            <a:prstDash val="solid"/>
            <a:tailEnd type="triangle"/>
          </a:ln>
          <a:effectLst/>
        </p:spPr>
      </p:cxnSp>
      <p:sp>
        <p:nvSpPr>
          <p:cNvPr id="3" name="文本框 2"/>
          <p:cNvSpPr txBox="1"/>
          <p:nvPr/>
        </p:nvSpPr>
        <p:spPr>
          <a:xfrm>
            <a:off x="8174687" y="1377703"/>
            <a:ext cx="359147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Setup cross operator and cross edge interoperability lab, involve industrial player to test real business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To solve cross-carrier and cross-edge cloud interconnection problems, implement seamless application roaming, and accelerate edge application ecosystem construction.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Learn and share global best practice.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Find out end customer requirement in rea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/>
              <a:t>Ignite real business</a:t>
            </a:r>
            <a:endParaRPr lang="en-US" altLang="zh-CN" sz="1400" dirty="0"/>
          </a:p>
          <a:p>
            <a:endParaRPr lang="en-US" altLang="zh-CN" sz="1400" dirty="0" smtClean="0"/>
          </a:p>
          <a:p>
            <a:r>
              <a:rPr lang="en-US" altLang="zh-CN" sz="1400" b="1" dirty="0" smtClean="0"/>
              <a:t>Progress:</a:t>
            </a:r>
          </a:p>
          <a:p>
            <a:pPr marL="342900" indent="-342900">
              <a:buAutoNum type="arabicPeriod"/>
            </a:pPr>
            <a:r>
              <a:rPr lang="en-US" altLang="zh-CN" sz="1400" dirty="0" smtClean="0"/>
              <a:t>Agreed to participate: GSMA, Huawei, ECC, China Unicom, 5G Cloud Game Association</a:t>
            </a:r>
          </a:p>
          <a:p>
            <a:pPr marL="342900" indent="-342900">
              <a:buAutoNum type="arabicPeriod"/>
            </a:pPr>
            <a:r>
              <a:rPr lang="en-US" altLang="zh-CN" sz="1400" dirty="0" smtClean="0"/>
              <a:t>Inviting: CMCC, Orange, DT, ARM, Intel, </a:t>
            </a:r>
            <a:r>
              <a:rPr lang="en-US" altLang="zh-CN" sz="1400" dirty="0" err="1" smtClean="0"/>
              <a:t>Gameloft</a:t>
            </a:r>
            <a:r>
              <a:rPr lang="en-US" altLang="zh-CN" sz="1400" dirty="0" smtClean="0"/>
              <a:t>, CG163 </a:t>
            </a:r>
            <a:r>
              <a:rPr lang="en-US" altLang="zh-CN" sz="1400" dirty="0" err="1" smtClean="0"/>
              <a:t>etc</a:t>
            </a:r>
            <a:r>
              <a:rPr lang="en-US" altLang="zh-CN" sz="1400" dirty="0" smtClean="0"/>
              <a:t>  </a:t>
            </a:r>
            <a:endParaRPr lang="zh-CN" altLang="en-US" sz="1400" dirty="0"/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740" y="5452179"/>
            <a:ext cx="893894" cy="7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545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836" y="2600325"/>
            <a:ext cx="10515600" cy="13255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mtClean="0">
                <a:latin typeface="+mn-lt"/>
                <a:ea typeface="+mn-ea"/>
                <a:cs typeface="+mn-ea"/>
                <a:sym typeface="+mn-lt"/>
              </a:rPr>
              <a:t>Thanks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58379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组合 650"/>
          <p:cNvGrpSpPr/>
          <p:nvPr/>
        </p:nvGrpSpPr>
        <p:grpSpPr>
          <a:xfrm>
            <a:off x="6551943" y="513642"/>
            <a:ext cx="2828939" cy="2566217"/>
            <a:chOff x="6061016" y="3091688"/>
            <a:chExt cx="3118885" cy="2839481"/>
          </a:xfrm>
          <a:solidFill>
            <a:schemeClr val="bg1"/>
          </a:solidFill>
        </p:grpSpPr>
        <p:grpSp>
          <p:nvGrpSpPr>
            <p:cNvPr id="652" name="组合 651"/>
            <p:cNvGrpSpPr/>
            <p:nvPr/>
          </p:nvGrpSpPr>
          <p:grpSpPr>
            <a:xfrm>
              <a:off x="6061016" y="3091688"/>
              <a:ext cx="3118885" cy="2839481"/>
              <a:chOff x="1043608" y="3541847"/>
              <a:chExt cx="3118885" cy="2839481"/>
            </a:xfrm>
            <a:grpFill/>
          </p:grpSpPr>
          <p:sp>
            <p:nvSpPr>
              <p:cNvPr id="670" name="椭圆 669"/>
              <p:cNvSpPr/>
              <p:nvPr/>
            </p:nvSpPr>
            <p:spPr bwMode="auto">
              <a:xfrm>
                <a:off x="1043608" y="3541847"/>
                <a:ext cx="3118885" cy="28394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37" tIns="45719" rIns="91437" bIns="45719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19088">
                  <a:lnSpc>
                    <a:spcPct val="120000"/>
                  </a:lnSpc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grpSp>
            <p:nvGrpSpPr>
              <p:cNvPr id="664" name="组合 663"/>
              <p:cNvGrpSpPr/>
              <p:nvPr/>
            </p:nvGrpSpPr>
            <p:grpSpPr>
              <a:xfrm>
                <a:off x="2448967" y="4879960"/>
                <a:ext cx="826560" cy="490774"/>
                <a:chOff x="741322" y="1292248"/>
                <a:chExt cx="3096340" cy="1800199"/>
              </a:xfrm>
              <a:grpFill/>
            </p:grpSpPr>
            <p:grpSp>
              <p:nvGrpSpPr>
                <p:cNvPr id="742" name="组合 252"/>
                <p:cNvGrpSpPr/>
                <p:nvPr/>
              </p:nvGrpSpPr>
              <p:grpSpPr>
                <a:xfrm>
                  <a:off x="1851793" y="1803300"/>
                  <a:ext cx="1113475" cy="985998"/>
                  <a:chOff x="1152525" y="3933825"/>
                  <a:chExt cx="284163" cy="284163"/>
                </a:xfrm>
                <a:grpFill/>
              </p:grpSpPr>
              <p:sp>
                <p:nvSpPr>
                  <p:cNvPr id="765" name="Freeform 234"/>
                  <p:cNvSpPr/>
                  <p:nvPr/>
                </p:nvSpPr>
                <p:spPr bwMode="auto">
                  <a:xfrm>
                    <a:off x="1152525" y="3933825"/>
                    <a:ext cx="284163" cy="284163"/>
                  </a:xfrm>
                  <a:custGeom>
                    <a:avLst/>
                    <a:gdLst>
                      <a:gd name="T0" fmla="*/ 2147483647 w 675"/>
                      <a:gd name="T1" fmla="*/ 2147483647 h 675"/>
                      <a:gd name="T2" fmla="*/ 2147483647 w 675"/>
                      <a:gd name="T3" fmla="*/ 2147483647 h 675"/>
                      <a:gd name="T4" fmla="*/ 0 w 675"/>
                      <a:gd name="T5" fmla="*/ 2147483647 h 675"/>
                      <a:gd name="T6" fmla="*/ 2147483647 w 675"/>
                      <a:gd name="T7" fmla="*/ 0 h 675"/>
                      <a:gd name="T8" fmla="*/ 2147483647 w 675"/>
                      <a:gd name="T9" fmla="*/ 2147483647 h 675"/>
                      <a:gd name="T10" fmla="*/ 2147483647 w 675"/>
                      <a:gd name="T11" fmla="*/ 2147483647 h 675"/>
                      <a:gd name="T12" fmla="*/ 2147483647 w 675"/>
                      <a:gd name="T13" fmla="*/ 2147483647 h 675"/>
                      <a:gd name="T14" fmla="*/ 2147483647 w 675"/>
                      <a:gd name="T15" fmla="*/ 2147483647 h 675"/>
                      <a:gd name="T16" fmla="*/ 2147483647 w 675"/>
                      <a:gd name="T17" fmla="*/ 2147483647 h 675"/>
                      <a:gd name="T18" fmla="*/ 2147483647 w 675"/>
                      <a:gd name="T19" fmla="*/ 2147483647 h 675"/>
                      <a:gd name="T20" fmla="*/ 2147483647 w 675"/>
                      <a:gd name="T21" fmla="*/ 2147483647 h 675"/>
                      <a:gd name="T22" fmla="*/ 2147483647 w 675"/>
                      <a:gd name="T23" fmla="*/ 2147483647 h 67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675"/>
                      <a:gd name="T37" fmla="*/ 0 h 675"/>
                      <a:gd name="T38" fmla="*/ 675 w 675"/>
                      <a:gd name="T39" fmla="*/ 675 h 67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675" h="675">
                        <a:moveTo>
                          <a:pt x="338" y="675"/>
                        </a:moveTo>
                        <a:lnTo>
                          <a:pt x="338" y="675"/>
                        </a:lnTo>
                        <a:cubicBezTo>
                          <a:pt x="152" y="675"/>
                          <a:pt x="0" y="524"/>
                          <a:pt x="0" y="338"/>
                        </a:cubicBezTo>
                        <a:cubicBezTo>
                          <a:pt x="0" y="152"/>
                          <a:pt x="152" y="0"/>
                          <a:pt x="338" y="0"/>
                        </a:cubicBezTo>
                        <a:cubicBezTo>
                          <a:pt x="524" y="0"/>
                          <a:pt x="675" y="152"/>
                          <a:pt x="675" y="338"/>
                        </a:cubicBezTo>
                        <a:cubicBezTo>
                          <a:pt x="675" y="353"/>
                          <a:pt x="663" y="365"/>
                          <a:pt x="648" y="365"/>
                        </a:cubicBezTo>
                        <a:cubicBezTo>
                          <a:pt x="634" y="365"/>
                          <a:pt x="622" y="353"/>
                          <a:pt x="622" y="338"/>
                        </a:cubicBezTo>
                        <a:cubicBezTo>
                          <a:pt x="622" y="181"/>
                          <a:pt x="494" y="54"/>
                          <a:pt x="338" y="54"/>
                        </a:cubicBezTo>
                        <a:cubicBezTo>
                          <a:pt x="181" y="54"/>
                          <a:pt x="54" y="181"/>
                          <a:pt x="54" y="338"/>
                        </a:cubicBezTo>
                        <a:cubicBezTo>
                          <a:pt x="54" y="494"/>
                          <a:pt x="181" y="622"/>
                          <a:pt x="338" y="622"/>
                        </a:cubicBezTo>
                        <a:cubicBezTo>
                          <a:pt x="352" y="622"/>
                          <a:pt x="364" y="634"/>
                          <a:pt x="364" y="649"/>
                        </a:cubicBezTo>
                        <a:cubicBezTo>
                          <a:pt x="364" y="663"/>
                          <a:pt x="352" y="675"/>
                          <a:pt x="338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6" name="Freeform 235"/>
                  <p:cNvSpPr>
                    <a:spLocks noEditPoints="1"/>
                  </p:cNvSpPr>
                  <p:nvPr/>
                </p:nvSpPr>
                <p:spPr bwMode="auto">
                  <a:xfrm>
                    <a:off x="1209675" y="3933825"/>
                    <a:ext cx="168275" cy="284163"/>
                  </a:xfrm>
                  <a:custGeom>
                    <a:avLst/>
                    <a:gdLst>
                      <a:gd name="T0" fmla="*/ 2147483647 w 401"/>
                      <a:gd name="T1" fmla="*/ 2147483647 h 675"/>
                      <a:gd name="T2" fmla="*/ 2147483647 w 401"/>
                      <a:gd name="T3" fmla="*/ 2147483647 h 675"/>
                      <a:gd name="T4" fmla="*/ 2147483647 w 401"/>
                      <a:gd name="T5" fmla="*/ 2147483647 h 675"/>
                      <a:gd name="T6" fmla="*/ 2147483647 w 401"/>
                      <a:gd name="T7" fmla="*/ 2147483647 h 675"/>
                      <a:gd name="T8" fmla="*/ 2147483647 w 401"/>
                      <a:gd name="T9" fmla="*/ 2147483647 h 675"/>
                      <a:gd name="T10" fmla="*/ 2147483647 w 401"/>
                      <a:gd name="T11" fmla="*/ 2147483647 h 675"/>
                      <a:gd name="T12" fmla="*/ 2147483647 w 401"/>
                      <a:gd name="T13" fmla="*/ 2147483647 h 675"/>
                      <a:gd name="T14" fmla="*/ 2147483647 w 401"/>
                      <a:gd name="T15" fmla="*/ 2147483647 h 675"/>
                      <a:gd name="T16" fmla="*/ 0 w 401"/>
                      <a:gd name="T17" fmla="*/ 2147483647 h 675"/>
                      <a:gd name="T18" fmla="*/ 2147483647 w 401"/>
                      <a:gd name="T19" fmla="*/ 0 h 675"/>
                      <a:gd name="T20" fmla="*/ 2147483647 w 401"/>
                      <a:gd name="T21" fmla="*/ 2147483647 h 675"/>
                      <a:gd name="T22" fmla="*/ 2147483647 w 401"/>
                      <a:gd name="T23" fmla="*/ 2147483647 h 67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01"/>
                      <a:gd name="T37" fmla="*/ 0 h 675"/>
                      <a:gd name="T38" fmla="*/ 401 w 401"/>
                      <a:gd name="T39" fmla="*/ 675 h 67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01" h="675">
                        <a:moveTo>
                          <a:pt x="201" y="54"/>
                        </a:moveTo>
                        <a:lnTo>
                          <a:pt x="201" y="54"/>
                        </a:lnTo>
                        <a:cubicBezTo>
                          <a:pt x="121" y="54"/>
                          <a:pt x="54" y="184"/>
                          <a:pt x="54" y="338"/>
                        </a:cubicBezTo>
                        <a:cubicBezTo>
                          <a:pt x="54" y="492"/>
                          <a:pt x="121" y="622"/>
                          <a:pt x="201" y="622"/>
                        </a:cubicBezTo>
                        <a:cubicBezTo>
                          <a:pt x="280" y="622"/>
                          <a:pt x="347" y="492"/>
                          <a:pt x="347" y="338"/>
                        </a:cubicBezTo>
                        <a:cubicBezTo>
                          <a:pt x="347" y="184"/>
                          <a:pt x="280" y="54"/>
                          <a:pt x="201" y="54"/>
                        </a:cubicBezTo>
                        <a:close/>
                        <a:moveTo>
                          <a:pt x="201" y="675"/>
                        </a:moveTo>
                        <a:lnTo>
                          <a:pt x="201" y="675"/>
                        </a:lnTo>
                        <a:cubicBezTo>
                          <a:pt x="88" y="675"/>
                          <a:pt x="0" y="527"/>
                          <a:pt x="0" y="338"/>
                        </a:cubicBezTo>
                        <a:cubicBezTo>
                          <a:pt x="0" y="149"/>
                          <a:pt x="88" y="0"/>
                          <a:pt x="201" y="0"/>
                        </a:cubicBezTo>
                        <a:cubicBezTo>
                          <a:pt x="313" y="0"/>
                          <a:pt x="401" y="149"/>
                          <a:pt x="401" y="338"/>
                        </a:cubicBezTo>
                        <a:cubicBezTo>
                          <a:pt x="401" y="527"/>
                          <a:pt x="313" y="675"/>
                          <a:pt x="201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7" name="Freeform 236"/>
                  <p:cNvSpPr/>
                  <p:nvPr/>
                </p:nvSpPr>
                <p:spPr bwMode="auto">
                  <a:xfrm>
                    <a:off x="1152525" y="4068763"/>
                    <a:ext cx="282575" cy="22225"/>
                  </a:xfrm>
                  <a:custGeom>
                    <a:avLst/>
                    <a:gdLst>
                      <a:gd name="T0" fmla="*/ 2147483647 w 674"/>
                      <a:gd name="T1" fmla="*/ 2147483647 h 53"/>
                      <a:gd name="T2" fmla="*/ 2147483647 w 674"/>
                      <a:gd name="T3" fmla="*/ 2147483647 h 53"/>
                      <a:gd name="T4" fmla="*/ 2147483647 w 674"/>
                      <a:gd name="T5" fmla="*/ 2147483647 h 53"/>
                      <a:gd name="T6" fmla="*/ 0 w 674"/>
                      <a:gd name="T7" fmla="*/ 2147483647 h 53"/>
                      <a:gd name="T8" fmla="*/ 2147483647 w 674"/>
                      <a:gd name="T9" fmla="*/ 0 h 53"/>
                      <a:gd name="T10" fmla="*/ 2147483647 w 674"/>
                      <a:gd name="T11" fmla="*/ 0 h 53"/>
                      <a:gd name="T12" fmla="*/ 2147483647 w 674"/>
                      <a:gd name="T13" fmla="*/ 2147483647 h 53"/>
                      <a:gd name="T14" fmla="*/ 2147483647 w 674"/>
                      <a:gd name="T15" fmla="*/ 2147483647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674"/>
                      <a:gd name="T25" fmla="*/ 0 h 53"/>
                      <a:gd name="T26" fmla="*/ 674 w 674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674" h="52">
                        <a:moveTo>
                          <a:pt x="648" y="53"/>
                        </a:moveTo>
                        <a:lnTo>
                          <a:pt x="648" y="53"/>
                        </a:lnTo>
                        <a:lnTo>
                          <a:pt x="27" y="53"/>
                        </a:lnTo>
                        <a:cubicBezTo>
                          <a:pt x="12" y="53"/>
                          <a:pt x="0" y="41"/>
                          <a:pt x="0" y="27"/>
                        </a:cubicBez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648" y="0"/>
                        </a:lnTo>
                        <a:cubicBezTo>
                          <a:pt x="662" y="0"/>
                          <a:pt x="674" y="12"/>
                          <a:pt x="674" y="27"/>
                        </a:cubicBezTo>
                        <a:cubicBezTo>
                          <a:pt x="674" y="41"/>
                          <a:pt x="662" y="53"/>
                          <a:pt x="648" y="53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8" name="Freeform 237"/>
                  <p:cNvSpPr/>
                  <p:nvPr/>
                </p:nvSpPr>
                <p:spPr bwMode="auto">
                  <a:xfrm>
                    <a:off x="1282700" y="3933825"/>
                    <a:ext cx="22225" cy="284163"/>
                  </a:xfrm>
                  <a:custGeom>
                    <a:avLst/>
                    <a:gdLst>
                      <a:gd name="T0" fmla="*/ 2147483647 w 53"/>
                      <a:gd name="T1" fmla="*/ 2147483647 h 675"/>
                      <a:gd name="T2" fmla="*/ 2147483647 w 53"/>
                      <a:gd name="T3" fmla="*/ 2147483647 h 675"/>
                      <a:gd name="T4" fmla="*/ 0 w 53"/>
                      <a:gd name="T5" fmla="*/ 2147483647 h 675"/>
                      <a:gd name="T6" fmla="*/ 0 w 53"/>
                      <a:gd name="T7" fmla="*/ 2147483647 h 675"/>
                      <a:gd name="T8" fmla="*/ 2147483647 w 53"/>
                      <a:gd name="T9" fmla="*/ 0 h 675"/>
                      <a:gd name="T10" fmla="*/ 2147483647 w 53"/>
                      <a:gd name="T11" fmla="*/ 2147483647 h 675"/>
                      <a:gd name="T12" fmla="*/ 2147483647 w 53"/>
                      <a:gd name="T13" fmla="*/ 2147483647 h 675"/>
                      <a:gd name="T14" fmla="*/ 2147483647 w 53"/>
                      <a:gd name="T15" fmla="*/ 2147483647 h 67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3"/>
                      <a:gd name="T25" fmla="*/ 0 h 675"/>
                      <a:gd name="T26" fmla="*/ 53 w 53"/>
                      <a:gd name="T27" fmla="*/ 675 h 675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2" h="675">
                        <a:moveTo>
                          <a:pt x="27" y="675"/>
                        </a:moveTo>
                        <a:lnTo>
                          <a:pt x="27" y="675"/>
                        </a:lnTo>
                        <a:cubicBezTo>
                          <a:pt x="12" y="675"/>
                          <a:pt x="0" y="663"/>
                          <a:pt x="0" y="649"/>
                        </a:cubicBezTo>
                        <a:lnTo>
                          <a:pt x="0" y="27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cubicBezTo>
                          <a:pt x="41" y="0"/>
                          <a:pt x="53" y="12"/>
                          <a:pt x="53" y="27"/>
                        </a:cubicBezTo>
                        <a:lnTo>
                          <a:pt x="53" y="649"/>
                        </a:lnTo>
                        <a:cubicBezTo>
                          <a:pt x="53" y="663"/>
                          <a:pt x="41" y="675"/>
                          <a:pt x="27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9" name="Freeform 238"/>
                  <p:cNvSpPr/>
                  <p:nvPr/>
                </p:nvSpPr>
                <p:spPr bwMode="auto">
                  <a:xfrm>
                    <a:off x="1187450" y="4137025"/>
                    <a:ext cx="177800" cy="39688"/>
                  </a:xfrm>
                  <a:custGeom>
                    <a:avLst/>
                    <a:gdLst>
                      <a:gd name="T0" fmla="*/ 2147483647 w 424"/>
                      <a:gd name="T1" fmla="*/ 2147483647 h 97"/>
                      <a:gd name="T2" fmla="*/ 2147483647 w 424"/>
                      <a:gd name="T3" fmla="*/ 2147483647 h 97"/>
                      <a:gd name="T4" fmla="*/ 2147483647 w 424"/>
                      <a:gd name="T5" fmla="*/ 2147483647 h 97"/>
                      <a:gd name="T6" fmla="*/ 2147483647 w 424"/>
                      <a:gd name="T7" fmla="*/ 2147483647 h 97"/>
                      <a:gd name="T8" fmla="*/ 2147483647 w 424"/>
                      <a:gd name="T9" fmla="*/ 0 h 97"/>
                      <a:gd name="T10" fmla="*/ 2147483647 w 424"/>
                      <a:gd name="T11" fmla="*/ 2147483647 h 97"/>
                      <a:gd name="T12" fmla="*/ 2147483647 w 424"/>
                      <a:gd name="T13" fmla="*/ 2147483647 h 97"/>
                      <a:gd name="T14" fmla="*/ 2147483647 w 424"/>
                      <a:gd name="T15" fmla="*/ 2147483647 h 97"/>
                      <a:gd name="T16" fmla="*/ 2147483647 w 424"/>
                      <a:gd name="T17" fmla="*/ 2147483647 h 97"/>
                      <a:gd name="T18" fmla="*/ 2147483647 w 424"/>
                      <a:gd name="T19" fmla="*/ 2147483647 h 97"/>
                      <a:gd name="T20" fmla="*/ 2147483647 w 424"/>
                      <a:gd name="T21" fmla="*/ 2147483647 h 9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24"/>
                      <a:gd name="T34" fmla="*/ 0 h 97"/>
                      <a:gd name="T35" fmla="*/ 424 w 424"/>
                      <a:gd name="T36" fmla="*/ 97 h 9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23" h="97">
                        <a:moveTo>
                          <a:pt x="30" y="97"/>
                        </a:moveTo>
                        <a:lnTo>
                          <a:pt x="30" y="97"/>
                        </a:lnTo>
                        <a:cubicBezTo>
                          <a:pt x="20" y="97"/>
                          <a:pt x="11" y="91"/>
                          <a:pt x="6" y="82"/>
                        </a:cubicBezTo>
                        <a:cubicBezTo>
                          <a:pt x="0" y="69"/>
                          <a:pt x="5" y="53"/>
                          <a:pt x="18" y="46"/>
                        </a:cubicBezTo>
                        <a:cubicBezTo>
                          <a:pt x="81" y="16"/>
                          <a:pt x="165" y="0"/>
                          <a:pt x="256" y="0"/>
                        </a:cubicBezTo>
                        <a:cubicBezTo>
                          <a:pt x="307" y="0"/>
                          <a:pt x="356" y="5"/>
                          <a:pt x="401" y="15"/>
                        </a:cubicBezTo>
                        <a:cubicBezTo>
                          <a:pt x="415" y="18"/>
                          <a:pt x="424" y="33"/>
                          <a:pt x="421" y="47"/>
                        </a:cubicBezTo>
                        <a:cubicBezTo>
                          <a:pt x="418" y="62"/>
                          <a:pt x="404" y="71"/>
                          <a:pt x="389" y="67"/>
                        </a:cubicBezTo>
                        <a:cubicBezTo>
                          <a:pt x="348" y="58"/>
                          <a:pt x="303" y="53"/>
                          <a:pt x="256" y="53"/>
                        </a:cubicBezTo>
                        <a:cubicBezTo>
                          <a:pt x="174" y="53"/>
                          <a:pt x="96" y="68"/>
                          <a:pt x="42" y="94"/>
                        </a:cubicBezTo>
                        <a:cubicBezTo>
                          <a:pt x="38" y="96"/>
                          <a:pt x="34" y="97"/>
                          <a:pt x="30" y="97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70" name="Freeform 239"/>
                  <p:cNvSpPr/>
                  <p:nvPr/>
                </p:nvSpPr>
                <p:spPr bwMode="auto">
                  <a:xfrm>
                    <a:off x="1187450" y="3976688"/>
                    <a:ext cx="212725" cy="42863"/>
                  </a:xfrm>
                  <a:custGeom>
                    <a:avLst/>
                    <a:gdLst>
                      <a:gd name="T0" fmla="*/ 2147483647 w 506"/>
                      <a:gd name="T1" fmla="*/ 2147483647 h 101"/>
                      <a:gd name="T2" fmla="*/ 2147483647 w 506"/>
                      <a:gd name="T3" fmla="*/ 2147483647 h 101"/>
                      <a:gd name="T4" fmla="*/ 2147483647 w 506"/>
                      <a:gd name="T5" fmla="*/ 2147483647 h 101"/>
                      <a:gd name="T6" fmla="*/ 2147483647 w 506"/>
                      <a:gd name="T7" fmla="*/ 2147483647 h 101"/>
                      <a:gd name="T8" fmla="*/ 2147483647 w 506"/>
                      <a:gd name="T9" fmla="*/ 2147483647 h 101"/>
                      <a:gd name="T10" fmla="*/ 2147483647 w 506"/>
                      <a:gd name="T11" fmla="*/ 2147483647 h 101"/>
                      <a:gd name="T12" fmla="*/ 2147483647 w 506"/>
                      <a:gd name="T13" fmla="*/ 2147483647 h 101"/>
                      <a:gd name="T14" fmla="*/ 2147483647 w 506"/>
                      <a:gd name="T15" fmla="*/ 2147483647 h 101"/>
                      <a:gd name="T16" fmla="*/ 2147483647 w 506"/>
                      <a:gd name="T17" fmla="*/ 2147483647 h 101"/>
                      <a:gd name="T18" fmla="*/ 2147483647 w 506"/>
                      <a:gd name="T19" fmla="*/ 2147483647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06"/>
                      <a:gd name="T31" fmla="*/ 0 h 101"/>
                      <a:gd name="T32" fmla="*/ 506 w 506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06" h="100">
                        <a:moveTo>
                          <a:pt x="256" y="101"/>
                        </a:moveTo>
                        <a:lnTo>
                          <a:pt x="256" y="101"/>
                        </a:lnTo>
                        <a:cubicBezTo>
                          <a:pt x="165" y="101"/>
                          <a:pt x="81" y="85"/>
                          <a:pt x="18" y="54"/>
                        </a:cubicBezTo>
                        <a:cubicBezTo>
                          <a:pt x="5" y="48"/>
                          <a:pt x="0" y="32"/>
                          <a:pt x="6" y="19"/>
                        </a:cubicBezTo>
                        <a:cubicBezTo>
                          <a:pt x="12" y="6"/>
                          <a:pt x="28" y="0"/>
                          <a:pt x="42" y="6"/>
                        </a:cubicBezTo>
                        <a:cubicBezTo>
                          <a:pt x="96" y="33"/>
                          <a:pt x="174" y="48"/>
                          <a:pt x="256" y="48"/>
                        </a:cubicBezTo>
                        <a:cubicBezTo>
                          <a:pt x="335" y="48"/>
                          <a:pt x="409" y="34"/>
                          <a:pt x="464" y="9"/>
                        </a:cubicBezTo>
                        <a:cubicBezTo>
                          <a:pt x="478" y="3"/>
                          <a:pt x="493" y="9"/>
                          <a:pt x="500" y="22"/>
                        </a:cubicBezTo>
                        <a:cubicBezTo>
                          <a:pt x="506" y="35"/>
                          <a:pt x="500" y="51"/>
                          <a:pt x="486" y="57"/>
                        </a:cubicBezTo>
                        <a:cubicBezTo>
                          <a:pt x="424" y="86"/>
                          <a:pt x="342" y="101"/>
                          <a:pt x="256" y="101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43" name="组合 253"/>
                <p:cNvGrpSpPr/>
                <p:nvPr/>
              </p:nvGrpSpPr>
              <p:grpSpPr>
                <a:xfrm>
                  <a:off x="741322" y="1292248"/>
                  <a:ext cx="3096340" cy="1800199"/>
                  <a:chOff x="2251075" y="3830638"/>
                  <a:chExt cx="735013" cy="463551"/>
                </a:xfrm>
                <a:grpFill/>
              </p:grpSpPr>
              <p:sp>
                <p:nvSpPr>
                  <p:cNvPr id="762" name="Freeform 52"/>
                  <p:cNvSpPr/>
                  <p:nvPr/>
                </p:nvSpPr>
                <p:spPr bwMode="auto">
                  <a:xfrm>
                    <a:off x="2251075" y="3830638"/>
                    <a:ext cx="735013" cy="447675"/>
                  </a:xfrm>
                  <a:custGeom>
                    <a:avLst/>
                    <a:gdLst>
                      <a:gd name="T0" fmla="*/ 2147483647 w 1754"/>
                      <a:gd name="T1" fmla="*/ 2147483647 h 1066"/>
                      <a:gd name="T2" fmla="*/ 2147483647 w 1754"/>
                      <a:gd name="T3" fmla="*/ 2147483647 h 1066"/>
                      <a:gd name="T4" fmla="*/ 2147483647 w 1754"/>
                      <a:gd name="T5" fmla="*/ 2147483647 h 1066"/>
                      <a:gd name="T6" fmla="*/ 2147483647 w 1754"/>
                      <a:gd name="T7" fmla="*/ 2147483647 h 1066"/>
                      <a:gd name="T8" fmla="*/ 2147483647 w 1754"/>
                      <a:gd name="T9" fmla="*/ 2147483647 h 1066"/>
                      <a:gd name="T10" fmla="*/ 2147483647 w 1754"/>
                      <a:gd name="T11" fmla="*/ 2147483647 h 1066"/>
                      <a:gd name="T12" fmla="*/ 2147483647 w 1754"/>
                      <a:gd name="T13" fmla="*/ 2147483647 h 1066"/>
                      <a:gd name="T14" fmla="*/ 2147483647 w 1754"/>
                      <a:gd name="T15" fmla="*/ 2147483647 h 1066"/>
                      <a:gd name="T16" fmla="*/ 2147483647 w 1754"/>
                      <a:gd name="T17" fmla="*/ 2147483647 h 1066"/>
                      <a:gd name="T18" fmla="*/ 2147483647 w 1754"/>
                      <a:gd name="T19" fmla="*/ 2147483647 h 1066"/>
                      <a:gd name="T20" fmla="*/ 2147483647 w 1754"/>
                      <a:gd name="T21" fmla="*/ 2147483647 h 1066"/>
                      <a:gd name="T22" fmla="*/ 2147483647 w 1754"/>
                      <a:gd name="T23" fmla="*/ 2147483647 h 1066"/>
                      <a:gd name="T24" fmla="*/ 2147483647 w 1754"/>
                      <a:gd name="T25" fmla="*/ 2147483647 h 1066"/>
                      <a:gd name="T26" fmla="*/ 2147483647 w 1754"/>
                      <a:gd name="T27" fmla="*/ 2147483647 h 1066"/>
                      <a:gd name="T28" fmla="*/ 2147483647 w 1754"/>
                      <a:gd name="T29" fmla="*/ 2147483647 h 1066"/>
                      <a:gd name="T30" fmla="*/ 2147483647 w 1754"/>
                      <a:gd name="T31" fmla="*/ 2147483647 h 1066"/>
                      <a:gd name="T32" fmla="*/ 2147483647 w 1754"/>
                      <a:gd name="T33" fmla="*/ 2147483647 h 1066"/>
                      <a:gd name="T34" fmla="*/ 0 w 1754"/>
                      <a:gd name="T35" fmla="*/ 2147483647 h 1066"/>
                      <a:gd name="T36" fmla="*/ 2147483647 w 1754"/>
                      <a:gd name="T37" fmla="*/ 2147483647 h 1066"/>
                      <a:gd name="T38" fmla="*/ 2147483647 w 1754"/>
                      <a:gd name="T39" fmla="*/ 0 h 1066"/>
                      <a:gd name="T40" fmla="*/ 2147483647 w 1754"/>
                      <a:gd name="T41" fmla="*/ 2147483647 h 1066"/>
                      <a:gd name="T42" fmla="*/ 2147483647 w 1754"/>
                      <a:gd name="T43" fmla="*/ 2147483647 h 1066"/>
                      <a:gd name="T44" fmla="*/ 2147483647 w 1754"/>
                      <a:gd name="T45" fmla="*/ 2147483647 h 1066"/>
                      <a:gd name="T46" fmla="*/ 2147483647 w 1754"/>
                      <a:gd name="T47" fmla="*/ 2147483647 h 106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754"/>
                      <a:gd name="T73" fmla="*/ 0 h 1066"/>
                      <a:gd name="T74" fmla="*/ 1754 w 1754"/>
                      <a:gd name="T75" fmla="*/ 1066 h 106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754" h="1066">
                        <a:moveTo>
                          <a:pt x="1493" y="1066"/>
                        </a:moveTo>
                        <a:lnTo>
                          <a:pt x="1493" y="1066"/>
                        </a:lnTo>
                        <a:lnTo>
                          <a:pt x="1388" y="1066"/>
                        </a:lnTo>
                        <a:lnTo>
                          <a:pt x="1388" y="999"/>
                        </a:lnTo>
                        <a:lnTo>
                          <a:pt x="1493" y="999"/>
                        </a:lnTo>
                        <a:cubicBezTo>
                          <a:pt x="1519" y="999"/>
                          <a:pt x="1541" y="993"/>
                          <a:pt x="1554" y="982"/>
                        </a:cubicBezTo>
                        <a:cubicBezTo>
                          <a:pt x="1639" y="913"/>
                          <a:pt x="1687" y="814"/>
                          <a:pt x="1687" y="711"/>
                        </a:cubicBezTo>
                        <a:cubicBezTo>
                          <a:pt x="1687" y="523"/>
                          <a:pt x="1535" y="369"/>
                          <a:pt x="1347" y="367"/>
                        </a:cubicBezTo>
                        <a:cubicBezTo>
                          <a:pt x="1335" y="367"/>
                          <a:pt x="1324" y="360"/>
                          <a:pt x="1318" y="350"/>
                        </a:cubicBezTo>
                        <a:cubicBezTo>
                          <a:pt x="1221" y="175"/>
                          <a:pt x="1037" y="67"/>
                          <a:pt x="838" y="67"/>
                        </a:cubicBezTo>
                        <a:cubicBezTo>
                          <a:pt x="588" y="67"/>
                          <a:pt x="370" y="236"/>
                          <a:pt x="307" y="478"/>
                        </a:cubicBezTo>
                        <a:cubicBezTo>
                          <a:pt x="304" y="491"/>
                          <a:pt x="293" y="501"/>
                          <a:pt x="280" y="503"/>
                        </a:cubicBezTo>
                        <a:cubicBezTo>
                          <a:pt x="158" y="521"/>
                          <a:pt x="67" y="627"/>
                          <a:pt x="67" y="750"/>
                        </a:cubicBezTo>
                        <a:cubicBezTo>
                          <a:pt x="67" y="887"/>
                          <a:pt x="179" y="999"/>
                          <a:pt x="316" y="999"/>
                        </a:cubicBezTo>
                        <a:lnTo>
                          <a:pt x="1183" y="999"/>
                        </a:lnTo>
                        <a:lnTo>
                          <a:pt x="1183" y="1066"/>
                        </a:lnTo>
                        <a:lnTo>
                          <a:pt x="316" y="1066"/>
                        </a:lnTo>
                        <a:cubicBezTo>
                          <a:pt x="142" y="1066"/>
                          <a:pt x="0" y="924"/>
                          <a:pt x="0" y="750"/>
                        </a:cubicBezTo>
                        <a:cubicBezTo>
                          <a:pt x="0" y="602"/>
                          <a:pt x="105" y="473"/>
                          <a:pt x="248" y="441"/>
                        </a:cubicBezTo>
                        <a:cubicBezTo>
                          <a:pt x="325" y="180"/>
                          <a:pt x="565" y="0"/>
                          <a:pt x="838" y="0"/>
                        </a:cubicBezTo>
                        <a:cubicBezTo>
                          <a:pt x="1055" y="0"/>
                          <a:pt x="1256" y="115"/>
                          <a:pt x="1367" y="301"/>
                        </a:cubicBezTo>
                        <a:cubicBezTo>
                          <a:pt x="1582" y="313"/>
                          <a:pt x="1754" y="493"/>
                          <a:pt x="1754" y="711"/>
                        </a:cubicBezTo>
                        <a:cubicBezTo>
                          <a:pt x="1754" y="834"/>
                          <a:pt x="1697" y="952"/>
                          <a:pt x="1596" y="1034"/>
                        </a:cubicBezTo>
                        <a:cubicBezTo>
                          <a:pt x="1570" y="1055"/>
                          <a:pt x="1535" y="1066"/>
                          <a:pt x="1493" y="106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3" name="Freeform 53"/>
                  <p:cNvSpPr/>
                  <p:nvPr/>
                </p:nvSpPr>
                <p:spPr bwMode="auto">
                  <a:xfrm>
                    <a:off x="2720975" y="4235451"/>
                    <a:ext cx="58738" cy="58738"/>
                  </a:xfrm>
                  <a:custGeom>
                    <a:avLst/>
                    <a:gdLst>
                      <a:gd name="T0" fmla="*/ 2147483647 w 139"/>
                      <a:gd name="T1" fmla="*/ 2147483647 h 139"/>
                      <a:gd name="T2" fmla="*/ 2147483647 w 139"/>
                      <a:gd name="T3" fmla="*/ 2147483647 h 139"/>
                      <a:gd name="T4" fmla="*/ 0 w 139"/>
                      <a:gd name="T5" fmla="*/ 2147483647 h 139"/>
                      <a:gd name="T6" fmla="*/ 2147483647 w 139"/>
                      <a:gd name="T7" fmla="*/ 0 h 139"/>
                      <a:gd name="T8" fmla="*/ 2147483647 w 139"/>
                      <a:gd name="T9" fmla="*/ 2147483647 h 139"/>
                      <a:gd name="T10" fmla="*/ 2147483647 w 139"/>
                      <a:gd name="T11" fmla="*/ 2147483647 h 1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9"/>
                      <a:gd name="T19" fmla="*/ 0 h 139"/>
                      <a:gd name="T20" fmla="*/ 139 w 139"/>
                      <a:gd name="T21" fmla="*/ 139 h 13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9" h="139">
                        <a:moveTo>
                          <a:pt x="70" y="139"/>
                        </a:moveTo>
                        <a:lnTo>
                          <a:pt x="70" y="139"/>
                        </a:lnTo>
                        <a:cubicBezTo>
                          <a:pt x="31" y="139"/>
                          <a:pt x="0" y="107"/>
                          <a:pt x="0" y="69"/>
                        </a:cubicBezTo>
                        <a:cubicBezTo>
                          <a:pt x="0" y="31"/>
                          <a:pt x="31" y="0"/>
                          <a:pt x="70" y="0"/>
                        </a:cubicBezTo>
                        <a:cubicBezTo>
                          <a:pt x="108" y="0"/>
                          <a:pt x="139" y="31"/>
                          <a:pt x="139" y="69"/>
                        </a:cubicBezTo>
                        <a:cubicBezTo>
                          <a:pt x="139" y="107"/>
                          <a:pt x="108" y="139"/>
                          <a:pt x="70" y="139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4" name="Freeform 54"/>
                  <p:cNvSpPr/>
                  <p:nvPr/>
                </p:nvSpPr>
                <p:spPr bwMode="auto">
                  <a:xfrm>
                    <a:off x="2811463" y="4235451"/>
                    <a:ext cx="58738" cy="58738"/>
                  </a:xfrm>
                  <a:custGeom>
                    <a:avLst/>
                    <a:gdLst>
                      <a:gd name="T0" fmla="*/ 2147483647 w 139"/>
                      <a:gd name="T1" fmla="*/ 2147483647 h 139"/>
                      <a:gd name="T2" fmla="*/ 2147483647 w 139"/>
                      <a:gd name="T3" fmla="*/ 2147483647 h 139"/>
                      <a:gd name="T4" fmla="*/ 0 w 139"/>
                      <a:gd name="T5" fmla="*/ 2147483647 h 139"/>
                      <a:gd name="T6" fmla="*/ 2147483647 w 139"/>
                      <a:gd name="T7" fmla="*/ 0 h 139"/>
                      <a:gd name="T8" fmla="*/ 2147483647 w 139"/>
                      <a:gd name="T9" fmla="*/ 2147483647 h 139"/>
                      <a:gd name="T10" fmla="*/ 2147483647 w 139"/>
                      <a:gd name="T11" fmla="*/ 2147483647 h 1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9"/>
                      <a:gd name="T19" fmla="*/ 0 h 139"/>
                      <a:gd name="T20" fmla="*/ 139 w 139"/>
                      <a:gd name="T21" fmla="*/ 139 h 13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9" h="139">
                        <a:moveTo>
                          <a:pt x="69" y="139"/>
                        </a:moveTo>
                        <a:lnTo>
                          <a:pt x="69" y="139"/>
                        </a:lnTo>
                        <a:cubicBezTo>
                          <a:pt x="31" y="139"/>
                          <a:pt x="0" y="107"/>
                          <a:pt x="0" y="69"/>
                        </a:cubicBezTo>
                        <a:cubicBezTo>
                          <a:pt x="0" y="31"/>
                          <a:pt x="31" y="0"/>
                          <a:pt x="69" y="0"/>
                        </a:cubicBezTo>
                        <a:cubicBezTo>
                          <a:pt x="108" y="0"/>
                          <a:pt x="139" y="31"/>
                          <a:pt x="139" y="69"/>
                        </a:cubicBezTo>
                        <a:cubicBezTo>
                          <a:pt x="139" y="107"/>
                          <a:pt x="108" y="139"/>
                          <a:pt x="69" y="139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44" name="组合 743"/>
                <p:cNvGrpSpPr/>
                <p:nvPr/>
              </p:nvGrpSpPr>
              <p:grpSpPr>
                <a:xfrm>
                  <a:off x="1613191" y="2458045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757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8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9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0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61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45" name="组合 744"/>
                <p:cNvGrpSpPr/>
                <p:nvPr/>
              </p:nvGrpSpPr>
              <p:grpSpPr>
                <a:xfrm>
                  <a:off x="2763802" y="2390035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752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3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4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5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6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746" name="组合 745"/>
                <p:cNvGrpSpPr/>
                <p:nvPr/>
              </p:nvGrpSpPr>
              <p:grpSpPr>
                <a:xfrm>
                  <a:off x="1708194" y="1615707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747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8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49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0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51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665" name="组合 253"/>
              <p:cNvGrpSpPr/>
              <p:nvPr/>
            </p:nvGrpSpPr>
            <p:grpSpPr>
              <a:xfrm>
                <a:off x="1589448" y="3841185"/>
                <a:ext cx="532264" cy="357612"/>
                <a:chOff x="2251075" y="3830638"/>
                <a:chExt cx="735013" cy="463551"/>
              </a:xfrm>
              <a:grpFill/>
            </p:grpSpPr>
            <p:sp>
              <p:nvSpPr>
                <p:cNvPr id="734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5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6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7" name="Freeform 55"/>
                <p:cNvSpPr>
                  <a:spLocks noEditPoints="1"/>
                </p:cNvSpPr>
                <p:nvPr/>
              </p:nvSpPr>
              <p:spPr bwMode="auto">
                <a:xfrm>
                  <a:off x="2525713" y="3922713"/>
                  <a:ext cx="136525" cy="288925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8" name="Freeform 56"/>
                <p:cNvSpPr/>
                <p:nvPr/>
              </p:nvSpPr>
              <p:spPr bwMode="auto">
                <a:xfrm>
                  <a:off x="2565400" y="3978276"/>
                  <a:ext cx="57150" cy="15875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9" name="Freeform 57"/>
                <p:cNvSpPr/>
                <p:nvPr/>
              </p:nvSpPr>
              <p:spPr bwMode="auto">
                <a:xfrm>
                  <a:off x="2565400" y="4011613"/>
                  <a:ext cx="57150" cy="17463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40" name="Freeform 58"/>
                <p:cNvSpPr/>
                <p:nvPr/>
              </p:nvSpPr>
              <p:spPr bwMode="auto">
                <a:xfrm>
                  <a:off x="2528888" y="4095751"/>
                  <a:ext cx="130175" cy="17463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41" name="Freeform 59"/>
                <p:cNvSpPr/>
                <p:nvPr/>
              </p:nvSpPr>
              <p:spPr bwMode="auto">
                <a:xfrm>
                  <a:off x="2579688" y="4135438"/>
                  <a:ext cx="30163" cy="3016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6" name="组合 253"/>
              <p:cNvGrpSpPr/>
              <p:nvPr/>
            </p:nvGrpSpPr>
            <p:grpSpPr>
              <a:xfrm>
                <a:off x="1158504" y="5106071"/>
                <a:ext cx="532264" cy="357612"/>
                <a:chOff x="2251075" y="3830638"/>
                <a:chExt cx="735013" cy="463551"/>
              </a:xfrm>
              <a:grpFill/>
            </p:grpSpPr>
            <p:sp>
              <p:nvSpPr>
                <p:cNvPr id="726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7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8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9" name="Freeform 55"/>
                <p:cNvSpPr>
                  <a:spLocks noEditPoints="1"/>
                </p:cNvSpPr>
                <p:nvPr/>
              </p:nvSpPr>
              <p:spPr bwMode="auto">
                <a:xfrm>
                  <a:off x="2525713" y="3922713"/>
                  <a:ext cx="136525" cy="288925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0" name="Freeform 56"/>
                <p:cNvSpPr/>
                <p:nvPr/>
              </p:nvSpPr>
              <p:spPr bwMode="auto">
                <a:xfrm>
                  <a:off x="2565400" y="3978276"/>
                  <a:ext cx="57150" cy="15875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1" name="Freeform 57"/>
                <p:cNvSpPr/>
                <p:nvPr/>
              </p:nvSpPr>
              <p:spPr bwMode="auto">
                <a:xfrm>
                  <a:off x="2565400" y="4011613"/>
                  <a:ext cx="57150" cy="17463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2" name="Freeform 58"/>
                <p:cNvSpPr/>
                <p:nvPr/>
              </p:nvSpPr>
              <p:spPr bwMode="auto">
                <a:xfrm>
                  <a:off x="2528888" y="4095751"/>
                  <a:ext cx="130175" cy="17463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33" name="Freeform 59"/>
                <p:cNvSpPr/>
                <p:nvPr/>
              </p:nvSpPr>
              <p:spPr bwMode="auto">
                <a:xfrm>
                  <a:off x="2579688" y="4135438"/>
                  <a:ext cx="30163" cy="3016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7" name="组合 253"/>
              <p:cNvGrpSpPr/>
              <p:nvPr/>
            </p:nvGrpSpPr>
            <p:grpSpPr>
              <a:xfrm>
                <a:off x="3225756" y="4024729"/>
                <a:ext cx="532264" cy="357612"/>
                <a:chOff x="2251075" y="3830638"/>
                <a:chExt cx="735013" cy="463551"/>
              </a:xfrm>
              <a:grpFill/>
            </p:grpSpPr>
            <p:sp>
              <p:nvSpPr>
                <p:cNvPr id="718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9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0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1" name="Freeform 55"/>
                <p:cNvSpPr>
                  <a:spLocks noEditPoints="1"/>
                </p:cNvSpPr>
                <p:nvPr/>
              </p:nvSpPr>
              <p:spPr bwMode="auto">
                <a:xfrm>
                  <a:off x="2525713" y="3922713"/>
                  <a:ext cx="136525" cy="288925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2" name="Freeform 56"/>
                <p:cNvSpPr/>
                <p:nvPr/>
              </p:nvSpPr>
              <p:spPr bwMode="auto">
                <a:xfrm>
                  <a:off x="2565400" y="3978276"/>
                  <a:ext cx="57150" cy="15875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3" name="Freeform 57"/>
                <p:cNvSpPr/>
                <p:nvPr/>
              </p:nvSpPr>
              <p:spPr bwMode="auto">
                <a:xfrm>
                  <a:off x="2565400" y="4011613"/>
                  <a:ext cx="57150" cy="17463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4" name="Freeform 58"/>
                <p:cNvSpPr/>
                <p:nvPr/>
              </p:nvSpPr>
              <p:spPr bwMode="auto">
                <a:xfrm>
                  <a:off x="2528888" y="4095751"/>
                  <a:ext cx="130175" cy="17463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25" name="Freeform 59"/>
                <p:cNvSpPr/>
                <p:nvPr/>
              </p:nvSpPr>
              <p:spPr bwMode="auto">
                <a:xfrm>
                  <a:off x="2579688" y="4135438"/>
                  <a:ext cx="30163" cy="3016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8" name="组合 253"/>
              <p:cNvGrpSpPr/>
              <p:nvPr/>
            </p:nvGrpSpPr>
            <p:grpSpPr>
              <a:xfrm>
                <a:off x="3294774" y="5389642"/>
                <a:ext cx="532264" cy="357612"/>
                <a:chOff x="2251075" y="3830638"/>
                <a:chExt cx="735013" cy="463551"/>
              </a:xfrm>
              <a:grpFill/>
            </p:grpSpPr>
            <p:sp>
              <p:nvSpPr>
                <p:cNvPr id="710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1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2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3" name="Freeform 55"/>
                <p:cNvSpPr>
                  <a:spLocks noEditPoints="1"/>
                </p:cNvSpPr>
                <p:nvPr/>
              </p:nvSpPr>
              <p:spPr bwMode="auto">
                <a:xfrm>
                  <a:off x="2525713" y="3922713"/>
                  <a:ext cx="136525" cy="288925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4" name="Freeform 56"/>
                <p:cNvSpPr/>
                <p:nvPr/>
              </p:nvSpPr>
              <p:spPr bwMode="auto">
                <a:xfrm>
                  <a:off x="2565400" y="3978276"/>
                  <a:ext cx="57150" cy="15875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5" name="Freeform 57"/>
                <p:cNvSpPr/>
                <p:nvPr/>
              </p:nvSpPr>
              <p:spPr bwMode="auto">
                <a:xfrm>
                  <a:off x="2565400" y="4011613"/>
                  <a:ext cx="57150" cy="17463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6" name="Freeform 58"/>
                <p:cNvSpPr/>
                <p:nvPr/>
              </p:nvSpPr>
              <p:spPr bwMode="auto">
                <a:xfrm>
                  <a:off x="2528888" y="4095751"/>
                  <a:ext cx="130175" cy="17463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717" name="Freeform 59"/>
                <p:cNvSpPr/>
                <p:nvPr/>
              </p:nvSpPr>
              <p:spPr bwMode="auto">
                <a:xfrm>
                  <a:off x="2579688" y="4135438"/>
                  <a:ext cx="30163" cy="3016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69" name="组合 668"/>
              <p:cNvGrpSpPr/>
              <p:nvPr/>
            </p:nvGrpSpPr>
            <p:grpSpPr>
              <a:xfrm>
                <a:off x="1883869" y="4264420"/>
                <a:ext cx="858566" cy="575753"/>
                <a:chOff x="741322" y="1292248"/>
                <a:chExt cx="3096340" cy="1800199"/>
              </a:xfrm>
              <a:grpFill/>
            </p:grpSpPr>
            <p:grpSp>
              <p:nvGrpSpPr>
                <p:cNvPr id="681" name="组合 252"/>
                <p:cNvGrpSpPr/>
                <p:nvPr/>
              </p:nvGrpSpPr>
              <p:grpSpPr>
                <a:xfrm>
                  <a:off x="1851793" y="1803300"/>
                  <a:ext cx="1113475" cy="985998"/>
                  <a:chOff x="1152525" y="3933825"/>
                  <a:chExt cx="284163" cy="284163"/>
                </a:xfrm>
                <a:grpFill/>
              </p:grpSpPr>
              <p:sp>
                <p:nvSpPr>
                  <p:cNvPr id="704" name="Freeform 234"/>
                  <p:cNvSpPr/>
                  <p:nvPr/>
                </p:nvSpPr>
                <p:spPr bwMode="auto">
                  <a:xfrm>
                    <a:off x="1152525" y="3933825"/>
                    <a:ext cx="284163" cy="284163"/>
                  </a:xfrm>
                  <a:custGeom>
                    <a:avLst/>
                    <a:gdLst>
                      <a:gd name="T0" fmla="*/ 2147483647 w 675"/>
                      <a:gd name="T1" fmla="*/ 2147483647 h 675"/>
                      <a:gd name="T2" fmla="*/ 2147483647 w 675"/>
                      <a:gd name="T3" fmla="*/ 2147483647 h 675"/>
                      <a:gd name="T4" fmla="*/ 0 w 675"/>
                      <a:gd name="T5" fmla="*/ 2147483647 h 675"/>
                      <a:gd name="T6" fmla="*/ 2147483647 w 675"/>
                      <a:gd name="T7" fmla="*/ 0 h 675"/>
                      <a:gd name="T8" fmla="*/ 2147483647 w 675"/>
                      <a:gd name="T9" fmla="*/ 2147483647 h 675"/>
                      <a:gd name="T10" fmla="*/ 2147483647 w 675"/>
                      <a:gd name="T11" fmla="*/ 2147483647 h 675"/>
                      <a:gd name="T12" fmla="*/ 2147483647 w 675"/>
                      <a:gd name="T13" fmla="*/ 2147483647 h 675"/>
                      <a:gd name="T14" fmla="*/ 2147483647 w 675"/>
                      <a:gd name="T15" fmla="*/ 2147483647 h 675"/>
                      <a:gd name="T16" fmla="*/ 2147483647 w 675"/>
                      <a:gd name="T17" fmla="*/ 2147483647 h 675"/>
                      <a:gd name="T18" fmla="*/ 2147483647 w 675"/>
                      <a:gd name="T19" fmla="*/ 2147483647 h 675"/>
                      <a:gd name="T20" fmla="*/ 2147483647 w 675"/>
                      <a:gd name="T21" fmla="*/ 2147483647 h 675"/>
                      <a:gd name="T22" fmla="*/ 2147483647 w 675"/>
                      <a:gd name="T23" fmla="*/ 2147483647 h 67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675"/>
                      <a:gd name="T37" fmla="*/ 0 h 675"/>
                      <a:gd name="T38" fmla="*/ 675 w 675"/>
                      <a:gd name="T39" fmla="*/ 675 h 67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675" h="675">
                        <a:moveTo>
                          <a:pt x="338" y="675"/>
                        </a:moveTo>
                        <a:lnTo>
                          <a:pt x="338" y="675"/>
                        </a:lnTo>
                        <a:cubicBezTo>
                          <a:pt x="152" y="675"/>
                          <a:pt x="0" y="524"/>
                          <a:pt x="0" y="338"/>
                        </a:cubicBezTo>
                        <a:cubicBezTo>
                          <a:pt x="0" y="152"/>
                          <a:pt x="152" y="0"/>
                          <a:pt x="338" y="0"/>
                        </a:cubicBezTo>
                        <a:cubicBezTo>
                          <a:pt x="524" y="0"/>
                          <a:pt x="675" y="152"/>
                          <a:pt x="675" y="338"/>
                        </a:cubicBezTo>
                        <a:cubicBezTo>
                          <a:pt x="675" y="353"/>
                          <a:pt x="663" y="365"/>
                          <a:pt x="648" y="365"/>
                        </a:cubicBezTo>
                        <a:cubicBezTo>
                          <a:pt x="634" y="365"/>
                          <a:pt x="622" y="353"/>
                          <a:pt x="622" y="338"/>
                        </a:cubicBezTo>
                        <a:cubicBezTo>
                          <a:pt x="622" y="181"/>
                          <a:pt x="494" y="54"/>
                          <a:pt x="338" y="54"/>
                        </a:cubicBezTo>
                        <a:cubicBezTo>
                          <a:pt x="181" y="54"/>
                          <a:pt x="54" y="181"/>
                          <a:pt x="54" y="338"/>
                        </a:cubicBezTo>
                        <a:cubicBezTo>
                          <a:pt x="54" y="494"/>
                          <a:pt x="181" y="622"/>
                          <a:pt x="338" y="622"/>
                        </a:cubicBezTo>
                        <a:cubicBezTo>
                          <a:pt x="352" y="622"/>
                          <a:pt x="364" y="634"/>
                          <a:pt x="364" y="649"/>
                        </a:cubicBezTo>
                        <a:cubicBezTo>
                          <a:pt x="364" y="663"/>
                          <a:pt x="352" y="675"/>
                          <a:pt x="338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5" name="Freeform 235"/>
                  <p:cNvSpPr>
                    <a:spLocks noEditPoints="1"/>
                  </p:cNvSpPr>
                  <p:nvPr/>
                </p:nvSpPr>
                <p:spPr bwMode="auto">
                  <a:xfrm>
                    <a:off x="1209675" y="3933825"/>
                    <a:ext cx="168275" cy="284163"/>
                  </a:xfrm>
                  <a:custGeom>
                    <a:avLst/>
                    <a:gdLst>
                      <a:gd name="T0" fmla="*/ 2147483647 w 401"/>
                      <a:gd name="T1" fmla="*/ 2147483647 h 675"/>
                      <a:gd name="T2" fmla="*/ 2147483647 w 401"/>
                      <a:gd name="T3" fmla="*/ 2147483647 h 675"/>
                      <a:gd name="T4" fmla="*/ 2147483647 w 401"/>
                      <a:gd name="T5" fmla="*/ 2147483647 h 675"/>
                      <a:gd name="T6" fmla="*/ 2147483647 w 401"/>
                      <a:gd name="T7" fmla="*/ 2147483647 h 675"/>
                      <a:gd name="T8" fmla="*/ 2147483647 w 401"/>
                      <a:gd name="T9" fmla="*/ 2147483647 h 675"/>
                      <a:gd name="T10" fmla="*/ 2147483647 w 401"/>
                      <a:gd name="T11" fmla="*/ 2147483647 h 675"/>
                      <a:gd name="T12" fmla="*/ 2147483647 w 401"/>
                      <a:gd name="T13" fmla="*/ 2147483647 h 675"/>
                      <a:gd name="T14" fmla="*/ 2147483647 w 401"/>
                      <a:gd name="T15" fmla="*/ 2147483647 h 675"/>
                      <a:gd name="T16" fmla="*/ 0 w 401"/>
                      <a:gd name="T17" fmla="*/ 2147483647 h 675"/>
                      <a:gd name="T18" fmla="*/ 2147483647 w 401"/>
                      <a:gd name="T19" fmla="*/ 0 h 675"/>
                      <a:gd name="T20" fmla="*/ 2147483647 w 401"/>
                      <a:gd name="T21" fmla="*/ 2147483647 h 675"/>
                      <a:gd name="T22" fmla="*/ 2147483647 w 401"/>
                      <a:gd name="T23" fmla="*/ 2147483647 h 675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01"/>
                      <a:gd name="T37" fmla="*/ 0 h 675"/>
                      <a:gd name="T38" fmla="*/ 401 w 401"/>
                      <a:gd name="T39" fmla="*/ 675 h 675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01" h="675">
                        <a:moveTo>
                          <a:pt x="201" y="54"/>
                        </a:moveTo>
                        <a:lnTo>
                          <a:pt x="201" y="54"/>
                        </a:lnTo>
                        <a:cubicBezTo>
                          <a:pt x="121" y="54"/>
                          <a:pt x="54" y="184"/>
                          <a:pt x="54" y="338"/>
                        </a:cubicBezTo>
                        <a:cubicBezTo>
                          <a:pt x="54" y="492"/>
                          <a:pt x="121" y="622"/>
                          <a:pt x="201" y="622"/>
                        </a:cubicBezTo>
                        <a:cubicBezTo>
                          <a:pt x="280" y="622"/>
                          <a:pt x="347" y="492"/>
                          <a:pt x="347" y="338"/>
                        </a:cubicBezTo>
                        <a:cubicBezTo>
                          <a:pt x="347" y="184"/>
                          <a:pt x="280" y="54"/>
                          <a:pt x="201" y="54"/>
                        </a:cubicBezTo>
                        <a:close/>
                        <a:moveTo>
                          <a:pt x="201" y="675"/>
                        </a:moveTo>
                        <a:lnTo>
                          <a:pt x="201" y="675"/>
                        </a:lnTo>
                        <a:cubicBezTo>
                          <a:pt x="88" y="675"/>
                          <a:pt x="0" y="527"/>
                          <a:pt x="0" y="338"/>
                        </a:cubicBezTo>
                        <a:cubicBezTo>
                          <a:pt x="0" y="149"/>
                          <a:pt x="88" y="0"/>
                          <a:pt x="201" y="0"/>
                        </a:cubicBezTo>
                        <a:cubicBezTo>
                          <a:pt x="313" y="0"/>
                          <a:pt x="401" y="149"/>
                          <a:pt x="401" y="338"/>
                        </a:cubicBezTo>
                        <a:cubicBezTo>
                          <a:pt x="401" y="527"/>
                          <a:pt x="313" y="675"/>
                          <a:pt x="201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6" name="Freeform 236"/>
                  <p:cNvSpPr/>
                  <p:nvPr/>
                </p:nvSpPr>
                <p:spPr bwMode="auto">
                  <a:xfrm>
                    <a:off x="1152525" y="4068763"/>
                    <a:ext cx="282575" cy="22225"/>
                  </a:xfrm>
                  <a:custGeom>
                    <a:avLst/>
                    <a:gdLst>
                      <a:gd name="T0" fmla="*/ 2147483647 w 674"/>
                      <a:gd name="T1" fmla="*/ 2147483647 h 53"/>
                      <a:gd name="T2" fmla="*/ 2147483647 w 674"/>
                      <a:gd name="T3" fmla="*/ 2147483647 h 53"/>
                      <a:gd name="T4" fmla="*/ 2147483647 w 674"/>
                      <a:gd name="T5" fmla="*/ 2147483647 h 53"/>
                      <a:gd name="T6" fmla="*/ 0 w 674"/>
                      <a:gd name="T7" fmla="*/ 2147483647 h 53"/>
                      <a:gd name="T8" fmla="*/ 2147483647 w 674"/>
                      <a:gd name="T9" fmla="*/ 0 h 53"/>
                      <a:gd name="T10" fmla="*/ 2147483647 w 674"/>
                      <a:gd name="T11" fmla="*/ 0 h 53"/>
                      <a:gd name="T12" fmla="*/ 2147483647 w 674"/>
                      <a:gd name="T13" fmla="*/ 2147483647 h 53"/>
                      <a:gd name="T14" fmla="*/ 2147483647 w 674"/>
                      <a:gd name="T15" fmla="*/ 2147483647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674"/>
                      <a:gd name="T25" fmla="*/ 0 h 53"/>
                      <a:gd name="T26" fmla="*/ 674 w 674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674" h="52">
                        <a:moveTo>
                          <a:pt x="648" y="53"/>
                        </a:moveTo>
                        <a:lnTo>
                          <a:pt x="648" y="53"/>
                        </a:lnTo>
                        <a:lnTo>
                          <a:pt x="27" y="53"/>
                        </a:lnTo>
                        <a:cubicBezTo>
                          <a:pt x="12" y="53"/>
                          <a:pt x="0" y="41"/>
                          <a:pt x="0" y="27"/>
                        </a:cubicBez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648" y="0"/>
                        </a:lnTo>
                        <a:cubicBezTo>
                          <a:pt x="662" y="0"/>
                          <a:pt x="674" y="12"/>
                          <a:pt x="674" y="27"/>
                        </a:cubicBezTo>
                        <a:cubicBezTo>
                          <a:pt x="674" y="41"/>
                          <a:pt x="662" y="53"/>
                          <a:pt x="648" y="53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7" name="Freeform 237"/>
                  <p:cNvSpPr/>
                  <p:nvPr/>
                </p:nvSpPr>
                <p:spPr bwMode="auto">
                  <a:xfrm>
                    <a:off x="1282700" y="3933825"/>
                    <a:ext cx="22225" cy="284163"/>
                  </a:xfrm>
                  <a:custGeom>
                    <a:avLst/>
                    <a:gdLst>
                      <a:gd name="T0" fmla="*/ 2147483647 w 53"/>
                      <a:gd name="T1" fmla="*/ 2147483647 h 675"/>
                      <a:gd name="T2" fmla="*/ 2147483647 w 53"/>
                      <a:gd name="T3" fmla="*/ 2147483647 h 675"/>
                      <a:gd name="T4" fmla="*/ 0 w 53"/>
                      <a:gd name="T5" fmla="*/ 2147483647 h 675"/>
                      <a:gd name="T6" fmla="*/ 0 w 53"/>
                      <a:gd name="T7" fmla="*/ 2147483647 h 675"/>
                      <a:gd name="T8" fmla="*/ 2147483647 w 53"/>
                      <a:gd name="T9" fmla="*/ 0 h 675"/>
                      <a:gd name="T10" fmla="*/ 2147483647 w 53"/>
                      <a:gd name="T11" fmla="*/ 2147483647 h 675"/>
                      <a:gd name="T12" fmla="*/ 2147483647 w 53"/>
                      <a:gd name="T13" fmla="*/ 2147483647 h 675"/>
                      <a:gd name="T14" fmla="*/ 2147483647 w 53"/>
                      <a:gd name="T15" fmla="*/ 2147483647 h 675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53"/>
                      <a:gd name="T25" fmla="*/ 0 h 675"/>
                      <a:gd name="T26" fmla="*/ 53 w 53"/>
                      <a:gd name="T27" fmla="*/ 675 h 675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52" h="675">
                        <a:moveTo>
                          <a:pt x="27" y="675"/>
                        </a:moveTo>
                        <a:lnTo>
                          <a:pt x="27" y="675"/>
                        </a:lnTo>
                        <a:cubicBezTo>
                          <a:pt x="12" y="675"/>
                          <a:pt x="0" y="663"/>
                          <a:pt x="0" y="649"/>
                        </a:cubicBezTo>
                        <a:lnTo>
                          <a:pt x="0" y="27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cubicBezTo>
                          <a:pt x="41" y="0"/>
                          <a:pt x="53" y="12"/>
                          <a:pt x="53" y="27"/>
                        </a:cubicBezTo>
                        <a:lnTo>
                          <a:pt x="53" y="649"/>
                        </a:lnTo>
                        <a:cubicBezTo>
                          <a:pt x="53" y="663"/>
                          <a:pt x="41" y="675"/>
                          <a:pt x="27" y="675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8" name="Freeform 238"/>
                  <p:cNvSpPr/>
                  <p:nvPr/>
                </p:nvSpPr>
                <p:spPr bwMode="auto">
                  <a:xfrm>
                    <a:off x="1187450" y="4137025"/>
                    <a:ext cx="177800" cy="39688"/>
                  </a:xfrm>
                  <a:custGeom>
                    <a:avLst/>
                    <a:gdLst>
                      <a:gd name="T0" fmla="*/ 2147483647 w 424"/>
                      <a:gd name="T1" fmla="*/ 2147483647 h 97"/>
                      <a:gd name="T2" fmla="*/ 2147483647 w 424"/>
                      <a:gd name="T3" fmla="*/ 2147483647 h 97"/>
                      <a:gd name="T4" fmla="*/ 2147483647 w 424"/>
                      <a:gd name="T5" fmla="*/ 2147483647 h 97"/>
                      <a:gd name="T6" fmla="*/ 2147483647 w 424"/>
                      <a:gd name="T7" fmla="*/ 2147483647 h 97"/>
                      <a:gd name="T8" fmla="*/ 2147483647 w 424"/>
                      <a:gd name="T9" fmla="*/ 0 h 97"/>
                      <a:gd name="T10" fmla="*/ 2147483647 w 424"/>
                      <a:gd name="T11" fmla="*/ 2147483647 h 97"/>
                      <a:gd name="T12" fmla="*/ 2147483647 w 424"/>
                      <a:gd name="T13" fmla="*/ 2147483647 h 97"/>
                      <a:gd name="T14" fmla="*/ 2147483647 w 424"/>
                      <a:gd name="T15" fmla="*/ 2147483647 h 97"/>
                      <a:gd name="T16" fmla="*/ 2147483647 w 424"/>
                      <a:gd name="T17" fmla="*/ 2147483647 h 97"/>
                      <a:gd name="T18" fmla="*/ 2147483647 w 424"/>
                      <a:gd name="T19" fmla="*/ 2147483647 h 97"/>
                      <a:gd name="T20" fmla="*/ 2147483647 w 424"/>
                      <a:gd name="T21" fmla="*/ 2147483647 h 97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424"/>
                      <a:gd name="T34" fmla="*/ 0 h 97"/>
                      <a:gd name="T35" fmla="*/ 424 w 424"/>
                      <a:gd name="T36" fmla="*/ 97 h 97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423" h="97">
                        <a:moveTo>
                          <a:pt x="30" y="97"/>
                        </a:moveTo>
                        <a:lnTo>
                          <a:pt x="30" y="97"/>
                        </a:lnTo>
                        <a:cubicBezTo>
                          <a:pt x="20" y="97"/>
                          <a:pt x="11" y="91"/>
                          <a:pt x="6" y="82"/>
                        </a:cubicBezTo>
                        <a:cubicBezTo>
                          <a:pt x="0" y="69"/>
                          <a:pt x="5" y="53"/>
                          <a:pt x="18" y="46"/>
                        </a:cubicBezTo>
                        <a:cubicBezTo>
                          <a:pt x="81" y="16"/>
                          <a:pt x="165" y="0"/>
                          <a:pt x="256" y="0"/>
                        </a:cubicBezTo>
                        <a:cubicBezTo>
                          <a:pt x="307" y="0"/>
                          <a:pt x="356" y="5"/>
                          <a:pt x="401" y="15"/>
                        </a:cubicBezTo>
                        <a:cubicBezTo>
                          <a:pt x="415" y="18"/>
                          <a:pt x="424" y="33"/>
                          <a:pt x="421" y="47"/>
                        </a:cubicBezTo>
                        <a:cubicBezTo>
                          <a:pt x="418" y="62"/>
                          <a:pt x="404" y="71"/>
                          <a:pt x="389" y="67"/>
                        </a:cubicBezTo>
                        <a:cubicBezTo>
                          <a:pt x="348" y="58"/>
                          <a:pt x="303" y="53"/>
                          <a:pt x="256" y="53"/>
                        </a:cubicBezTo>
                        <a:cubicBezTo>
                          <a:pt x="174" y="53"/>
                          <a:pt x="96" y="68"/>
                          <a:pt x="42" y="94"/>
                        </a:cubicBezTo>
                        <a:cubicBezTo>
                          <a:pt x="38" y="96"/>
                          <a:pt x="34" y="97"/>
                          <a:pt x="30" y="97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9" name="Freeform 239"/>
                  <p:cNvSpPr/>
                  <p:nvPr/>
                </p:nvSpPr>
                <p:spPr bwMode="auto">
                  <a:xfrm>
                    <a:off x="1187450" y="3976688"/>
                    <a:ext cx="212725" cy="42863"/>
                  </a:xfrm>
                  <a:custGeom>
                    <a:avLst/>
                    <a:gdLst>
                      <a:gd name="T0" fmla="*/ 2147483647 w 506"/>
                      <a:gd name="T1" fmla="*/ 2147483647 h 101"/>
                      <a:gd name="T2" fmla="*/ 2147483647 w 506"/>
                      <a:gd name="T3" fmla="*/ 2147483647 h 101"/>
                      <a:gd name="T4" fmla="*/ 2147483647 w 506"/>
                      <a:gd name="T5" fmla="*/ 2147483647 h 101"/>
                      <a:gd name="T6" fmla="*/ 2147483647 w 506"/>
                      <a:gd name="T7" fmla="*/ 2147483647 h 101"/>
                      <a:gd name="T8" fmla="*/ 2147483647 w 506"/>
                      <a:gd name="T9" fmla="*/ 2147483647 h 101"/>
                      <a:gd name="T10" fmla="*/ 2147483647 w 506"/>
                      <a:gd name="T11" fmla="*/ 2147483647 h 101"/>
                      <a:gd name="T12" fmla="*/ 2147483647 w 506"/>
                      <a:gd name="T13" fmla="*/ 2147483647 h 101"/>
                      <a:gd name="T14" fmla="*/ 2147483647 w 506"/>
                      <a:gd name="T15" fmla="*/ 2147483647 h 101"/>
                      <a:gd name="T16" fmla="*/ 2147483647 w 506"/>
                      <a:gd name="T17" fmla="*/ 2147483647 h 101"/>
                      <a:gd name="T18" fmla="*/ 2147483647 w 506"/>
                      <a:gd name="T19" fmla="*/ 2147483647 h 101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506"/>
                      <a:gd name="T31" fmla="*/ 0 h 101"/>
                      <a:gd name="T32" fmla="*/ 506 w 506"/>
                      <a:gd name="T33" fmla="*/ 101 h 101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506" h="100">
                        <a:moveTo>
                          <a:pt x="256" y="101"/>
                        </a:moveTo>
                        <a:lnTo>
                          <a:pt x="256" y="101"/>
                        </a:lnTo>
                        <a:cubicBezTo>
                          <a:pt x="165" y="101"/>
                          <a:pt x="81" y="85"/>
                          <a:pt x="18" y="54"/>
                        </a:cubicBezTo>
                        <a:cubicBezTo>
                          <a:pt x="5" y="48"/>
                          <a:pt x="0" y="32"/>
                          <a:pt x="6" y="19"/>
                        </a:cubicBezTo>
                        <a:cubicBezTo>
                          <a:pt x="12" y="6"/>
                          <a:pt x="28" y="0"/>
                          <a:pt x="42" y="6"/>
                        </a:cubicBezTo>
                        <a:cubicBezTo>
                          <a:pt x="96" y="33"/>
                          <a:pt x="174" y="48"/>
                          <a:pt x="256" y="48"/>
                        </a:cubicBezTo>
                        <a:cubicBezTo>
                          <a:pt x="335" y="48"/>
                          <a:pt x="409" y="34"/>
                          <a:pt x="464" y="9"/>
                        </a:cubicBezTo>
                        <a:cubicBezTo>
                          <a:pt x="478" y="3"/>
                          <a:pt x="493" y="9"/>
                          <a:pt x="500" y="22"/>
                        </a:cubicBezTo>
                        <a:cubicBezTo>
                          <a:pt x="506" y="35"/>
                          <a:pt x="500" y="51"/>
                          <a:pt x="486" y="57"/>
                        </a:cubicBezTo>
                        <a:cubicBezTo>
                          <a:pt x="424" y="86"/>
                          <a:pt x="342" y="101"/>
                          <a:pt x="256" y="101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82" name="组合 253"/>
                <p:cNvGrpSpPr/>
                <p:nvPr/>
              </p:nvGrpSpPr>
              <p:grpSpPr>
                <a:xfrm>
                  <a:off x="741322" y="1292248"/>
                  <a:ext cx="3096340" cy="1800199"/>
                  <a:chOff x="2251075" y="3830638"/>
                  <a:chExt cx="735013" cy="463551"/>
                </a:xfrm>
                <a:grpFill/>
              </p:grpSpPr>
              <p:sp>
                <p:nvSpPr>
                  <p:cNvPr id="701" name="Freeform 52"/>
                  <p:cNvSpPr/>
                  <p:nvPr/>
                </p:nvSpPr>
                <p:spPr bwMode="auto">
                  <a:xfrm>
                    <a:off x="2251075" y="3830638"/>
                    <a:ext cx="735013" cy="447675"/>
                  </a:xfrm>
                  <a:custGeom>
                    <a:avLst/>
                    <a:gdLst>
                      <a:gd name="T0" fmla="*/ 2147483647 w 1754"/>
                      <a:gd name="T1" fmla="*/ 2147483647 h 1066"/>
                      <a:gd name="T2" fmla="*/ 2147483647 w 1754"/>
                      <a:gd name="T3" fmla="*/ 2147483647 h 1066"/>
                      <a:gd name="T4" fmla="*/ 2147483647 w 1754"/>
                      <a:gd name="T5" fmla="*/ 2147483647 h 1066"/>
                      <a:gd name="T6" fmla="*/ 2147483647 w 1754"/>
                      <a:gd name="T7" fmla="*/ 2147483647 h 1066"/>
                      <a:gd name="T8" fmla="*/ 2147483647 w 1754"/>
                      <a:gd name="T9" fmla="*/ 2147483647 h 1066"/>
                      <a:gd name="T10" fmla="*/ 2147483647 w 1754"/>
                      <a:gd name="T11" fmla="*/ 2147483647 h 1066"/>
                      <a:gd name="T12" fmla="*/ 2147483647 w 1754"/>
                      <a:gd name="T13" fmla="*/ 2147483647 h 1066"/>
                      <a:gd name="T14" fmla="*/ 2147483647 w 1754"/>
                      <a:gd name="T15" fmla="*/ 2147483647 h 1066"/>
                      <a:gd name="T16" fmla="*/ 2147483647 w 1754"/>
                      <a:gd name="T17" fmla="*/ 2147483647 h 1066"/>
                      <a:gd name="T18" fmla="*/ 2147483647 w 1754"/>
                      <a:gd name="T19" fmla="*/ 2147483647 h 1066"/>
                      <a:gd name="T20" fmla="*/ 2147483647 w 1754"/>
                      <a:gd name="T21" fmla="*/ 2147483647 h 1066"/>
                      <a:gd name="T22" fmla="*/ 2147483647 w 1754"/>
                      <a:gd name="T23" fmla="*/ 2147483647 h 1066"/>
                      <a:gd name="T24" fmla="*/ 2147483647 w 1754"/>
                      <a:gd name="T25" fmla="*/ 2147483647 h 1066"/>
                      <a:gd name="T26" fmla="*/ 2147483647 w 1754"/>
                      <a:gd name="T27" fmla="*/ 2147483647 h 1066"/>
                      <a:gd name="T28" fmla="*/ 2147483647 w 1754"/>
                      <a:gd name="T29" fmla="*/ 2147483647 h 1066"/>
                      <a:gd name="T30" fmla="*/ 2147483647 w 1754"/>
                      <a:gd name="T31" fmla="*/ 2147483647 h 1066"/>
                      <a:gd name="T32" fmla="*/ 2147483647 w 1754"/>
                      <a:gd name="T33" fmla="*/ 2147483647 h 1066"/>
                      <a:gd name="T34" fmla="*/ 0 w 1754"/>
                      <a:gd name="T35" fmla="*/ 2147483647 h 1066"/>
                      <a:gd name="T36" fmla="*/ 2147483647 w 1754"/>
                      <a:gd name="T37" fmla="*/ 2147483647 h 1066"/>
                      <a:gd name="T38" fmla="*/ 2147483647 w 1754"/>
                      <a:gd name="T39" fmla="*/ 0 h 1066"/>
                      <a:gd name="T40" fmla="*/ 2147483647 w 1754"/>
                      <a:gd name="T41" fmla="*/ 2147483647 h 1066"/>
                      <a:gd name="T42" fmla="*/ 2147483647 w 1754"/>
                      <a:gd name="T43" fmla="*/ 2147483647 h 1066"/>
                      <a:gd name="T44" fmla="*/ 2147483647 w 1754"/>
                      <a:gd name="T45" fmla="*/ 2147483647 h 1066"/>
                      <a:gd name="T46" fmla="*/ 2147483647 w 1754"/>
                      <a:gd name="T47" fmla="*/ 2147483647 h 106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1754"/>
                      <a:gd name="T73" fmla="*/ 0 h 1066"/>
                      <a:gd name="T74" fmla="*/ 1754 w 1754"/>
                      <a:gd name="T75" fmla="*/ 1066 h 106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1754" h="1066">
                        <a:moveTo>
                          <a:pt x="1493" y="1066"/>
                        </a:moveTo>
                        <a:lnTo>
                          <a:pt x="1493" y="1066"/>
                        </a:lnTo>
                        <a:lnTo>
                          <a:pt x="1388" y="1066"/>
                        </a:lnTo>
                        <a:lnTo>
                          <a:pt x="1388" y="999"/>
                        </a:lnTo>
                        <a:lnTo>
                          <a:pt x="1493" y="999"/>
                        </a:lnTo>
                        <a:cubicBezTo>
                          <a:pt x="1519" y="999"/>
                          <a:pt x="1541" y="993"/>
                          <a:pt x="1554" y="982"/>
                        </a:cubicBezTo>
                        <a:cubicBezTo>
                          <a:pt x="1639" y="913"/>
                          <a:pt x="1687" y="814"/>
                          <a:pt x="1687" y="711"/>
                        </a:cubicBezTo>
                        <a:cubicBezTo>
                          <a:pt x="1687" y="523"/>
                          <a:pt x="1535" y="369"/>
                          <a:pt x="1347" y="367"/>
                        </a:cubicBezTo>
                        <a:cubicBezTo>
                          <a:pt x="1335" y="367"/>
                          <a:pt x="1324" y="360"/>
                          <a:pt x="1318" y="350"/>
                        </a:cubicBezTo>
                        <a:cubicBezTo>
                          <a:pt x="1221" y="175"/>
                          <a:pt x="1037" y="67"/>
                          <a:pt x="838" y="67"/>
                        </a:cubicBezTo>
                        <a:cubicBezTo>
                          <a:pt x="588" y="67"/>
                          <a:pt x="370" y="236"/>
                          <a:pt x="307" y="478"/>
                        </a:cubicBezTo>
                        <a:cubicBezTo>
                          <a:pt x="304" y="491"/>
                          <a:pt x="293" y="501"/>
                          <a:pt x="280" y="503"/>
                        </a:cubicBezTo>
                        <a:cubicBezTo>
                          <a:pt x="158" y="521"/>
                          <a:pt x="67" y="627"/>
                          <a:pt x="67" y="750"/>
                        </a:cubicBezTo>
                        <a:cubicBezTo>
                          <a:pt x="67" y="887"/>
                          <a:pt x="179" y="999"/>
                          <a:pt x="316" y="999"/>
                        </a:cubicBezTo>
                        <a:lnTo>
                          <a:pt x="1183" y="999"/>
                        </a:lnTo>
                        <a:lnTo>
                          <a:pt x="1183" y="1066"/>
                        </a:lnTo>
                        <a:lnTo>
                          <a:pt x="316" y="1066"/>
                        </a:lnTo>
                        <a:cubicBezTo>
                          <a:pt x="142" y="1066"/>
                          <a:pt x="0" y="924"/>
                          <a:pt x="0" y="750"/>
                        </a:cubicBezTo>
                        <a:cubicBezTo>
                          <a:pt x="0" y="602"/>
                          <a:pt x="105" y="473"/>
                          <a:pt x="248" y="441"/>
                        </a:cubicBezTo>
                        <a:cubicBezTo>
                          <a:pt x="325" y="180"/>
                          <a:pt x="565" y="0"/>
                          <a:pt x="838" y="0"/>
                        </a:cubicBezTo>
                        <a:cubicBezTo>
                          <a:pt x="1055" y="0"/>
                          <a:pt x="1256" y="115"/>
                          <a:pt x="1367" y="301"/>
                        </a:cubicBezTo>
                        <a:cubicBezTo>
                          <a:pt x="1582" y="313"/>
                          <a:pt x="1754" y="493"/>
                          <a:pt x="1754" y="711"/>
                        </a:cubicBezTo>
                        <a:cubicBezTo>
                          <a:pt x="1754" y="834"/>
                          <a:pt x="1697" y="952"/>
                          <a:pt x="1596" y="1034"/>
                        </a:cubicBezTo>
                        <a:cubicBezTo>
                          <a:pt x="1570" y="1055"/>
                          <a:pt x="1535" y="1066"/>
                          <a:pt x="1493" y="106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2" name="Freeform 53"/>
                  <p:cNvSpPr/>
                  <p:nvPr/>
                </p:nvSpPr>
                <p:spPr bwMode="auto">
                  <a:xfrm>
                    <a:off x="2720975" y="4235451"/>
                    <a:ext cx="58738" cy="58738"/>
                  </a:xfrm>
                  <a:custGeom>
                    <a:avLst/>
                    <a:gdLst>
                      <a:gd name="T0" fmla="*/ 2147483647 w 139"/>
                      <a:gd name="T1" fmla="*/ 2147483647 h 139"/>
                      <a:gd name="T2" fmla="*/ 2147483647 w 139"/>
                      <a:gd name="T3" fmla="*/ 2147483647 h 139"/>
                      <a:gd name="T4" fmla="*/ 0 w 139"/>
                      <a:gd name="T5" fmla="*/ 2147483647 h 139"/>
                      <a:gd name="T6" fmla="*/ 2147483647 w 139"/>
                      <a:gd name="T7" fmla="*/ 0 h 139"/>
                      <a:gd name="T8" fmla="*/ 2147483647 w 139"/>
                      <a:gd name="T9" fmla="*/ 2147483647 h 139"/>
                      <a:gd name="T10" fmla="*/ 2147483647 w 139"/>
                      <a:gd name="T11" fmla="*/ 2147483647 h 1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9"/>
                      <a:gd name="T19" fmla="*/ 0 h 139"/>
                      <a:gd name="T20" fmla="*/ 139 w 139"/>
                      <a:gd name="T21" fmla="*/ 139 h 13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9" h="139">
                        <a:moveTo>
                          <a:pt x="70" y="139"/>
                        </a:moveTo>
                        <a:lnTo>
                          <a:pt x="70" y="139"/>
                        </a:lnTo>
                        <a:cubicBezTo>
                          <a:pt x="31" y="139"/>
                          <a:pt x="0" y="107"/>
                          <a:pt x="0" y="69"/>
                        </a:cubicBezTo>
                        <a:cubicBezTo>
                          <a:pt x="0" y="31"/>
                          <a:pt x="31" y="0"/>
                          <a:pt x="70" y="0"/>
                        </a:cubicBezTo>
                        <a:cubicBezTo>
                          <a:pt x="108" y="0"/>
                          <a:pt x="139" y="31"/>
                          <a:pt x="139" y="69"/>
                        </a:cubicBezTo>
                        <a:cubicBezTo>
                          <a:pt x="139" y="107"/>
                          <a:pt x="108" y="139"/>
                          <a:pt x="70" y="139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3" name="Freeform 54"/>
                  <p:cNvSpPr/>
                  <p:nvPr/>
                </p:nvSpPr>
                <p:spPr bwMode="auto">
                  <a:xfrm>
                    <a:off x="2811463" y="4235451"/>
                    <a:ext cx="58738" cy="58738"/>
                  </a:xfrm>
                  <a:custGeom>
                    <a:avLst/>
                    <a:gdLst>
                      <a:gd name="T0" fmla="*/ 2147483647 w 139"/>
                      <a:gd name="T1" fmla="*/ 2147483647 h 139"/>
                      <a:gd name="T2" fmla="*/ 2147483647 w 139"/>
                      <a:gd name="T3" fmla="*/ 2147483647 h 139"/>
                      <a:gd name="T4" fmla="*/ 0 w 139"/>
                      <a:gd name="T5" fmla="*/ 2147483647 h 139"/>
                      <a:gd name="T6" fmla="*/ 2147483647 w 139"/>
                      <a:gd name="T7" fmla="*/ 0 h 139"/>
                      <a:gd name="T8" fmla="*/ 2147483647 w 139"/>
                      <a:gd name="T9" fmla="*/ 2147483647 h 139"/>
                      <a:gd name="T10" fmla="*/ 2147483647 w 139"/>
                      <a:gd name="T11" fmla="*/ 2147483647 h 13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9"/>
                      <a:gd name="T19" fmla="*/ 0 h 139"/>
                      <a:gd name="T20" fmla="*/ 139 w 139"/>
                      <a:gd name="T21" fmla="*/ 139 h 13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9" h="139">
                        <a:moveTo>
                          <a:pt x="69" y="139"/>
                        </a:moveTo>
                        <a:lnTo>
                          <a:pt x="69" y="139"/>
                        </a:lnTo>
                        <a:cubicBezTo>
                          <a:pt x="31" y="139"/>
                          <a:pt x="0" y="107"/>
                          <a:pt x="0" y="69"/>
                        </a:cubicBezTo>
                        <a:cubicBezTo>
                          <a:pt x="0" y="31"/>
                          <a:pt x="31" y="0"/>
                          <a:pt x="69" y="0"/>
                        </a:cubicBezTo>
                        <a:cubicBezTo>
                          <a:pt x="108" y="0"/>
                          <a:pt x="139" y="31"/>
                          <a:pt x="139" y="69"/>
                        </a:cubicBezTo>
                        <a:cubicBezTo>
                          <a:pt x="139" y="107"/>
                          <a:pt x="108" y="139"/>
                          <a:pt x="69" y="139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83" name="组合 682"/>
                <p:cNvGrpSpPr/>
                <p:nvPr/>
              </p:nvGrpSpPr>
              <p:grpSpPr>
                <a:xfrm>
                  <a:off x="1613191" y="2458045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696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7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8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9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00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84" name="组合 683"/>
                <p:cNvGrpSpPr/>
                <p:nvPr/>
              </p:nvGrpSpPr>
              <p:grpSpPr>
                <a:xfrm>
                  <a:off x="2763802" y="2390035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691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2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3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4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5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685" name="组合 684"/>
                <p:cNvGrpSpPr/>
                <p:nvPr/>
              </p:nvGrpSpPr>
              <p:grpSpPr>
                <a:xfrm>
                  <a:off x="1708194" y="1615707"/>
                  <a:ext cx="217722" cy="426807"/>
                  <a:chOff x="2200559" y="1986373"/>
                  <a:chExt cx="575130" cy="1122040"/>
                </a:xfrm>
                <a:grpFill/>
              </p:grpSpPr>
              <p:sp>
                <p:nvSpPr>
                  <p:cNvPr id="686" name="Freeform 55"/>
                  <p:cNvSpPr>
                    <a:spLocks noEditPoints="1"/>
                  </p:cNvSpPr>
                  <p:nvPr/>
                </p:nvSpPr>
                <p:spPr bwMode="auto">
                  <a:xfrm>
                    <a:off x="2200559" y="1986373"/>
                    <a:ext cx="575130" cy="1122040"/>
                  </a:xfrm>
                  <a:custGeom>
                    <a:avLst/>
                    <a:gdLst>
                      <a:gd name="T0" fmla="*/ 2147483647 w 324"/>
                      <a:gd name="T1" fmla="*/ 2147483647 h 684"/>
                      <a:gd name="T2" fmla="*/ 2147483647 w 324"/>
                      <a:gd name="T3" fmla="*/ 2147483647 h 684"/>
                      <a:gd name="T4" fmla="*/ 2147483647 w 324"/>
                      <a:gd name="T5" fmla="*/ 2147483647 h 684"/>
                      <a:gd name="T6" fmla="*/ 2147483647 w 324"/>
                      <a:gd name="T7" fmla="*/ 2147483647 h 684"/>
                      <a:gd name="T8" fmla="*/ 2147483647 w 324"/>
                      <a:gd name="T9" fmla="*/ 2147483647 h 684"/>
                      <a:gd name="T10" fmla="*/ 2147483647 w 324"/>
                      <a:gd name="T11" fmla="*/ 2147483647 h 684"/>
                      <a:gd name="T12" fmla="*/ 2147483647 w 324"/>
                      <a:gd name="T13" fmla="*/ 2147483647 h 684"/>
                      <a:gd name="T14" fmla="*/ 2147483647 w 324"/>
                      <a:gd name="T15" fmla="*/ 2147483647 h 684"/>
                      <a:gd name="T16" fmla="*/ 2147483647 w 324"/>
                      <a:gd name="T17" fmla="*/ 2147483647 h 684"/>
                      <a:gd name="T18" fmla="*/ 0 w 324"/>
                      <a:gd name="T19" fmla="*/ 2147483647 h 684"/>
                      <a:gd name="T20" fmla="*/ 0 w 324"/>
                      <a:gd name="T21" fmla="*/ 2147483647 h 684"/>
                      <a:gd name="T22" fmla="*/ 2147483647 w 324"/>
                      <a:gd name="T23" fmla="*/ 0 h 684"/>
                      <a:gd name="T24" fmla="*/ 2147483647 w 324"/>
                      <a:gd name="T25" fmla="*/ 0 h 684"/>
                      <a:gd name="T26" fmla="*/ 2147483647 w 324"/>
                      <a:gd name="T27" fmla="*/ 2147483647 h 684"/>
                      <a:gd name="T28" fmla="*/ 2147483647 w 324"/>
                      <a:gd name="T29" fmla="*/ 2147483647 h 684"/>
                      <a:gd name="T30" fmla="*/ 2147483647 w 324"/>
                      <a:gd name="T31" fmla="*/ 2147483647 h 684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324"/>
                      <a:gd name="T49" fmla="*/ 0 h 684"/>
                      <a:gd name="T50" fmla="*/ 324 w 324"/>
                      <a:gd name="T51" fmla="*/ 684 h 684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324" h="684">
                        <a:moveTo>
                          <a:pt x="53" y="630"/>
                        </a:moveTo>
                        <a:lnTo>
                          <a:pt x="53" y="630"/>
                        </a:lnTo>
                        <a:lnTo>
                          <a:pt x="270" y="630"/>
                        </a:lnTo>
                        <a:lnTo>
                          <a:pt x="270" y="53"/>
                        </a:lnTo>
                        <a:lnTo>
                          <a:pt x="53" y="53"/>
                        </a:lnTo>
                        <a:lnTo>
                          <a:pt x="53" y="630"/>
                        </a:lnTo>
                        <a:close/>
                        <a:moveTo>
                          <a:pt x="297" y="684"/>
                        </a:moveTo>
                        <a:lnTo>
                          <a:pt x="297" y="684"/>
                        </a:lnTo>
                        <a:lnTo>
                          <a:pt x="27" y="684"/>
                        </a:lnTo>
                        <a:cubicBezTo>
                          <a:pt x="12" y="684"/>
                          <a:pt x="0" y="672"/>
                          <a:pt x="0" y="657"/>
                        </a:cubicBezTo>
                        <a:lnTo>
                          <a:pt x="0" y="26"/>
                        </a:lnTo>
                        <a:cubicBezTo>
                          <a:pt x="0" y="12"/>
                          <a:pt x="12" y="0"/>
                          <a:pt x="27" y="0"/>
                        </a:cubicBezTo>
                        <a:lnTo>
                          <a:pt x="297" y="0"/>
                        </a:lnTo>
                        <a:cubicBezTo>
                          <a:pt x="312" y="0"/>
                          <a:pt x="324" y="12"/>
                          <a:pt x="324" y="26"/>
                        </a:cubicBezTo>
                        <a:lnTo>
                          <a:pt x="324" y="657"/>
                        </a:lnTo>
                        <a:cubicBezTo>
                          <a:pt x="324" y="672"/>
                          <a:pt x="312" y="684"/>
                          <a:pt x="297" y="684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7" name="Freeform 56"/>
                  <p:cNvSpPr/>
                  <p:nvPr/>
                </p:nvSpPr>
                <p:spPr bwMode="auto">
                  <a:xfrm>
                    <a:off x="2367746" y="2202152"/>
                    <a:ext cx="240752" cy="61651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8" name="Freeform 57"/>
                  <p:cNvSpPr/>
                  <p:nvPr/>
                </p:nvSpPr>
                <p:spPr bwMode="auto">
                  <a:xfrm>
                    <a:off x="2367746" y="2331616"/>
                    <a:ext cx="240752" cy="67818"/>
                  </a:xfrm>
                  <a:custGeom>
                    <a:avLst/>
                    <a:gdLst>
                      <a:gd name="T0" fmla="*/ 2147483647 w 134"/>
                      <a:gd name="T1" fmla="*/ 2147483647 h 40"/>
                      <a:gd name="T2" fmla="*/ 2147483647 w 134"/>
                      <a:gd name="T3" fmla="*/ 2147483647 h 40"/>
                      <a:gd name="T4" fmla="*/ 2147483647 w 134"/>
                      <a:gd name="T5" fmla="*/ 2147483647 h 40"/>
                      <a:gd name="T6" fmla="*/ 0 w 134"/>
                      <a:gd name="T7" fmla="*/ 2147483647 h 40"/>
                      <a:gd name="T8" fmla="*/ 2147483647 w 134"/>
                      <a:gd name="T9" fmla="*/ 0 h 40"/>
                      <a:gd name="T10" fmla="*/ 2147483647 w 134"/>
                      <a:gd name="T11" fmla="*/ 0 h 40"/>
                      <a:gd name="T12" fmla="*/ 2147483647 w 134"/>
                      <a:gd name="T13" fmla="*/ 2147483647 h 40"/>
                      <a:gd name="T14" fmla="*/ 2147483647 w 134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34"/>
                      <a:gd name="T25" fmla="*/ 0 h 40"/>
                      <a:gd name="T26" fmla="*/ 134 w 134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34" h="40">
                        <a:moveTo>
                          <a:pt x="114" y="40"/>
                        </a:moveTo>
                        <a:lnTo>
                          <a:pt x="114" y="40"/>
                        </a:lnTo>
                        <a:lnTo>
                          <a:pt x="20" y="40"/>
                        </a:lnTo>
                        <a:cubicBezTo>
                          <a:pt x="8" y="40"/>
                          <a:pt x="0" y="31"/>
                          <a:pt x="0" y="20"/>
                        </a:cubicBezTo>
                        <a:cubicBezTo>
                          <a:pt x="0" y="9"/>
                          <a:pt x="8" y="0"/>
                          <a:pt x="20" y="0"/>
                        </a:cubicBezTo>
                        <a:lnTo>
                          <a:pt x="114" y="0"/>
                        </a:lnTo>
                        <a:cubicBezTo>
                          <a:pt x="125" y="0"/>
                          <a:pt x="134" y="9"/>
                          <a:pt x="134" y="20"/>
                        </a:cubicBezTo>
                        <a:cubicBezTo>
                          <a:pt x="134" y="31"/>
                          <a:pt x="125" y="40"/>
                          <a:pt x="114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89" name="Freeform 58"/>
                  <p:cNvSpPr/>
                  <p:nvPr/>
                </p:nvSpPr>
                <p:spPr bwMode="auto">
                  <a:xfrm>
                    <a:off x="2213934" y="2658366"/>
                    <a:ext cx="548380" cy="67818"/>
                  </a:xfrm>
                  <a:custGeom>
                    <a:avLst/>
                    <a:gdLst>
                      <a:gd name="T0" fmla="*/ 2147483647 w 310"/>
                      <a:gd name="T1" fmla="*/ 2147483647 h 40"/>
                      <a:gd name="T2" fmla="*/ 2147483647 w 310"/>
                      <a:gd name="T3" fmla="*/ 2147483647 h 40"/>
                      <a:gd name="T4" fmla="*/ 2147483647 w 310"/>
                      <a:gd name="T5" fmla="*/ 2147483647 h 40"/>
                      <a:gd name="T6" fmla="*/ 0 w 310"/>
                      <a:gd name="T7" fmla="*/ 2147483647 h 40"/>
                      <a:gd name="T8" fmla="*/ 2147483647 w 310"/>
                      <a:gd name="T9" fmla="*/ 0 h 40"/>
                      <a:gd name="T10" fmla="*/ 2147483647 w 310"/>
                      <a:gd name="T11" fmla="*/ 0 h 40"/>
                      <a:gd name="T12" fmla="*/ 2147483647 w 310"/>
                      <a:gd name="T13" fmla="*/ 2147483647 h 40"/>
                      <a:gd name="T14" fmla="*/ 2147483647 w 310"/>
                      <a:gd name="T15" fmla="*/ 2147483647 h 4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310"/>
                      <a:gd name="T25" fmla="*/ 0 h 40"/>
                      <a:gd name="T26" fmla="*/ 310 w 310"/>
                      <a:gd name="T27" fmla="*/ 40 h 4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310" h="40">
                        <a:moveTo>
                          <a:pt x="290" y="40"/>
                        </a:moveTo>
                        <a:lnTo>
                          <a:pt x="290" y="40"/>
                        </a:lnTo>
                        <a:lnTo>
                          <a:pt x="20" y="40"/>
                        </a:lnTo>
                        <a:cubicBezTo>
                          <a:pt x="9" y="40"/>
                          <a:pt x="0" y="31"/>
                          <a:pt x="0" y="20"/>
                        </a:cubicBezTo>
                        <a:cubicBezTo>
                          <a:pt x="0" y="9"/>
                          <a:pt x="9" y="0"/>
                          <a:pt x="20" y="0"/>
                        </a:cubicBezTo>
                        <a:lnTo>
                          <a:pt x="290" y="0"/>
                        </a:lnTo>
                        <a:cubicBezTo>
                          <a:pt x="301" y="0"/>
                          <a:pt x="310" y="9"/>
                          <a:pt x="310" y="20"/>
                        </a:cubicBezTo>
                        <a:cubicBezTo>
                          <a:pt x="310" y="31"/>
                          <a:pt x="301" y="40"/>
                          <a:pt x="290" y="40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690" name="Freeform 59"/>
                  <p:cNvSpPr/>
                  <p:nvPr/>
                </p:nvSpPr>
                <p:spPr bwMode="auto">
                  <a:xfrm>
                    <a:off x="2427936" y="2812491"/>
                    <a:ext cx="127066" cy="117138"/>
                  </a:xfrm>
                  <a:custGeom>
                    <a:avLst/>
                    <a:gdLst>
                      <a:gd name="T0" fmla="*/ 2147483647 w 72"/>
                      <a:gd name="T1" fmla="*/ 2147483647 h 72"/>
                      <a:gd name="T2" fmla="*/ 2147483647 w 72"/>
                      <a:gd name="T3" fmla="*/ 2147483647 h 72"/>
                      <a:gd name="T4" fmla="*/ 2147483647 w 72"/>
                      <a:gd name="T5" fmla="*/ 2147483647 h 72"/>
                      <a:gd name="T6" fmla="*/ 0 w 72"/>
                      <a:gd name="T7" fmla="*/ 2147483647 h 72"/>
                      <a:gd name="T8" fmla="*/ 2147483647 w 72"/>
                      <a:gd name="T9" fmla="*/ 0 h 72"/>
                      <a:gd name="T10" fmla="*/ 2147483647 w 72"/>
                      <a:gd name="T11" fmla="*/ 2147483647 h 7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72"/>
                      <a:gd name="T20" fmla="*/ 72 w 72"/>
                      <a:gd name="T21" fmla="*/ 72 h 7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72">
                        <a:moveTo>
                          <a:pt x="72" y="36"/>
                        </a:moveTo>
                        <a:lnTo>
                          <a:pt x="72" y="36"/>
                        </a:lnTo>
                        <a:cubicBezTo>
                          <a:pt x="72" y="56"/>
                          <a:pt x="56" y="72"/>
                          <a:pt x="36" y="72"/>
                        </a:cubicBezTo>
                        <a:cubicBezTo>
                          <a:pt x="16" y="72"/>
                          <a:pt x="0" y="56"/>
                          <a:pt x="0" y="36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6"/>
                        </a:cubicBezTo>
                        <a:close/>
                      </a:path>
                    </a:pathLst>
                  </a:custGeom>
                  <a:grpFill/>
                  <a:ln w="0">
                    <a:solidFill>
                      <a:schemeClr val="tx1"/>
                    </a:solidFill>
                    <a:round/>
                  </a:ln>
                  <a:extLst/>
                </p:spPr>
                <p:txBody>
                  <a:bodyPr/>
                  <a:lstStyle/>
                  <a:p>
                    <a:pPr defTabSz="1219088">
                      <a:lnSpc>
                        <a:spcPct val="120000"/>
                      </a:lnSpc>
                      <a:defRPr/>
                    </a:pPr>
                    <a:endParaRPr lang="zh-CN" altLang="en-US" kern="0">
                      <a:cs typeface="+mn-ea"/>
                      <a:sym typeface="+mn-lt"/>
                    </a:endParaRPr>
                  </a:p>
                </p:txBody>
              </p:sp>
            </p:grpSp>
          </p:grpSp>
          <p:sp>
            <p:nvSpPr>
              <p:cNvPr id="671" name="椭圆 670"/>
              <p:cNvSpPr/>
              <p:nvPr/>
            </p:nvSpPr>
            <p:spPr bwMode="auto">
              <a:xfrm>
                <a:off x="1655811" y="4142152"/>
                <a:ext cx="1853611" cy="157938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37" tIns="45719" rIns="91437" bIns="45719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1219088">
                  <a:lnSpc>
                    <a:spcPct val="120000"/>
                  </a:lnSpc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grpSp>
            <p:nvGrpSpPr>
              <p:cNvPr id="672" name="组合 253"/>
              <p:cNvGrpSpPr/>
              <p:nvPr/>
            </p:nvGrpSpPr>
            <p:grpSpPr>
              <a:xfrm>
                <a:off x="2366380" y="5848426"/>
                <a:ext cx="532264" cy="357612"/>
                <a:chOff x="2251075" y="3830638"/>
                <a:chExt cx="735013" cy="463551"/>
              </a:xfrm>
              <a:grpFill/>
            </p:grpSpPr>
            <p:sp>
              <p:nvSpPr>
                <p:cNvPr id="673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4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5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6" name="Freeform 55"/>
                <p:cNvSpPr>
                  <a:spLocks noEditPoints="1"/>
                </p:cNvSpPr>
                <p:nvPr/>
              </p:nvSpPr>
              <p:spPr bwMode="auto">
                <a:xfrm>
                  <a:off x="2525713" y="3922713"/>
                  <a:ext cx="136525" cy="288925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7" name="Freeform 56"/>
                <p:cNvSpPr/>
                <p:nvPr/>
              </p:nvSpPr>
              <p:spPr bwMode="auto">
                <a:xfrm>
                  <a:off x="2565400" y="3978276"/>
                  <a:ext cx="57150" cy="15875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8" name="Freeform 57"/>
                <p:cNvSpPr/>
                <p:nvPr/>
              </p:nvSpPr>
              <p:spPr bwMode="auto">
                <a:xfrm>
                  <a:off x="2565400" y="4011613"/>
                  <a:ext cx="57150" cy="17463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79" name="Freeform 58"/>
                <p:cNvSpPr/>
                <p:nvPr/>
              </p:nvSpPr>
              <p:spPr bwMode="auto">
                <a:xfrm>
                  <a:off x="2528888" y="4095751"/>
                  <a:ext cx="130175" cy="17463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80" name="Freeform 59"/>
                <p:cNvSpPr/>
                <p:nvPr/>
              </p:nvSpPr>
              <p:spPr bwMode="auto">
                <a:xfrm>
                  <a:off x="2579688" y="4135438"/>
                  <a:ext cx="30163" cy="30163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</p:grpSp>
        <p:cxnSp>
          <p:nvCxnSpPr>
            <p:cNvPr id="653" name="直接箭头连接符 652"/>
            <p:cNvCxnSpPr/>
            <p:nvPr/>
          </p:nvCxnSpPr>
          <p:spPr bwMode="auto">
            <a:xfrm>
              <a:off x="7169375" y="3462058"/>
              <a:ext cx="1073789" cy="133493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4" name="直接箭头连接符 653"/>
            <p:cNvCxnSpPr/>
            <p:nvPr/>
          </p:nvCxnSpPr>
          <p:spPr bwMode="auto">
            <a:xfrm>
              <a:off x="8582602" y="3977709"/>
              <a:ext cx="108905" cy="911772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5" name="直接箭头连接符 654"/>
            <p:cNvCxnSpPr/>
            <p:nvPr/>
          </p:nvCxnSpPr>
          <p:spPr bwMode="auto">
            <a:xfrm flipV="1">
              <a:off x="7913586" y="5291833"/>
              <a:ext cx="406100" cy="279116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6" name="直接箭头连接符 655"/>
            <p:cNvCxnSpPr/>
            <p:nvPr/>
          </p:nvCxnSpPr>
          <p:spPr bwMode="auto">
            <a:xfrm>
              <a:off x="6486889" y="5063147"/>
              <a:ext cx="873107" cy="519463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7" name="直接箭头连接符 656"/>
            <p:cNvCxnSpPr/>
            <p:nvPr/>
          </p:nvCxnSpPr>
          <p:spPr bwMode="auto">
            <a:xfrm flipH="1">
              <a:off x="6380213" y="3792567"/>
              <a:ext cx="299773" cy="804767"/>
            </a:xfrm>
            <a:prstGeom prst="straightConnector1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8" name="直接箭头连接符 657"/>
            <p:cNvCxnSpPr/>
            <p:nvPr/>
          </p:nvCxnSpPr>
          <p:spPr bwMode="auto">
            <a:xfrm flipH="1">
              <a:off x="8096560" y="3959714"/>
              <a:ext cx="345248" cy="51026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9" name="直接箭头连接符 658"/>
            <p:cNvCxnSpPr/>
            <p:nvPr/>
          </p:nvCxnSpPr>
          <p:spPr bwMode="auto">
            <a:xfrm>
              <a:off x="8096560" y="4968210"/>
              <a:ext cx="345248" cy="94936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0" name="直接箭头连接符 659"/>
            <p:cNvCxnSpPr/>
            <p:nvPr/>
          </p:nvCxnSpPr>
          <p:spPr bwMode="auto">
            <a:xfrm flipH="1">
              <a:off x="7679235" y="4968210"/>
              <a:ext cx="120109" cy="410901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1" name="直接箭头连接符 660"/>
            <p:cNvCxnSpPr/>
            <p:nvPr/>
          </p:nvCxnSpPr>
          <p:spPr bwMode="auto">
            <a:xfrm flipV="1">
              <a:off x="6708176" y="4433989"/>
              <a:ext cx="415846" cy="337928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2" name="直接箭头连接符 661"/>
            <p:cNvCxnSpPr/>
            <p:nvPr/>
          </p:nvCxnSpPr>
          <p:spPr bwMode="auto">
            <a:xfrm>
              <a:off x="6917953" y="3792567"/>
              <a:ext cx="221167" cy="139615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63" name="直接箭头连接符 662"/>
            <p:cNvCxnSpPr/>
            <p:nvPr/>
          </p:nvCxnSpPr>
          <p:spPr bwMode="auto">
            <a:xfrm>
              <a:off x="7350631" y="4401182"/>
              <a:ext cx="205233" cy="183455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519" name="图示 518"/>
          <p:cNvGraphicFramePr/>
          <p:nvPr>
            <p:extLst>
              <p:ext uri="{D42A27DB-BD31-4B8C-83A1-F6EECF244321}">
                <p14:modId xmlns:p14="http://schemas.microsoft.com/office/powerpoint/2010/main" val="3504514786"/>
              </p:ext>
            </p:extLst>
          </p:nvPr>
        </p:nvGraphicFramePr>
        <p:xfrm>
          <a:off x="1669821" y="2499151"/>
          <a:ext cx="8496699" cy="3539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20" name="组合 519"/>
          <p:cNvGrpSpPr/>
          <p:nvPr/>
        </p:nvGrpSpPr>
        <p:grpSpPr>
          <a:xfrm>
            <a:off x="2023140" y="4043314"/>
            <a:ext cx="1237169" cy="729161"/>
            <a:chOff x="741323" y="1292249"/>
            <a:chExt cx="3096344" cy="1800200"/>
          </a:xfrm>
          <a:solidFill>
            <a:schemeClr val="bg1"/>
          </a:solidFill>
        </p:grpSpPr>
        <p:grpSp>
          <p:nvGrpSpPr>
            <p:cNvPr id="521" name="组合 252"/>
            <p:cNvGrpSpPr/>
            <p:nvPr/>
          </p:nvGrpSpPr>
          <p:grpSpPr>
            <a:xfrm>
              <a:off x="1851796" y="1803301"/>
              <a:ext cx="1113477" cy="985999"/>
              <a:chOff x="1152525" y="3933825"/>
              <a:chExt cx="284163" cy="284163"/>
            </a:xfrm>
            <a:grpFill/>
          </p:grpSpPr>
          <p:sp>
            <p:nvSpPr>
              <p:cNvPr id="544" name="Freeform 234"/>
              <p:cNvSpPr/>
              <p:nvPr/>
            </p:nvSpPr>
            <p:spPr bwMode="auto">
              <a:xfrm>
                <a:off x="1152525" y="3933825"/>
                <a:ext cx="284163" cy="284163"/>
              </a:xfrm>
              <a:custGeom>
                <a:avLst/>
                <a:gdLst>
                  <a:gd name="T0" fmla="*/ 2147483647 w 675"/>
                  <a:gd name="T1" fmla="*/ 2147483647 h 675"/>
                  <a:gd name="T2" fmla="*/ 2147483647 w 675"/>
                  <a:gd name="T3" fmla="*/ 2147483647 h 675"/>
                  <a:gd name="T4" fmla="*/ 0 w 675"/>
                  <a:gd name="T5" fmla="*/ 2147483647 h 675"/>
                  <a:gd name="T6" fmla="*/ 2147483647 w 675"/>
                  <a:gd name="T7" fmla="*/ 0 h 675"/>
                  <a:gd name="T8" fmla="*/ 2147483647 w 675"/>
                  <a:gd name="T9" fmla="*/ 2147483647 h 675"/>
                  <a:gd name="T10" fmla="*/ 2147483647 w 675"/>
                  <a:gd name="T11" fmla="*/ 2147483647 h 675"/>
                  <a:gd name="T12" fmla="*/ 2147483647 w 675"/>
                  <a:gd name="T13" fmla="*/ 2147483647 h 675"/>
                  <a:gd name="T14" fmla="*/ 2147483647 w 675"/>
                  <a:gd name="T15" fmla="*/ 2147483647 h 675"/>
                  <a:gd name="T16" fmla="*/ 2147483647 w 675"/>
                  <a:gd name="T17" fmla="*/ 2147483647 h 675"/>
                  <a:gd name="T18" fmla="*/ 2147483647 w 675"/>
                  <a:gd name="T19" fmla="*/ 2147483647 h 675"/>
                  <a:gd name="T20" fmla="*/ 2147483647 w 675"/>
                  <a:gd name="T21" fmla="*/ 2147483647 h 675"/>
                  <a:gd name="T22" fmla="*/ 2147483647 w 675"/>
                  <a:gd name="T23" fmla="*/ 2147483647 h 6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75"/>
                  <a:gd name="T37" fmla="*/ 0 h 675"/>
                  <a:gd name="T38" fmla="*/ 675 w 675"/>
                  <a:gd name="T39" fmla="*/ 675 h 67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75" h="675">
                    <a:moveTo>
                      <a:pt x="338" y="675"/>
                    </a:moveTo>
                    <a:lnTo>
                      <a:pt x="338" y="675"/>
                    </a:lnTo>
                    <a:cubicBezTo>
                      <a:pt x="152" y="675"/>
                      <a:pt x="0" y="524"/>
                      <a:pt x="0" y="338"/>
                    </a:cubicBezTo>
                    <a:cubicBezTo>
                      <a:pt x="0" y="152"/>
                      <a:pt x="152" y="0"/>
                      <a:pt x="338" y="0"/>
                    </a:cubicBezTo>
                    <a:cubicBezTo>
                      <a:pt x="524" y="0"/>
                      <a:pt x="675" y="152"/>
                      <a:pt x="675" y="338"/>
                    </a:cubicBezTo>
                    <a:cubicBezTo>
                      <a:pt x="675" y="353"/>
                      <a:pt x="663" y="365"/>
                      <a:pt x="648" y="365"/>
                    </a:cubicBezTo>
                    <a:cubicBezTo>
                      <a:pt x="634" y="365"/>
                      <a:pt x="622" y="353"/>
                      <a:pt x="622" y="338"/>
                    </a:cubicBezTo>
                    <a:cubicBezTo>
                      <a:pt x="622" y="181"/>
                      <a:pt x="494" y="54"/>
                      <a:pt x="338" y="54"/>
                    </a:cubicBezTo>
                    <a:cubicBezTo>
                      <a:pt x="181" y="54"/>
                      <a:pt x="54" y="181"/>
                      <a:pt x="54" y="338"/>
                    </a:cubicBezTo>
                    <a:cubicBezTo>
                      <a:pt x="54" y="494"/>
                      <a:pt x="181" y="622"/>
                      <a:pt x="338" y="622"/>
                    </a:cubicBezTo>
                    <a:cubicBezTo>
                      <a:pt x="352" y="622"/>
                      <a:pt x="364" y="634"/>
                      <a:pt x="364" y="649"/>
                    </a:cubicBezTo>
                    <a:cubicBezTo>
                      <a:pt x="364" y="663"/>
                      <a:pt x="352" y="675"/>
                      <a:pt x="338" y="675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5" name="Freeform 235"/>
              <p:cNvSpPr>
                <a:spLocks noEditPoints="1"/>
              </p:cNvSpPr>
              <p:nvPr/>
            </p:nvSpPr>
            <p:spPr bwMode="auto">
              <a:xfrm>
                <a:off x="1209675" y="3933825"/>
                <a:ext cx="168275" cy="284163"/>
              </a:xfrm>
              <a:custGeom>
                <a:avLst/>
                <a:gdLst>
                  <a:gd name="T0" fmla="*/ 2147483647 w 401"/>
                  <a:gd name="T1" fmla="*/ 2147483647 h 675"/>
                  <a:gd name="T2" fmla="*/ 2147483647 w 401"/>
                  <a:gd name="T3" fmla="*/ 2147483647 h 675"/>
                  <a:gd name="T4" fmla="*/ 2147483647 w 401"/>
                  <a:gd name="T5" fmla="*/ 2147483647 h 675"/>
                  <a:gd name="T6" fmla="*/ 2147483647 w 401"/>
                  <a:gd name="T7" fmla="*/ 2147483647 h 675"/>
                  <a:gd name="T8" fmla="*/ 2147483647 w 401"/>
                  <a:gd name="T9" fmla="*/ 2147483647 h 675"/>
                  <a:gd name="T10" fmla="*/ 2147483647 w 401"/>
                  <a:gd name="T11" fmla="*/ 2147483647 h 675"/>
                  <a:gd name="T12" fmla="*/ 2147483647 w 401"/>
                  <a:gd name="T13" fmla="*/ 2147483647 h 675"/>
                  <a:gd name="T14" fmla="*/ 2147483647 w 401"/>
                  <a:gd name="T15" fmla="*/ 2147483647 h 675"/>
                  <a:gd name="T16" fmla="*/ 0 w 401"/>
                  <a:gd name="T17" fmla="*/ 2147483647 h 675"/>
                  <a:gd name="T18" fmla="*/ 2147483647 w 401"/>
                  <a:gd name="T19" fmla="*/ 0 h 675"/>
                  <a:gd name="T20" fmla="*/ 2147483647 w 401"/>
                  <a:gd name="T21" fmla="*/ 2147483647 h 675"/>
                  <a:gd name="T22" fmla="*/ 2147483647 w 401"/>
                  <a:gd name="T23" fmla="*/ 2147483647 h 67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01"/>
                  <a:gd name="T37" fmla="*/ 0 h 675"/>
                  <a:gd name="T38" fmla="*/ 401 w 401"/>
                  <a:gd name="T39" fmla="*/ 675 h 67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01" h="675">
                    <a:moveTo>
                      <a:pt x="201" y="54"/>
                    </a:moveTo>
                    <a:lnTo>
                      <a:pt x="201" y="54"/>
                    </a:lnTo>
                    <a:cubicBezTo>
                      <a:pt x="121" y="54"/>
                      <a:pt x="54" y="184"/>
                      <a:pt x="54" y="338"/>
                    </a:cubicBezTo>
                    <a:cubicBezTo>
                      <a:pt x="54" y="492"/>
                      <a:pt x="121" y="622"/>
                      <a:pt x="201" y="622"/>
                    </a:cubicBezTo>
                    <a:cubicBezTo>
                      <a:pt x="280" y="622"/>
                      <a:pt x="347" y="492"/>
                      <a:pt x="347" y="338"/>
                    </a:cubicBezTo>
                    <a:cubicBezTo>
                      <a:pt x="347" y="184"/>
                      <a:pt x="280" y="54"/>
                      <a:pt x="201" y="54"/>
                    </a:cubicBezTo>
                    <a:close/>
                    <a:moveTo>
                      <a:pt x="201" y="675"/>
                    </a:moveTo>
                    <a:lnTo>
                      <a:pt x="201" y="675"/>
                    </a:lnTo>
                    <a:cubicBezTo>
                      <a:pt x="88" y="675"/>
                      <a:pt x="0" y="527"/>
                      <a:pt x="0" y="338"/>
                    </a:cubicBezTo>
                    <a:cubicBezTo>
                      <a:pt x="0" y="149"/>
                      <a:pt x="88" y="0"/>
                      <a:pt x="201" y="0"/>
                    </a:cubicBezTo>
                    <a:cubicBezTo>
                      <a:pt x="313" y="0"/>
                      <a:pt x="401" y="149"/>
                      <a:pt x="401" y="338"/>
                    </a:cubicBezTo>
                    <a:cubicBezTo>
                      <a:pt x="401" y="527"/>
                      <a:pt x="313" y="675"/>
                      <a:pt x="201" y="675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6" name="Freeform 236"/>
              <p:cNvSpPr/>
              <p:nvPr/>
            </p:nvSpPr>
            <p:spPr bwMode="auto">
              <a:xfrm>
                <a:off x="1152525" y="4068763"/>
                <a:ext cx="282575" cy="22225"/>
              </a:xfrm>
              <a:custGeom>
                <a:avLst/>
                <a:gdLst>
                  <a:gd name="T0" fmla="*/ 2147483647 w 674"/>
                  <a:gd name="T1" fmla="*/ 2147483647 h 53"/>
                  <a:gd name="T2" fmla="*/ 2147483647 w 674"/>
                  <a:gd name="T3" fmla="*/ 2147483647 h 53"/>
                  <a:gd name="T4" fmla="*/ 2147483647 w 674"/>
                  <a:gd name="T5" fmla="*/ 2147483647 h 53"/>
                  <a:gd name="T6" fmla="*/ 0 w 674"/>
                  <a:gd name="T7" fmla="*/ 2147483647 h 53"/>
                  <a:gd name="T8" fmla="*/ 2147483647 w 674"/>
                  <a:gd name="T9" fmla="*/ 0 h 53"/>
                  <a:gd name="T10" fmla="*/ 2147483647 w 674"/>
                  <a:gd name="T11" fmla="*/ 0 h 53"/>
                  <a:gd name="T12" fmla="*/ 2147483647 w 674"/>
                  <a:gd name="T13" fmla="*/ 2147483647 h 53"/>
                  <a:gd name="T14" fmla="*/ 2147483647 w 674"/>
                  <a:gd name="T15" fmla="*/ 2147483647 h 5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74"/>
                  <a:gd name="T25" fmla="*/ 0 h 53"/>
                  <a:gd name="T26" fmla="*/ 674 w 674"/>
                  <a:gd name="T27" fmla="*/ 53 h 5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74" h="52">
                    <a:moveTo>
                      <a:pt x="648" y="53"/>
                    </a:moveTo>
                    <a:lnTo>
                      <a:pt x="648" y="53"/>
                    </a:lnTo>
                    <a:lnTo>
                      <a:pt x="27" y="53"/>
                    </a:lnTo>
                    <a:cubicBezTo>
                      <a:pt x="12" y="53"/>
                      <a:pt x="0" y="41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lnTo>
                      <a:pt x="648" y="0"/>
                    </a:lnTo>
                    <a:cubicBezTo>
                      <a:pt x="662" y="0"/>
                      <a:pt x="674" y="12"/>
                      <a:pt x="674" y="27"/>
                    </a:cubicBezTo>
                    <a:cubicBezTo>
                      <a:pt x="674" y="41"/>
                      <a:pt x="662" y="53"/>
                      <a:pt x="648" y="53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7" name="Freeform 237"/>
              <p:cNvSpPr/>
              <p:nvPr/>
            </p:nvSpPr>
            <p:spPr bwMode="auto">
              <a:xfrm>
                <a:off x="1282700" y="3933825"/>
                <a:ext cx="22225" cy="284163"/>
              </a:xfrm>
              <a:custGeom>
                <a:avLst/>
                <a:gdLst>
                  <a:gd name="T0" fmla="*/ 2147483647 w 53"/>
                  <a:gd name="T1" fmla="*/ 2147483647 h 675"/>
                  <a:gd name="T2" fmla="*/ 2147483647 w 53"/>
                  <a:gd name="T3" fmla="*/ 2147483647 h 675"/>
                  <a:gd name="T4" fmla="*/ 0 w 53"/>
                  <a:gd name="T5" fmla="*/ 2147483647 h 675"/>
                  <a:gd name="T6" fmla="*/ 0 w 53"/>
                  <a:gd name="T7" fmla="*/ 2147483647 h 675"/>
                  <a:gd name="T8" fmla="*/ 2147483647 w 53"/>
                  <a:gd name="T9" fmla="*/ 0 h 675"/>
                  <a:gd name="T10" fmla="*/ 2147483647 w 53"/>
                  <a:gd name="T11" fmla="*/ 2147483647 h 675"/>
                  <a:gd name="T12" fmla="*/ 2147483647 w 53"/>
                  <a:gd name="T13" fmla="*/ 2147483647 h 675"/>
                  <a:gd name="T14" fmla="*/ 2147483647 w 53"/>
                  <a:gd name="T15" fmla="*/ 2147483647 h 67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3"/>
                  <a:gd name="T25" fmla="*/ 0 h 675"/>
                  <a:gd name="T26" fmla="*/ 53 w 53"/>
                  <a:gd name="T27" fmla="*/ 675 h 67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2" h="675">
                    <a:moveTo>
                      <a:pt x="27" y="675"/>
                    </a:moveTo>
                    <a:lnTo>
                      <a:pt x="27" y="675"/>
                    </a:lnTo>
                    <a:cubicBezTo>
                      <a:pt x="12" y="675"/>
                      <a:pt x="0" y="663"/>
                      <a:pt x="0" y="649"/>
                    </a:cubicBezTo>
                    <a:lnTo>
                      <a:pt x="0" y="27"/>
                    </a:lnTo>
                    <a:cubicBezTo>
                      <a:pt x="0" y="12"/>
                      <a:pt x="12" y="0"/>
                      <a:pt x="27" y="0"/>
                    </a:cubicBezTo>
                    <a:cubicBezTo>
                      <a:pt x="41" y="0"/>
                      <a:pt x="53" y="12"/>
                      <a:pt x="53" y="27"/>
                    </a:cubicBezTo>
                    <a:lnTo>
                      <a:pt x="53" y="649"/>
                    </a:lnTo>
                    <a:cubicBezTo>
                      <a:pt x="53" y="663"/>
                      <a:pt x="41" y="675"/>
                      <a:pt x="27" y="675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8" name="Freeform 238"/>
              <p:cNvSpPr/>
              <p:nvPr/>
            </p:nvSpPr>
            <p:spPr bwMode="auto">
              <a:xfrm>
                <a:off x="1187450" y="4137025"/>
                <a:ext cx="177800" cy="39688"/>
              </a:xfrm>
              <a:custGeom>
                <a:avLst/>
                <a:gdLst>
                  <a:gd name="T0" fmla="*/ 2147483647 w 424"/>
                  <a:gd name="T1" fmla="*/ 2147483647 h 97"/>
                  <a:gd name="T2" fmla="*/ 2147483647 w 424"/>
                  <a:gd name="T3" fmla="*/ 2147483647 h 97"/>
                  <a:gd name="T4" fmla="*/ 2147483647 w 424"/>
                  <a:gd name="T5" fmla="*/ 2147483647 h 97"/>
                  <a:gd name="T6" fmla="*/ 2147483647 w 424"/>
                  <a:gd name="T7" fmla="*/ 2147483647 h 97"/>
                  <a:gd name="T8" fmla="*/ 2147483647 w 424"/>
                  <a:gd name="T9" fmla="*/ 0 h 97"/>
                  <a:gd name="T10" fmla="*/ 2147483647 w 424"/>
                  <a:gd name="T11" fmla="*/ 2147483647 h 97"/>
                  <a:gd name="T12" fmla="*/ 2147483647 w 424"/>
                  <a:gd name="T13" fmla="*/ 2147483647 h 97"/>
                  <a:gd name="T14" fmla="*/ 2147483647 w 424"/>
                  <a:gd name="T15" fmla="*/ 2147483647 h 97"/>
                  <a:gd name="T16" fmla="*/ 2147483647 w 424"/>
                  <a:gd name="T17" fmla="*/ 2147483647 h 97"/>
                  <a:gd name="T18" fmla="*/ 2147483647 w 424"/>
                  <a:gd name="T19" fmla="*/ 2147483647 h 97"/>
                  <a:gd name="T20" fmla="*/ 2147483647 w 424"/>
                  <a:gd name="T21" fmla="*/ 2147483647 h 9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4"/>
                  <a:gd name="T34" fmla="*/ 0 h 97"/>
                  <a:gd name="T35" fmla="*/ 424 w 424"/>
                  <a:gd name="T36" fmla="*/ 97 h 9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3" h="97">
                    <a:moveTo>
                      <a:pt x="30" y="97"/>
                    </a:moveTo>
                    <a:lnTo>
                      <a:pt x="30" y="97"/>
                    </a:lnTo>
                    <a:cubicBezTo>
                      <a:pt x="20" y="97"/>
                      <a:pt x="11" y="91"/>
                      <a:pt x="6" y="82"/>
                    </a:cubicBezTo>
                    <a:cubicBezTo>
                      <a:pt x="0" y="69"/>
                      <a:pt x="5" y="53"/>
                      <a:pt x="18" y="46"/>
                    </a:cubicBezTo>
                    <a:cubicBezTo>
                      <a:pt x="81" y="16"/>
                      <a:pt x="165" y="0"/>
                      <a:pt x="256" y="0"/>
                    </a:cubicBezTo>
                    <a:cubicBezTo>
                      <a:pt x="307" y="0"/>
                      <a:pt x="356" y="5"/>
                      <a:pt x="401" y="15"/>
                    </a:cubicBezTo>
                    <a:cubicBezTo>
                      <a:pt x="415" y="18"/>
                      <a:pt x="424" y="33"/>
                      <a:pt x="421" y="47"/>
                    </a:cubicBezTo>
                    <a:cubicBezTo>
                      <a:pt x="418" y="62"/>
                      <a:pt x="404" y="71"/>
                      <a:pt x="389" y="67"/>
                    </a:cubicBezTo>
                    <a:cubicBezTo>
                      <a:pt x="348" y="58"/>
                      <a:pt x="303" y="53"/>
                      <a:pt x="256" y="53"/>
                    </a:cubicBezTo>
                    <a:cubicBezTo>
                      <a:pt x="174" y="53"/>
                      <a:pt x="96" y="68"/>
                      <a:pt x="42" y="94"/>
                    </a:cubicBezTo>
                    <a:cubicBezTo>
                      <a:pt x="38" y="96"/>
                      <a:pt x="34" y="97"/>
                      <a:pt x="30" y="97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9" name="Freeform 239"/>
              <p:cNvSpPr/>
              <p:nvPr/>
            </p:nvSpPr>
            <p:spPr bwMode="auto">
              <a:xfrm>
                <a:off x="1187450" y="3976688"/>
                <a:ext cx="212725" cy="42863"/>
              </a:xfrm>
              <a:custGeom>
                <a:avLst/>
                <a:gdLst>
                  <a:gd name="T0" fmla="*/ 2147483647 w 506"/>
                  <a:gd name="T1" fmla="*/ 2147483647 h 101"/>
                  <a:gd name="T2" fmla="*/ 2147483647 w 506"/>
                  <a:gd name="T3" fmla="*/ 2147483647 h 101"/>
                  <a:gd name="T4" fmla="*/ 2147483647 w 506"/>
                  <a:gd name="T5" fmla="*/ 2147483647 h 101"/>
                  <a:gd name="T6" fmla="*/ 2147483647 w 506"/>
                  <a:gd name="T7" fmla="*/ 2147483647 h 101"/>
                  <a:gd name="T8" fmla="*/ 2147483647 w 506"/>
                  <a:gd name="T9" fmla="*/ 2147483647 h 101"/>
                  <a:gd name="T10" fmla="*/ 2147483647 w 506"/>
                  <a:gd name="T11" fmla="*/ 2147483647 h 101"/>
                  <a:gd name="T12" fmla="*/ 2147483647 w 506"/>
                  <a:gd name="T13" fmla="*/ 2147483647 h 101"/>
                  <a:gd name="T14" fmla="*/ 2147483647 w 506"/>
                  <a:gd name="T15" fmla="*/ 2147483647 h 101"/>
                  <a:gd name="T16" fmla="*/ 2147483647 w 506"/>
                  <a:gd name="T17" fmla="*/ 2147483647 h 101"/>
                  <a:gd name="T18" fmla="*/ 2147483647 w 506"/>
                  <a:gd name="T19" fmla="*/ 2147483647 h 1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6"/>
                  <a:gd name="T31" fmla="*/ 0 h 101"/>
                  <a:gd name="T32" fmla="*/ 506 w 506"/>
                  <a:gd name="T33" fmla="*/ 101 h 1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6" h="100">
                    <a:moveTo>
                      <a:pt x="256" y="101"/>
                    </a:moveTo>
                    <a:lnTo>
                      <a:pt x="256" y="101"/>
                    </a:lnTo>
                    <a:cubicBezTo>
                      <a:pt x="165" y="101"/>
                      <a:pt x="81" y="85"/>
                      <a:pt x="18" y="54"/>
                    </a:cubicBezTo>
                    <a:cubicBezTo>
                      <a:pt x="5" y="48"/>
                      <a:pt x="0" y="32"/>
                      <a:pt x="6" y="19"/>
                    </a:cubicBezTo>
                    <a:cubicBezTo>
                      <a:pt x="12" y="6"/>
                      <a:pt x="28" y="0"/>
                      <a:pt x="42" y="6"/>
                    </a:cubicBezTo>
                    <a:cubicBezTo>
                      <a:pt x="96" y="33"/>
                      <a:pt x="174" y="48"/>
                      <a:pt x="256" y="48"/>
                    </a:cubicBezTo>
                    <a:cubicBezTo>
                      <a:pt x="335" y="48"/>
                      <a:pt x="409" y="34"/>
                      <a:pt x="464" y="9"/>
                    </a:cubicBezTo>
                    <a:cubicBezTo>
                      <a:pt x="478" y="3"/>
                      <a:pt x="493" y="9"/>
                      <a:pt x="500" y="22"/>
                    </a:cubicBezTo>
                    <a:cubicBezTo>
                      <a:pt x="506" y="35"/>
                      <a:pt x="500" y="51"/>
                      <a:pt x="486" y="57"/>
                    </a:cubicBezTo>
                    <a:cubicBezTo>
                      <a:pt x="424" y="86"/>
                      <a:pt x="342" y="101"/>
                      <a:pt x="256" y="101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22" name="组合 253"/>
            <p:cNvGrpSpPr/>
            <p:nvPr/>
          </p:nvGrpSpPr>
          <p:grpSpPr>
            <a:xfrm>
              <a:off x="741323" y="1292249"/>
              <a:ext cx="3096344" cy="1800200"/>
              <a:chOff x="2251075" y="3830638"/>
              <a:chExt cx="735013" cy="463551"/>
            </a:xfrm>
            <a:grpFill/>
          </p:grpSpPr>
          <p:sp>
            <p:nvSpPr>
              <p:cNvPr id="541" name="Freeform 52"/>
              <p:cNvSpPr/>
              <p:nvPr/>
            </p:nvSpPr>
            <p:spPr bwMode="auto">
              <a:xfrm>
                <a:off x="2251075" y="3830638"/>
                <a:ext cx="735013" cy="447675"/>
              </a:xfrm>
              <a:custGeom>
                <a:avLst/>
                <a:gdLst>
                  <a:gd name="T0" fmla="*/ 2147483647 w 1754"/>
                  <a:gd name="T1" fmla="*/ 2147483647 h 1066"/>
                  <a:gd name="T2" fmla="*/ 2147483647 w 1754"/>
                  <a:gd name="T3" fmla="*/ 2147483647 h 1066"/>
                  <a:gd name="T4" fmla="*/ 2147483647 w 1754"/>
                  <a:gd name="T5" fmla="*/ 2147483647 h 1066"/>
                  <a:gd name="T6" fmla="*/ 2147483647 w 1754"/>
                  <a:gd name="T7" fmla="*/ 2147483647 h 1066"/>
                  <a:gd name="T8" fmla="*/ 2147483647 w 1754"/>
                  <a:gd name="T9" fmla="*/ 2147483647 h 1066"/>
                  <a:gd name="T10" fmla="*/ 2147483647 w 1754"/>
                  <a:gd name="T11" fmla="*/ 2147483647 h 1066"/>
                  <a:gd name="T12" fmla="*/ 2147483647 w 1754"/>
                  <a:gd name="T13" fmla="*/ 2147483647 h 1066"/>
                  <a:gd name="T14" fmla="*/ 2147483647 w 1754"/>
                  <a:gd name="T15" fmla="*/ 2147483647 h 1066"/>
                  <a:gd name="T16" fmla="*/ 2147483647 w 1754"/>
                  <a:gd name="T17" fmla="*/ 2147483647 h 1066"/>
                  <a:gd name="T18" fmla="*/ 2147483647 w 1754"/>
                  <a:gd name="T19" fmla="*/ 2147483647 h 1066"/>
                  <a:gd name="T20" fmla="*/ 2147483647 w 1754"/>
                  <a:gd name="T21" fmla="*/ 2147483647 h 1066"/>
                  <a:gd name="T22" fmla="*/ 2147483647 w 1754"/>
                  <a:gd name="T23" fmla="*/ 2147483647 h 1066"/>
                  <a:gd name="T24" fmla="*/ 2147483647 w 1754"/>
                  <a:gd name="T25" fmla="*/ 2147483647 h 1066"/>
                  <a:gd name="T26" fmla="*/ 2147483647 w 1754"/>
                  <a:gd name="T27" fmla="*/ 2147483647 h 1066"/>
                  <a:gd name="T28" fmla="*/ 2147483647 w 1754"/>
                  <a:gd name="T29" fmla="*/ 2147483647 h 1066"/>
                  <a:gd name="T30" fmla="*/ 2147483647 w 1754"/>
                  <a:gd name="T31" fmla="*/ 2147483647 h 1066"/>
                  <a:gd name="T32" fmla="*/ 2147483647 w 1754"/>
                  <a:gd name="T33" fmla="*/ 2147483647 h 1066"/>
                  <a:gd name="T34" fmla="*/ 0 w 1754"/>
                  <a:gd name="T35" fmla="*/ 2147483647 h 1066"/>
                  <a:gd name="T36" fmla="*/ 2147483647 w 1754"/>
                  <a:gd name="T37" fmla="*/ 2147483647 h 1066"/>
                  <a:gd name="T38" fmla="*/ 2147483647 w 1754"/>
                  <a:gd name="T39" fmla="*/ 0 h 1066"/>
                  <a:gd name="T40" fmla="*/ 2147483647 w 1754"/>
                  <a:gd name="T41" fmla="*/ 2147483647 h 1066"/>
                  <a:gd name="T42" fmla="*/ 2147483647 w 1754"/>
                  <a:gd name="T43" fmla="*/ 2147483647 h 1066"/>
                  <a:gd name="T44" fmla="*/ 2147483647 w 1754"/>
                  <a:gd name="T45" fmla="*/ 2147483647 h 1066"/>
                  <a:gd name="T46" fmla="*/ 2147483647 w 1754"/>
                  <a:gd name="T47" fmla="*/ 2147483647 h 106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754"/>
                  <a:gd name="T73" fmla="*/ 0 h 1066"/>
                  <a:gd name="T74" fmla="*/ 1754 w 1754"/>
                  <a:gd name="T75" fmla="*/ 1066 h 106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754" h="1066">
                    <a:moveTo>
                      <a:pt x="1493" y="1066"/>
                    </a:moveTo>
                    <a:lnTo>
                      <a:pt x="1493" y="1066"/>
                    </a:lnTo>
                    <a:lnTo>
                      <a:pt x="1388" y="1066"/>
                    </a:lnTo>
                    <a:lnTo>
                      <a:pt x="1388" y="999"/>
                    </a:lnTo>
                    <a:lnTo>
                      <a:pt x="1493" y="999"/>
                    </a:lnTo>
                    <a:cubicBezTo>
                      <a:pt x="1519" y="999"/>
                      <a:pt x="1541" y="993"/>
                      <a:pt x="1554" y="982"/>
                    </a:cubicBezTo>
                    <a:cubicBezTo>
                      <a:pt x="1639" y="913"/>
                      <a:pt x="1687" y="814"/>
                      <a:pt x="1687" y="711"/>
                    </a:cubicBezTo>
                    <a:cubicBezTo>
                      <a:pt x="1687" y="523"/>
                      <a:pt x="1535" y="369"/>
                      <a:pt x="1347" y="367"/>
                    </a:cubicBezTo>
                    <a:cubicBezTo>
                      <a:pt x="1335" y="367"/>
                      <a:pt x="1324" y="360"/>
                      <a:pt x="1318" y="350"/>
                    </a:cubicBezTo>
                    <a:cubicBezTo>
                      <a:pt x="1221" y="175"/>
                      <a:pt x="1037" y="67"/>
                      <a:pt x="838" y="67"/>
                    </a:cubicBezTo>
                    <a:cubicBezTo>
                      <a:pt x="588" y="67"/>
                      <a:pt x="370" y="236"/>
                      <a:pt x="307" y="478"/>
                    </a:cubicBezTo>
                    <a:cubicBezTo>
                      <a:pt x="304" y="491"/>
                      <a:pt x="293" y="501"/>
                      <a:pt x="280" y="503"/>
                    </a:cubicBezTo>
                    <a:cubicBezTo>
                      <a:pt x="158" y="521"/>
                      <a:pt x="67" y="627"/>
                      <a:pt x="67" y="750"/>
                    </a:cubicBezTo>
                    <a:cubicBezTo>
                      <a:pt x="67" y="887"/>
                      <a:pt x="179" y="999"/>
                      <a:pt x="316" y="999"/>
                    </a:cubicBezTo>
                    <a:lnTo>
                      <a:pt x="1183" y="999"/>
                    </a:lnTo>
                    <a:lnTo>
                      <a:pt x="1183" y="1066"/>
                    </a:lnTo>
                    <a:lnTo>
                      <a:pt x="316" y="1066"/>
                    </a:lnTo>
                    <a:cubicBezTo>
                      <a:pt x="142" y="1066"/>
                      <a:pt x="0" y="924"/>
                      <a:pt x="0" y="750"/>
                    </a:cubicBezTo>
                    <a:cubicBezTo>
                      <a:pt x="0" y="602"/>
                      <a:pt x="105" y="473"/>
                      <a:pt x="248" y="441"/>
                    </a:cubicBezTo>
                    <a:cubicBezTo>
                      <a:pt x="325" y="180"/>
                      <a:pt x="565" y="0"/>
                      <a:pt x="838" y="0"/>
                    </a:cubicBezTo>
                    <a:cubicBezTo>
                      <a:pt x="1055" y="0"/>
                      <a:pt x="1256" y="115"/>
                      <a:pt x="1367" y="301"/>
                    </a:cubicBezTo>
                    <a:cubicBezTo>
                      <a:pt x="1582" y="313"/>
                      <a:pt x="1754" y="493"/>
                      <a:pt x="1754" y="711"/>
                    </a:cubicBezTo>
                    <a:cubicBezTo>
                      <a:pt x="1754" y="834"/>
                      <a:pt x="1697" y="952"/>
                      <a:pt x="1596" y="1034"/>
                    </a:cubicBezTo>
                    <a:cubicBezTo>
                      <a:pt x="1570" y="1055"/>
                      <a:pt x="1535" y="1066"/>
                      <a:pt x="1493" y="1066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2" name="Freeform 53"/>
              <p:cNvSpPr/>
              <p:nvPr/>
            </p:nvSpPr>
            <p:spPr bwMode="auto">
              <a:xfrm>
                <a:off x="2720975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3" name="Freeform 54"/>
              <p:cNvSpPr/>
              <p:nvPr/>
            </p:nvSpPr>
            <p:spPr bwMode="auto">
              <a:xfrm>
                <a:off x="2811463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23" name="组合 522"/>
            <p:cNvGrpSpPr/>
            <p:nvPr/>
          </p:nvGrpSpPr>
          <p:grpSpPr>
            <a:xfrm>
              <a:off x="1613193" y="2458047"/>
              <a:ext cx="217723" cy="426808"/>
              <a:chOff x="2200559" y="1986373"/>
              <a:chExt cx="575130" cy="1122040"/>
            </a:xfrm>
            <a:grpFill/>
          </p:grpSpPr>
          <p:sp>
            <p:nvSpPr>
              <p:cNvPr id="536" name="Freeform 55"/>
              <p:cNvSpPr>
                <a:spLocks noEditPoints="1"/>
              </p:cNvSpPr>
              <p:nvPr/>
            </p:nvSpPr>
            <p:spPr bwMode="auto">
              <a:xfrm>
                <a:off x="2200559" y="1986373"/>
                <a:ext cx="575130" cy="1122040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7" name="Freeform 56"/>
              <p:cNvSpPr/>
              <p:nvPr/>
            </p:nvSpPr>
            <p:spPr bwMode="auto">
              <a:xfrm>
                <a:off x="2367746" y="2202152"/>
                <a:ext cx="240752" cy="61651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8" name="Freeform 57"/>
              <p:cNvSpPr/>
              <p:nvPr/>
            </p:nvSpPr>
            <p:spPr bwMode="auto">
              <a:xfrm>
                <a:off x="2367746" y="2331616"/>
                <a:ext cx="240752" cy="67818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9" name="Freeform 58"/>
              <p:cNvSpPr/>
              <p:nvPr/>
            </p:nvSpPr>
            <p:spPr bwMode="auto">
              <a:xfrm>
                <a:off x="2213934" y="2658366"/>
                <a:ext cx="548380" cy="67818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40" name="Freeform 59"/>
              <p:cNvSpPr/>
              <p:nvPr/>
            </p:nvSpPr>
            <p:spPr bwMode="auto">
              <a:xfrm>
                <a:off x="2427936" y="2812491"/>
                <a:ext cx="127066" cy="11713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24" name="组合 523"/>
            <p:cNvGrpSpPr/>
            <p:nvPr/>
          </p:nvGrpSpPr>
          <p:grpSpPr>
            <a:xfrm>
              <a:off x="2763806" y="2390037"/>
              <a:ext cx="217723" cy="426808"/>
              <a:chOff x="2200559" y="1986373"/>
              <a:chExt cx="575130" cy="1122040"/>
            </a:xfrm>
            <a:grpFill/>
          </p:grpSpPr>
          <p:sp>
            <p:nvSpPr>
              <p:cNvPr id="531" name="Freeform 55"/>
              <p:cNvSpPr>
                <a:spLocks noEditPoints="1"/>
              </p:cNvSpPr>
              <p:nvPr/>
            </p:nvSpPr>
            <p:spPr bwMode="auto">
              <a:xfrm>
                <a:off x="2200559" y="1986373"/>
                <a:ext cx="575130" cy="1122040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2" name="Freeform 56"/>
              <p:cNvSpPr/>
              <p:nvPr/>
            </p:nvSpPr>
            <p:spPr bwMode="auto">
              <a:xfrm>
                <a:off x="2367746" y="2202152"/>
                <a:ext cx="240752" cy="61651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3" name="Freeform 57"/>
              <p:cNvSpPr/>
              <p:nvPr/>
            </p:nvSpPr>
            <p:spPr bwMode="auto">
              <a:xfrm>
                <a:off x="2367746" y="2331616"/>
                <a:ext cx="240752" cy="67818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4" name="Freeform 58"/>
              <p:cNvSpPr/>
              <p:nvPr/>
            </p:nvSpPr>
            <p:spPr bwMode="auto">
              <a:xfrm>
                <a:off x="2213934" y="2658366"/>
                <a:ext cx="548380" cy="67818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5" name="Freeform 59"/>
              <p:cNvSpPr/>
              <p:nvPr/>
            </p:nvSpPr>
            <p:spPr bwMode="auto">
              <a:xfrm>
                <a:off x="2427936" y="2812491"/>
                <a:ext cx="127066" cy="11713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525" name="组合 524"/>
            <p:cNvGrpSpPr/>
            <p:nvPr/>
          </p:nvGrpSpPr>
          <p:grpSpPr>
            <a:xfrm>
              <a:off x="1708195" y="1615707"/>
              <a:ext cx="217723" cy="426808"/>
              <a:chOff x="2200559" y="1986373"/>
              <a:chExt cx="575130" cy="1122040"/>
            </a:xfrm>
            <a:grpFill/>
          </p:grpSpPr>
          <p:sp>
            <p:nvSpPr>
              <p:cNvPr id="526" name="Freeform 55"/>
              <p:cNvSpPr>
                <a:spLocks noEditPoints="1"/>
              </p:cNvSpPr>
              <p:nvPr/>
            </p:nvSpPr>
            <p:spPr bwMode="auto">
              <a:xfrm>
                <a:off x="2200559" y="1986373"/>
                <a:ext cx="575130" cy="1122040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27" name="Freeform 56"/>
              <p:cNvSpPr/>
              <p:nvPr/>
            </p:nvSpPr>
            <p:spPr bwMode="auto">
              <a:xfrm>
                <a:off x="2367746" y="2202152"/>
                <a:ext cx="240752" cy="61651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28" name="Freeform 57"/>
              <p:cNvSpPr/>
              <p:nvPr/>
            </p:nvSpPr>
            <p:spPr bwMode="auto">
              <a:xfrm>
                <a:off x="2367746" y="2331616"/>
                <a:ext cx="240752" cy="67818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29" name="Freeform 58"/>
              <p:cNvSpPr/>
              <p:nvPr/>
            </p:nvSpPr>
            <p:spPr bwMode="auto">
              <a:xfrm>
                <a:off x="2213934" y="2658366"/>
                <a:ext cx="548380" cy="67818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530" name="Freeform 59"/>
              <p:cNvSpPr/>
              <p:nvPr/>
            </p:nvSpPr>
            <p:spPr bwMode="auto">
              <a:xfrm>
                <a:off x="2427936" y="2812491"/>
                <a:ext cx="127066" cy="117138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rgbClr val="000000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</a:pPr>
                <a:endParaRPr lang="zh-CN" altLang="en-US" sz="240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90" name="组合 589"/>
          <p:cNvGrpSpPr/>
          <p:nvPr/>
        </p:nvGrpSpPr>
        <p:grpSpPr>
          <a:xfrm>
            <a:off x="3631958" y="2118739"/>
            <a:ext cx="2222875" cy="1663651"/>
            <a:chOff x="3352406" y="1068001"/>
            <a:chExt cx="2586024" cy="1971939"/>
          </a:xfrm>
          <a:solidFill>
            <a:schemeClr val="bg1"/>
          </a:solidFill>
        </p:grpSpPr>
        <p:grpSp>
          <p:nvGrpSpPr>
            <p:cNvPr id="591" name="组合 590"/>
            <p:cNvGrpSpPr/>
            <p:nvPr/>
          </p:nvGrpSpPr>
          <p:grpSpPr>
            <a:xfrm>
              <a:off x="3643314" y="1068001"/>
              <a:ext cx="1982936" cy="1173560"/>
              <a:chOff x="741323" y="1292249"/>
              <a:chExt cx="3096344" cy="1800200"/>
            </a:xfrm>
            <a:grpFill/>
          </p:grpSpPr>
          <p:grpSp>
            <p:nvGrpSpPr>
              <p:cNvPr id="622" name="组合 252"/>
              <p:cNvGrpSpPr/>
              <p:nvPr/>
            </p:nvGrpSpPr>
            <p:grpSpPr>
              <a:xfrm>
                <a:off x="1851796" y="1803301"/>
                <a:ext cx="1113477" cy="985999"/>
                <a:chOff x="1152525" y="3933825"/>
                <a:chExt cx="284163" cy="284163"/>
              </a:xfrm>
              <a:grpFill/>
            </p:grpSpPr>
            <p:sp>
              <p:nvSpPr>
                <p:cNvPr id="645" name="Freeform 234"/>
                <p:cNvSpPr/>
                <p:nvPr/>
              </p:nvSpPr>
              <p:spPr bwMode="auto">
                <a:xfrm>
                  <a:off x="1152525" y="3933825"/>
                  <a:ext cx="284163" cy="284163"/>
                </a:xfrm>
                <a:custGeom>
                  <a:avLst/>
                  <a:gdLst>
                    <a:gd name="T0" fmla="*/ 2147483647 w 675"/>
                    <a:gd name="T1" fmla="*/ 2147483647 h 675"/>
                    <a:gd name="T2" fmla="*/ 2147483647 w 675"/>
                    <a:gd name="T3" fmla="*/ 2147483647 h 675"/>
                    <a:gd name="T4" fmla="*/ 0 w 675"/>
                    <a:gd name="T5" fmla="*/ 2147483647 h 675"/>
                    <a:gd name="T6" fmla="*/ 2147483647 w 675"/>
                    <a:gd name="T7" fmla="*/ 0 h 675"/>
                    <a:gd name="T8" fmla="*/ 2147483647 w 675"/>
                    <a:gd name="T9" fmla="*/ 2147483647 h 675"/>
                    <a:gd name="T10" fmla="*/ 2147483647 w 675"/>
                    <a:gd name="T11" fmla="*/ 2147483647 h 675"/>
                    <a:gd name="T12" fmla="*/ 2147483647 w 675"/>
                    <a:gd name="T13" fmla="*/ 2147483647 h 675"/>
                    <a:gd name="T14" fmla="*/ 2147483647 w 675"/>
                    <a:gd name="T15" fmla="*/ 2147483647 h 675"/>
                    <a:gd name="T16" fmla="*/ 2147483647 w 675"/>
                    <a:gd name="T17" fmla="*/ 2147483647 h 675"/>
                    <a:gd name="T18" fmla="*/ 2147483647 w 675"/>
                    <a:gd name="T19" fmla="*/ 2147483647 h 675"/>
                    <a:gd name="T20" fmla="*/ 2147483647 w 675"/>
                    <a:gd name="T21" fmla="*/ 2147483647 h 675"/>
                    <a:gd name="T22" fmla="*/ 2147483647 w 675"/>
                    <a:gd name="T23" fmla="*/ 2147483647 h 67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75"/>
                    <a:gd name="T37" fmla="*/ 0 h 675"/>
                    <a:gd name="T38" fmla="*/ 675 w 675"/>
                    <a:gd name="T39" fmla="*/ 675 h 67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75" h="675">
                      <a:moveTo>
                        <a:pt x="338" y="675"/>
                      </a:moveTo>
                      <a:lnTo>
                        <a:pt x="338" y="675"/>
                      </a:lnTo>
                      <a:cubicBezTo>
                        <a:pt x="152" y="675"/>
                        <a:pt x="0" y="524"/>
                        <a:pt x="0" y="338"/>
                      </a:cubicBezTo>
                      <a:cubicBezTo>
                        <a:pt x="0" y="152"/>
                        <a:pt x="152" y="0"/>
                        <a:pt x="338" y="0"/>
                      </a:cubicBezTo>
                      <a:cubicBezTo>
                        <a:pt x="524" y="0"/>
                        <a:pt x="675" y="152"/>
                        <a:pt x="675" y="338"/>
                      </a:cubicBezTo>
                      <a:cubicBezTo>
                        <a:pt x="675" y="353"/>
                        <a:pt x="663" y="365"/>
                        <a:pt x="648" y="365"/>
                      </a:cubicBezTo>
                      <a:cubicBezTo>
                        <a:pt x="634" y="365"/>
                        <a:pt x="622" y="353"/>
                        <a:pt x="622" y="338"/>
                      </a:cubicBezTo>
                      <a:cubicBezTo>
                        <a:pt x="622" y="181"/>
                        <a:pt x="494" y="54"/>
                        <a:pt x="338" y="54"/>
                      </a:cubicBezTo>
                      <a:cubicBezTo>
                        <a:pt x="181" y="54"/>
                        <a:pt x="54" y="181"/>
                        <a:pt x="54" y="338"/>
                      </a:cubicBezTo>
                      <a:cubicBezTo>
                        <a:pt x="54" y="494"/>
                        <a:pt x="181" y="622"/>
                        <a:pt x="338" y="622"/>
                      </a:cubicBezTo>
                      <a:cubicBezTo>
                        <a:pt x="352" y="622"/>
                        <a:pt x="364" y="634"/>
                        <a:pt x="364" y="649"/>
                      </a:cubicBezTo>
                      <a:cubicBezTo>
                        <a:pt x="364" y="663"/>
                        <a:pt x="352" y="675"/>
                        <a:pt x="338" y="675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6" name="Freeform 235"/>
                <p:cNvSpPr>
                  <a:spLocks noEditPoints="1"/>
                </p:cNvSpPr>
                <p:nvPr/>
              </p:nvSpPr>
              <p:spPr bwMode="auto">
                <a:xfrm>
                  <a:off x="1209675" y="3933825"/>
                  <a:ext cx="168275" cy="284163"/>
                </a:xfrm>
                <a:custGeom>
                  <a:avLst/>
                  <a:gdLst>
                    <a:gd name="T0" fmla="*/ 2147483647 w 401"/>
                    <a:gd name="T1" fmla="*/ 2147483647 h 675"/>
                    <a:gd name="T2" fmla="*/ 2147483647 w 401"/>
                    <a:gd name="T3" fmla="*/ 2147483647 h 675"/>
                    <a:gd name="T4" fmla="*/ 2147483647 w 401"/>
                    <a:gd name="T5" fmla="*/ 2147483647 h 675"/>
                    <a:gd name="T6" fmla="*/ 2147483647 w 401"/>
                    <a:gd name="T7" fmla="*/ 2147483647 h 675"/>
                    <a:gd name="T8" fmla="*/ 2147483647 w 401"/>
                    <a:gd name="T9" fmla="*/ 2147483647 h 675"/>
                    <a:gd name="T10" fmla="*/ 2147483647 w 401"/>
                    <a:gd name="T11" fmla="*/ 2147483647 h 675"/>
                    <a:gd name="T12" fmla="*/ 2147483647 w 401"/>
                    <a:gd name="T13" fmla="*/ 2147483647 h 675"/>
                    <a:gd name="T14" fmla="*/ 2147483647 w 401"/>
                    <a:gd name="T15" fmla="*/ 2147483647 h 675"/>
                    <a:gd name="T16" fmla="*/ 0 w 401"/>
                    <a:gd name="T17" fmla="*/ 2147483647 h 675"/>
                    <a:gd name="T18" fmla="*/ 2147483647 w 401"/>
                    <a:gd name="T19" fmla="*/ 0 h 675"/>
                    <a:gd name="T20" fmla="*/ 2147483647 w 401"/>
                    <a:gd name="T21" fmla="*/ 2147483647 h 675"/>
                    <a:gd name="T22" fmla="*/ 2147483647 w 401"/>
                    <a:gd name="T23" fmla="*/ 2147483647 h 67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401"/>
                    <a:gd name="T37" fmla="*/ 0 h 675"/>
                    <a:gd name="T38" fmla="*/ 401 w 401"/>
                    <a:gd name="T39" fmla="*/ 675 h 675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401" h="675">
                      <a:moveTo>
                        <a:pt x="201" y="54"/>
                      </a:moveTo>
                      <a:lnTo>
                        <a:pt x="201" y="54"/>
                      </a:lnTo>
                      <a:cubicBezTo>
                        <a:pt x="121" y="54"/>
                        <a:pt x="54" y="184"/>
                        <a:pt x="54" y="338"/>
                      </a:cubicBezTo>
                      <a:cubicBezTo>
                        <a:pt x="54" y="492"/>
                        <a:pt x="121" y="622"/>
                        <a:pt x="201" y="622"/>
                      </a:cubicBezTo>
                      <a:cubicBezTo>
                        <a:pt x="280" y="622"/>
                        <a:pt x="347" y="492"/>
                        <a:pt x="347" y="338"/>
                      </a:cubicBezTo>
                      <a:cubicBezTo>
                        <a:pt x="347" y="184"/>
                        <a:pt x="280" y="54"/>
                        <a:pt x="201" y="54"/>
                      </a:cubicBezTo>
                      <a:close/>
                      <a:moveTo>
                        <a:pt x="201" y="675"/>
                      </a:moveTo>
                      <a:lnTo>
                        <a:pt x="201" y="675"/>
                      </a:lnTo>
                      <a:cubicBezTo>
                        <a:pt x="88" y="675"/>
                        <a:pt x="0" y="527"/>
                        <a:pt x="0" y="338"/>
                      </a:cubicBezTo>
                      <a:cubicBezTo>
                        <a:pt x="0" y="149"/>
                        <a:pt x="88" y="0"/>
                        <a:pt x="201" y="0"/>
                      </a:cubicBezTo>
                      <a:cubicBezTo>
                        <a:pt x="313" y="0"/>
                        <a:pt x="401" y="149"/>
                        <a:pt x="401" y="338"/>
                      </a:cubicBezTo>
                      <a:cubicBezTo>
                        <a:pt x="401" y="527"/>
                        <a:pt x="313" y="675"/>
                        <a:pt x="201" y="675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7" name="Freeform 236"/>
                <p:cNvSpPr/>
                <p:nvPr/>
              </p:nvSpPr>
              <p:spPr bwMode="auto">
                <a:xfrm>
                  <a:off x="1152525" y="4068763"/>
                  <a:ext cx="282575" cy="22225"/>
                </a:xfrm>
                <a:custGeom>
                  <a:avLst/>
                  <a:gdLst>
                    <a:gd name="T0" fmla="*/ 2147483647 w 674"/>
                    <a:gd name="T1" fmla="*/ 2147483647 h 53"/>
                    <a:gd name="T2" fmla="*/ 2147483647 w 674"/>
                    <a:gd name="T3" fmla="*/ 2147483647 h 53"/>
                    <a:gd name="T4" fmla="*/ 2147483647 w 674"/>
                    <a:gd name="T5" fmla="*/ 2147483647 h 53"/>
                    <a:gd name="T6" fmla="*/ 0 w 674"/>
                    <a:gd name="T7" fmla="*/ 2147483647 h 53"/>
                    <a:gd name="T8" fmla="*/ 2147483647 w 674"/>
                    <a:gd name="T9" fmla="*/ 0 h 53"/>
                    <a:gd name="T10" fmla="*/ 2147483647 w 674"/>
                    <a:gd name="T11" fmla="*/ 0 h 53"/>
                    <a:gd name="T12" fmla="*/ 2147483647 w 674"/>
                    <a:gd name="T13" fmla="*/ 2147483647 h 53"/>
                    <a:gd name="T14" fmla="*/ 2147483647 w 674"/>
                    <a:gd name="T15" fmla="*/ 2147483647 h 5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74"/>
                    <a:gd name="T25" fmla="*/ 0 h 53"/>
                    <a:gd name="T26" fmla="*/ 674 w 674"/>
                    <a:gd name="T27" fmla="*/ 53 h 53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74" h="52">
                      <a:moveTo>
                        <a:pt x="648" y="53"/>
                      </a:moveTo>
                      <a:lnTo>
                        <a:pt x="648" y="53"/>
                      </a:lnTo>
                      <a:lnTo>
                        <a:pt x="27" y="53"/>
                      </a:lnTo>
                      <a:cubicBezTo>
                        <a:pt x="12" y="53"/>
                        <a:pt x="0" y="41"/>
                        <a:pt x="0" y="27"/>
                      </a:cubicBezTo>
                      <a:cubicBezTo>
                        <a:pt x="0" y="12"/>
                        <a:pt x="12" y="0"/>
                        <a:pt x="27" y="0"/>
                      </a:cubicBezTo>
                      <a:lnTo>
                        <a:pt x="648" y="0"/>
                      </a:lnTo>
                      <a:cubicBezTo>
                        <a:pt x="662" y="0"/>
                        <a:pt x="674" y="12"/>
                        <a:pt x="674" y="27"/>
                      </a:cubicBezTo>
                      <a:cubicBezTo>
                        <a:pt x="674" y="41"/>
                        <a:pt x="662" y="53"/>
                        <a:pt x="648" y="53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8" name="Freeform 237"/>
                <p:cNvSpPr/>
                <p:nvPr/>
              </p:nvSpPr>
              <p:spPr bwMode="auto">
                <a:xfrm>
                  <a:off x="1282700" y="3933825"/>
                  <a:ext cx="22225" cy="284163"/>
                </a:xfrm>
                <a:custGeom>
                  <a:avLst/>
                  <a:gdLst>
                    <a:gd name="T0" fmla="*/ 2147483647 w 53"/>
                    <a:gd name="T1" fmla="*/ 2147483647 h 675"/>
                    <a:gd name="T2" fmla="*/ 2147483647 w 53"/>
                    <a:gd name="T3" fmla="*/ 2147483647 h 675"/>
                    <a:gd name="T4" fmla="*/ 0 w 53"/>
                    <a:gd name="T5" fmla="*/ 2147483647 h 675"/>
                    <a:gd name="T6" fmla="*/ 0 w 53"/>
                    <a:gd name="T7" fmla="*/ 2147483647 h 675"/>
                    <a:gd name="T8" fmla="*/ 2147483647 w 53"/>
                    <a:gd name="T9" fmla="*/ 0 h 675"/>
                    <a:gd name="T10" fmla="*/ 2147483647 w 53"/>
                    <a:gd name="T11" fmla="*/ 2147483647 h 675"/>
                    <a:gd name="T12" fmla="*/ 2147483647 w 53"/>
                    <a:gd name="T13" fmla="*/ 2147483647 h 675"/>
                    <a:gd name="T14" fmla="*/ 2147483647 w 53"/>
                    <a:gd name="T15" fmla="*/ 2147483647 h 67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3"/>
                    <a:gd name="T25" fmla="*/ 0 h 675"/>
                    <a:gd name="T26" fmla="*/ 53 w 53"/>
                    <a:gd name="T27" fmla="*/ 675 h 67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2" h="675">
                      <a:moveTo>
                        <a:pt x="27" y="675"/>
                      </a:moveTo>
                      <a:lnTo>
                        <a:pt x="27" y="675"/>
                      </a:lnTo>
                      <a:cubicBezTo>
                        <a:pt x="12" y="675"/>
                        <a:pt x="0" y="663"/>
                        <a:pt x="0" y="649"/>
                      </a:cubicBezTo>
                      <a:lnTo>
                        <a:pt x="0" y="27"/>
                      </a:ln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1" y="0"/>
                        <a:pt x="53" y="12"/>
                        <a:pt x="53" y="27"/>
                      </a:cubicBezTo>
                      <a:lnTo>
                        <a:pt x="53" y="649"/>
                      </a:lnTo>
                      <a:cubicBezTo>
                        <a:pt x="53" y="663"/>
                        <a:pt x="41" y="675"/>
                        <a:pt x="27" y="675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9" name="Freeform 238"/>
                <p:cNvSpPr/>
                <p:nvPr/>
              </p:nvSpPr>
              <p:spPr bwMode="auto">
                <a:xfrm>
                  <a:off x="1187450" y="4137025"/>
                  <a:ext cx="177800" cy="39688"/>
                </a:xfrm>
                <a:custGeom>
                  <a:avLst/>
                  <a:gdLst>
                    <a:gd name="T0" fmla="*/ 2147483647 w 424"/>
                    <a:gd name="T1" fmla="*/ 2147483647 h 97"/>
                    <a:gd name="T2" fmla="*/ 2147483647 w 424"/>
                    <a:gd name="T3" fmla="*/ 2147483647 h 97"/>
                    <a:gd name="T4" fmla="*/ 2147483647 w 424"/>
                    <a:gd name="T5" fmla="*/ 2147483647 h 97"/>
                    <a:gd name="T6" fmla="*/ 2147483647 w 424"/>
                    <a:gd name="T7" fmla="*/ 2147483647 h 97"/>
                    <a:gd name="T8" fmla="*/ 2147483647 w 424"/>
                    <a:gd name="T9" fmla="*/ 0 h 97"/>
                    <a:gd name="T10" fmla="*/ 2147483647 w 424"/>
                    <a:gd name="T11" fmla="*/ 2147483647 h 97"/>
                    <a:gd name="T12" fmla="*/ 2147483647 w 424"/>
                    <a:gd name="T13" fmla="*/ 2147483647 h 97"/>
                    <a:gd name="T14" fmla="*/ 2147483647 w 424"/>
                    <a:gd name="T15" fmla="*/ 2147483647 h 97"/>
                    <a:gd name="T16" fmla="*/ 2147483647 w 424"/>
                    <a:gd name="T17" fmla="*/ 2147483647 h 97"/>
                    <a:gd name="T18" fmla="*/ 2147483647 w 424"/>
                    <a:gd name="T19" fmla="*/ 2147483647 h 97"/>
                    <a:gd name="T20" fmla="*/ 2147483647 w 424"/>
                    <a:gd name="T21" fmla="*/ 2147483647 h 9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424"/>
                    <a:gd name="T34" fmla="*/ 0 h 97"/>
                    <a:gd name="T35" fmla="*/ 424 w 424"/>
                    <a:gd name="T36" fmla="*/ 97 h 9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423" h="97">
                      <a:moveTo>
                        <a:pt x="30" y="97"/>
                      </a:moveTo>
                      <a:lnTo>
                        <a:pt x="30" y="97"/>
                      </a:lnTo>
                      <a:cubicBezTo>
                        <a:pt x="20" y="97"/>
                        <a:pt x="11" y="91"/>
                        <a:pt x="6" y="82"/>
                      </a:cubicBezTo>
                      <a:cubicBezTo>
                        <a:pt x="0" y="69"/>
                        <a:pt x="5" y="53"/>
                        <a:pt x="18" y="46"/>
                      </a:cubicBezTo>
                      <a:cubicBezTo>
                        <a:pt x="81" y="16"/>
                        <a:pt x="165" y="0"/>
                        <a:pt x="256" y="0"/>
                      </a:cubicBezTo>
                      <a:cubicBezTo>
                        <a:pt x="307" y="0"/>
                        <a:pt x="356" y="5"/>
                        <a:pt x="401" y="15"/>
                      </a:cubicBezTo>
                      <a:cubicBezTo>
                        <a:pt x="415" y="18"/>
                        <a:pt x="424" y="33"/>
                        <a:pt x="421" y="47"/>
                      </a:cubicBezTo>
                      <a:cubicBezTo>
                        <a:pt x="418" y="62"/>
                        <a:pt x="404" y="71"/>
                        <a:pt x="389" y="67"/>
                      </a:cubicBezTo>
                      <a:cubicBezTo>
                        <a:pt x="348" y="58"/>
                        <a:pt x="303" y="53"/>
                        <a:pt x="256" y="53"/>
                      </a:cubicBezTo>
                      <a:cubicBezTo>
                        <a:pt x="174" y="53"/>
                        <a:pt x="96" y="68"/>
                        <a:pt x="42" y="94"/>
                      </a:cubicBezTo>
                      <a:cubicBezTo>
                        <a:pt x="38" y="96"/>
                        <a:pt x="34" y="97"/>
                        <a:pt x="30" y="97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50" name="Freeform 239"/>
                <p:cNvSpPr/>
                <p:nvPr/>
              </p:nvSpPr>
              <p:spPr bwMode="auto">
                <a:xfrm>
                  <a:off x="1187450" y="3976688"/>
                  <a:ext cx="212725" cy="42863"/>
                </a:xfrm>
                <a:custGeom>
                  <a:avLst/>
                  <a:gdLst>
                    <a:gd name="T0" fmla="*/ 2147483647 w 506"/>
                    <a:gd name="T1" fmla="*/ 2147483647 h 101"/>
                    <a:gd name="T2" fmla="*/ 2147483647 w 506"/>
                    <a:gd name="T3" fmla="*/ 2147483647 h 101"/>
                    <a:gd name="T4" fmla="*/ 2147483647 w 506"/>
                    <a:gd name="T5" fmla="*/ 2147483647 h 101"/>
                    <a:gd name="T6" fmla="*/ 2147483647 w 506"/>
                    <a:gd name="T7" fmla="*/ 2147483647 h 101"/>
                    <a:gd name="T8" fmla="*/ 2147483647 w 506"/>
                    <a:gd name="T9" fmla="*/ 2147483647 h 101"/>
                    <a:gd name="T10" fmla="*/ 2147483647 w 506"/>
                    <a:gd name="T11" fmla="*/ 2147483647 h 101"/>
                    <a:gd name="T12" fmla="*/ 2147483647 w 506"/>
                    <a:gd name="T13" fmla="*/ 2147483647 h 101"/>
                    <a:gd name="T14" fmla="*/ 2147483647 w 506"/>
                    <a:gd name="T15" fmla="*/ 2147483647 h 101"/>
                    <a:gd name="T16" fmla="*/ 2147483647 w 506"/>
                    <a:gd name="T17" fmla="*/ 2147483647 h 101"/>
                    <a:gd name="T18" fmla="*/ 2147483647 w 506"/>
                    <a:gd name="T19" fmla="*/ 2147483647 h 10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506"/>
                    <a:gd name="T31" fmla="*/ 0 h 101"/>
                    <a:gd name="T32" fmla="*/ 506 w 506"/>
                    <a:gd name="T33" fmla="*/ 101 h 101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506" h="100">
                      <a:moveTo>
                        <a:pt x="256" y="101"/>
                      </a:moveTo>
                      <a:lnTo>
                        <a:pt x="256" y="101"/>
                      </a:lnTo>
                      <a:cubicBezTo>
                        <a:pt x="165" y="101"/>
                        <a:pt x="81" y="85"/>
                        <a:pt x="18" y="54"/>
                      </a:cubicBezTo>
                      <a:cubicBezTo>
                        <a:pt x="5" y="48"/>
                        <a:pt x="0" y="32"/>
                        <a:pt x="6" y="19"/>
                      </a:cubicBezTo>
                      <a:cubicBezTo>
                        <a:pt x="12" y="6"/>
                        <a:pt x="28" y="0"/>
                        <a:pt x="42" y="6"/>
                      </a:cubicBezTo>
                      <a:cubicBezTo>
                        <a:pt x="96" y="33"/>
                        <a:pt x="174" y="48"/>
                        <a:pt x="256" y="48"/>
                      </a:cubicBezTo>
                      <a:cubicBezTo>
                        <a:pt x="335" y="48"/>
                        <a:pt x="409" y="34"/>
                        <a:pt x="464" y="9"/>
                      </a:cubicBezTo>
                      <a:cubicBezTo>
                        <a:pt x="478" y="3"/>
                        <a:pt x="493" y="9"/>
                        <a:pt x="500" y="22"/>
                      </a:cubicBezTo>
                      <a:cubicBezTo>
                        <a:pt x="506" y="35"/>
                        <a:pt x="500" y="51"/>
                        <a:pt x="486" y="57"/>
                      </a:cubicBezTo>
                      <a:cubicBezTo>
                        <a:pt x="424" y="86"/>
                        <a:pt x="342" y="101"/>
                        <a:pt x="256" y="101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23" name="组合 253"/>
              <p:cNvGrpSpPr/>
              <p:nvPr/>
            </p:nvGrpSpPr>
            <p:grpSpPr>
              <a:xfrm>
                <a:off x="741323" y="1292249"/>
                <a:ext cx="3096344" cy="1800200"/>
                <a:chOff x="2251075" y="3830638"/>
                <a:chExt cx="735013" cy="463551"/>
              </a:xfrm>
              <a:grpFill/>
            </p:grpSpPr>
            <p:sp>
              <p:nvSpPr>
                <p:cNvPr id="642" name="Freeform 52"/>
                <p:cNvSpPr/>
                <p:nvPr/>
              </p:nvSpPr>
              <p:spPr bwMode="auto">
                <a:xfrm>
                  <a:off x="2251075" y="3830638"/>
                  <a:ext cx="735013" cy="447675"/>
                </a:xfrm>
                <a:custGeom>
                  <a:avLst/>
                  <a:gdLst>
                    <a:gd name="T0" fmla="*/ 2147483647 w 1754"/>
                    <a:gd name="T1" fmla="*/ 2147483647 h 1066"/>
                    <a:gd name="T2" fmla="*/ 2147483647 w 1754"/>
                    <a:gd name="T3" fmla="*/ 2147483647 h 1066"/>
                    <a:gd name="T4" fmla="*/ 2147483647 w 1754"/>
                    <a:gd name="T5" fmla="*/ 2147483647 h 1066"/>
                    <a:gd name="T6" fmla="*/ 2147483647 w 1754"/>
                    <a:gd name="T7" fmla="*/ 2147483647 h 1066"/>
                    <a:gd name="T8" fmla="*/ 2147483647 w 1754"/>
                    <a:gd name="T9" fmla="*/ 2147483647 h 1066"/>
                    <a:gd name="T10" fmla="*/ 2147483647 w 1754"/>
                    <a:gd name="T11" fmla="*/ 2147483647 h 1066"/>
                    <a:gd name="T12" fmla="*/ 2147483647 w 1754"/>
                    <a:gd name="T13" fmla="*/ 2147483647 h 1066"/>
                    <a:gd name="T14" fmla="*/ 2147483647 w 1754"/>
                    <a:gd name="T15" fmla="*/ 2147483647 h 1066"/>
                    <a:gd name="T16" fmla="*/ 2147483647 w 1754"/>
                    <a:gd name="T17" fmla="*/ 2147483647 h 1066"/>
                    <a:gd name="T18" fmla="*/ 2147483647 w 1754"/>
                    <a:gd name="T19" fmla="*/ 2147483647 h 1066"/>
                    <a:gd name="T20" fmla="*/ 2147483647 w 1754"/>
                    <a:gd name="T21" fmla="*/ 2147483647 h 1066"/>
                    <a:gd name="T22" fmla="*/ 2147483647 w 1754"/>
                    <a:gd name="T23" fmla="*/ 2147483647 h 1066"/>
                    <a:gd name="T24" fmla="*/ 2147483647 w 1754"/>
                    <a:gd name="T25" fmla="*/ 2147483647 h 1066"/>
                    <a:gd name="T26" fmla="*/ 2147483647 w 1754"/>
                    <a:gd name="T27" fmla="*/ 2147483647 h 1066"/>
                    <a:gd name="T28" fmla="*/ 2147483647 w 1754"/>
                    <a:gd name="T29" fmla="*/ 2147483647 h 1066"/>
                    <a:gd name="T30" fmla="*/ 2147483647 w 1754"/>
                    <a:gd name="T31" fmla="*/ 2147483647 h 1066"/>
                    <a:gd name="T32" fmla="*/ 2147483647 w 1754"/>
                    <a:gd name="T33" fmla="*/ 2147483647 h 1066"/>
                    <a:gd name="T34" fmla="*/ 0 w 1754"/>
                    <a:gd name="T35" fmla="*/ 2147483647 h 1066"/>
                    <a:gd name="T36" fmla="*/ 2147483647 w 1754"/>
                    <a:gd name="T37" fmla="*/ 2147483647 h 1066"/>
                    <a:gd name="T38" fmla="*/ 2147483647 w 1754"/>
                    <a:gd name="T39" fmla="*/ 0 h 1066"/>
                    <a:gd name="T40" fmla="*/ 2147483647 w 1754"/>
                    <a:gd name="T41" fmla="*/ 2147483647 h 1066"/>
                    <a:gd name="T42" fmla="*/ 2147483647 w 1754"/>
                    <a:gd name="T43" fmla="*/ 2147483647 h 1066"/>
                    <a:gd name="T44" fmla="*/ 2147483647 w 1754"/>
                    <a:gd name="T45" fmla="*/ 2147483647 h 1066"/>
                    <a:gd name="T46" fmla="*/ 2147483647 w 1754"/>
                    <a:gd name="T47" fmla="*/ 2147483647 h 106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1754"/>
                    <a:gd name="T73" fmla="*/ 0 h 1066"/>
                    <a:gd name="T74" fmla="*/ 1754 w 1754"/>
                    <a:gd name="T75" fmla="*/ 1066 h 106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1754" h="1066">
                      <a:moveTo>
                        <a:pt x="1493" y="1066"/>
                      </a:moveTo>
                      <a:lnTo>
                        <a:pt x="1493" y="1066"/>
                      </a:lnTo>
                      <a:lnTo>
                        <a:pt x="1388" y="1066"/>
                      </a:lnTo>
                      <a:lnTo>
                        <a:pt x="1388" y="999"/>
                      </a:lnTo>
                      <a:lnTo>
                        <a:pt x="1493" y="999"/>
                      </a:lnTo>
                      <a:cubicBezTo>
                        <a:pt x="1519" y="999"/>
                        <a:pt x="1541" y="993"/>
                        <a:pt x="1554" y="982"/>
                      </a:cubicBezTo>
                      <a:cubicBezTo>
                        <a:pt x="1639" y="913"/>
                        <a:pt x="1687" y="814"/>
                        <a:pt x="1687" y="711"/>
                      </a:cubicBezTo>
                      <a:cubicBezTo>
                        <a:pt x="1687" y="523"/>
                        <a:pt x="1535" y="369"/>
                        <a:pt x="1347" y="367"/>
                      </a:cubicBezTo>
                      <a:cubicBezTo>
                        <a:pt x="1335" y="367"/>
                        <a:pt x="1324" y="360"/>
                        <a:pt x="1318" y="350"/>
                      </a:cubicBezTo>
                      <a:cubicBezTo>
                        <a:pt x="1221" y="175"/>
                        <a:pt x="1037" y="67"/>
                        <a:pt x="838" y="67"/>
                      </a:cubicBezTo>
                      <a:cubicBezTo>
                        <a:pt x="588" y="67"/>
                        <a:pt x="370" y="236"/>
                        <a:pt x="307" y="478"/>
                      </a:cubicBezTo>
                      <a:cubicBezTo>
                        <a:pt x="304" y="491"/>
                        <a:pt x="293" y="501"/>
                        <a:pt x="280" y="503"/>
                      </a:cubicBezTo>
                      <a:cubicBezTo>
                        <a:pt x="158" y="521"/>
                        <a:pt x="67" y="627"/>
                        <a:pt x="67" y="750"/>
                      </a:cubicBezTo>
                      <a:cubicBezTo>
                        <a:pt x="67" y="887"/>
                        <a:pt x="179" y="999"/>
                        <a:pt x="316" y="999"/>
                      </a:cubicBezTo>
                      <a:lnTo>
                        <a:pt x="1183" y="999"/>
                      </a:lnTo>
                      <a:lnTo>
                        <a:pt x="1183" y="1066"/>
                      </a:lnTo>
                      <a:lnTo>
                        <a:pt x="316" y="1066"/>
                      </a:lnTo>
                      <a:cubicBezTo>
                        <a:pt x="142" y="1066"/>
                        <a:pt x="0" y="924"/>
                        <a:pt x="0" y="750"/>
                      </a:cubicBezTo>
                      <a:cubicBezTo>
                        <a:pt x="0" y="602"/>
                        <a:pt x="105" y="473"/>
                        <a:pt x="248" y="441"/>
                      </a:cubicBezTo>
                      <a:cubicBezTo>
                        <a:pt x="325" y="180"/>
                        <a:pt x="565" y="0"/>
                        <a:pt x="838" y="0"/>
                      </a:cubicBezTo>
                      <a:cubicBezTo>
                        <a:pt x="1055" y="0"/>
                        <a:pt x="1256" y="115"/>
                        <a:pt x="1367" y="301"/>
                      </a:cubicBezTo>
                      <a:cubicBezTo>
                        <a:pt x="1582" y="313"/>
                        <a:pt x="1754" y="493"/>
                        <a:pt x="1754" y="711"/>
                      </a:cubicBezTo>
                      <a:cubicBezTo>
                        <a:pt x="1754" y="834"/>
                        <a:pt x="1697" y="952"/>
                        <a:pt x="1596" y="1034"/>
                      </a:cubicBezTo>
                      <a:cubicBezTo>
                        <a:pt x="1570" y="1055"/>
                        <a:pt x="1535" y="1066"/>
                        <a:pt x="1493" y="106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3" name="Freeform 53"/>
                <p:cNvSpPr/>
                <p:nvPr/>
              </p:nvSpPr>
              <p:spPr bwMode="auto">
                <a:xfrm>
                  <a:off x="2720975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70" y="139"/>
                      </a:moveTo>
                      <a:lnTo>
                        <a:pt x="70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70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70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4" name="Freeform 54"/>
                <p:cNvSpPr/>
                <p:nvPr/>
              </p:nvSpPr>
              <p:spPr bwMode="auto">
                <a:xfrm>
                  <a:off x="2811463" y="4235451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1" y="139"/>
                        <a:pt x="0" y="107"/>
                        <a:pt x="0" y="69"/>
                      </a:cubicBezTo>
                      <a:cubicBezTo>
                        <a:pt x="0" y="31"/>
                        <a:pt x="31" y="0"/>
                        <a:pt x="69" y="0"/>
                      </a:cubicBezTo>
                      <a:cubicBezTo>
                        <a:pt x="108" y="0"/>
                        <a:pt x="139" y="31"/>
                        <a:pt x="139" y="69"/>
                      </a:cubicBezTo>
                      <a:cubicBezTo>
                        <a:pt x="139" y="107"/>
                        <a:pt x="108" y="139"/>
                        <a:pt x="69" y="139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24" name="组合 623"/>
              <p:cNvGrpSpPr/>
              <p:nvPr/>
            </p:nvGrpSpPr>
            <p:grpSpPr>
              <a:xfrm>
                <a:off x="1613193" y="2458047"/>
                <a:ext cx="217723" cy="426808"/>
                <a:chOff x="2200559" y="1986373"/>
                <a:chExt cx="575130" cy="1122040"/>
              </a:xfrm>
              <a:grpFill/>
            </p:grpSpPr>
            <p:sp>
              <p:nvSpPr>
                <p:cNvPr id="637" name="Freeform 55"/>
                <p:cNvSpPr>
                  <a:spLocks noEditPoints="1"/>
                </p:cNvSpPr>
                <p:nvPr/>
              </p:nvSpPr>
              <p:spPr bwMode="auto">
                <a:xfrm>
                  <a:off x="2200559" y="1986373"/>
                  <a:ext cx="575130" cy="1122040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8" name="Freeform 56"/>
                <p:cNvSpPr/>
                <p:nvPr/>
              </p:nvSpPr>
              <p:spPr bwMode="auto">
                <a:xfrm>
                  <a:off x="2367746" y="2202152"/>
                  <a:ext cx="240752" cy="61651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9" name="Freeform 57"/>
                <p:cNvSpPr/>
                <p:nvPr/>
              </p:nvSpPr>
              <p:spPr bwMode="auto">
                <a:xfrm>
                  <a:off x="2367746" y="2331616"/>
                  <a:ext cx="240752" cy="67818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0" name="Freeform 58"/>
                <p:cNvSpPr/>
                <p:nvPr/>
              </p:nvSpPr>
              <p:spPr bwMode="auto">
                <a:xfrm>
                  <a:off x="2213934" y="2658366"/>
                  <a:ext cx="548380" cy="67818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41" name="Freeform 59"/>
                <p:cNvSpPr/>
                <p:nvPr/>
              </p:nvSpPr>
              <p:spPr bwMode="auto">
                <a:xfrm>
                  <a:off x="2427936" y="2812491"/>
                  <a:ext cx="127066" cy="117138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25" name="组合 624"/>
              <p:cNvGrpSpPr/>
              <p:nvPr/>
            </p:nvGrpSpPr>
            <p:grpSpPr>
              <a:xfrm>
                <a:off x="2763806" y="2390037"/>
                <a:ext cx="217723" cy="426808"/>
                <a:chOff x="2200559" y="1986373"/>
                <a:chExt cx="575130" cy="1122040"/>
              </a:xfrm>
              <a:grpFill/>
            </p:grpSpPr>
            <p:sp>
              <p:nvSpPr>
                <p:cNvPr id="632" name="Freeform 55"/>
                <p:cNvSpPr>
                  <a:spLocks noEditPoints="1"/>
                </p:cNvSpPr>
                <p:nvPr/>
              </p:nvSpPr>
              <p:spPr bwMode="auto">
                <a:xfrm>
                  <a:off x="2200559" y="1986373"/>
                  <a:ext cx="575130" cy="1122040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3" name="Freeform 56"/>
                <p:cNvSpPr/>
                <p:nvPr/>
              </p:nvSpPr>
              <p:spPr bwMode="auto">
                <a:xfrm>
                  <a:off x="2367746" y="2202152"/>
                  <a:ext cx="240752" cy="61651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4" name="Freeform 57"/>
                <p:cNvSpPr/>
                <p:nvPr/>
              </p:nvSpPr>
              <p:spPr bwMode="auto">
                <a:xfrm>
                  <a:off x="2367746" y="2331616"/>
                  <a:ext cx="240752" cy="67818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5" name="Freeform 58"/>
                <p:cNvSpPr/>
                <p:nvPr/>
              </p:nvSpPr>
              <p:spPr bwMode="auto">
                <a:xfrm>
                  <a:off x="2213934" y="2658366"/>
                  <a:ext cx="548380" cy="67818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6" name="Freeform 59"/>
                <p:cNvSpPr/>
                <p:nvPr/>
              </p:nvSpPr>
              <p:spPr bwMode="auto">
                <a:xfrm>
                  <a:off x="2427936" y="2812491"/>
                  <a:ext cx="127066" cy="117138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26" name="组合 625"/>
              <p:cNvGrpSpPr/>
              <p:nvPr/>
            </p:nvGrpSpPr>
            <p:grpSpPr>
              <a:xfrm>
                <a:off x="1708195" y="1615707"/>
                <a:ext cx="217723" cy="426808"/>
                <a:chOff x="2200559" y="1986373"/>
                <a:chExt cx="575130" cy="1122040"/>
              </a:xfrm>
              <a:grpFill/>
            </p:grpSpPr>
            <p:sp>
              <p:nvSpPr>
                <p:cNvPr id="627" name="Freeform 55"/>
                <p:cNvSpPr>
                  <a:spLocks noEditPoints="1"/>
                </p:cNvSpPr>
                <p:nvPr/>
              </p:nvSpPr>
              <p:spPr bwMode="auto">
                <a:xfrm>
                  <a:off x="2200559" y="1986373"/>
                  <a:ext cx="575130" cy="1122040"/>
                </a:xfrm>
                <a:custGeom>
                  <a:avLst/>
                  <a:gdLst>
                    <a:gd name="T0" fmla="*/ 2147483647 w 324"/>
                    <a:gd name="T1" fmla="*/ 2147483647 h 684"/>
                    <a:gd name="T2" fmla="*/ 2147483647 w 324"/>
                    <a:gd name="T3" fmla="*/ 2147483647 h 684"/>
                    <a:gd name="T4" fmla="*/ 2147483647 w 324"/>
                    <a:gd name="T5" fmla="*/ 2147483647 h 684"/>
                    <a:gd name="T6" fmla="*/ 2147483647 w 324"/>
                    <a:gd name="T7" fmla="*/ 2147483647 h 684"/>
                    <a:gd name="T8" fmla="*/ 2147483647 w 324"/>
                    <a:gd name="T9" fmla="*/ 2147483647 h 684"/>
                    <a:gd name="T10" fmla="*/ 2147483647 w 324"/>
                    <a:gd name="T11" fmla="*/ 2147483647 h 684"/>
                    <a:gd name="T12" fmla="*/ 2147483647 w 324"/>
                    <a:gd name="T13" fmla="*/ 2147483647 h 684"/>
                    <a:gd name="T14" fmla="*/ 2147483647 w 324"/>
                    <a:gd name="T15" fmla="*/ 2147483647 h 684"/>
                    <a:gd name="T16" fmla="*/ 2147483647 w 324"/>
                    <a:gd name="T17" fmla="*/ 2147483647 h 684"/>
                    <a:gd name="T18" fmla="*/ 0 w 324"/>
                    <a:gd name="T19" fmla="*/ 2147483647 h 684"/>
                    <a:gd name="T20" fmla="*/ 0 w 324"/>
                    <a:gd name="T21" fmla="*/ 2147483647 h 684"/>
                    <a:gd name="T22" fmla="*/ 2147483647 w 324"/>
                    <a:gd name="T23" fmla="*/ 0 h 684"/>
                    <a:gd name="T24" fmla="*/ 2147483647 w 324"/>
                    <a:gd name="T25" fmla="*/ 0 h 684"/>
                    <a:gd name="T26" fmla="*/ 2147483647 w 324"/>
                    <a:gd name="T27" fmla="*/ 2147483647 h 684"/>
                    <a:gd name="T28" fmla="*/ 2147483647 w 324"/>
                    <a:gd name="T29" fmla="*/ 2147483647 h 684"/>
                    <a:gd name="T30" fmla="*/ 2147483647 w 324"/>
                    <a:gd name="T31" fmla="*/ 2147483647 h 684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24"/>
                    <a:gd name="T49" fmla="*/ 0 h 684"/>
                    <a:gd name="T50" fmla="*/ 324 w 324"/>
                    <a:gd name="T51" fmla="*/ 684 h 684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24" h="684">
                      <a:moveTo>
                        <a:pt x="53" y="630"/>
                      </a:moveTo>
                      <a:lnTo>
                        <a:pt x="53" y="630"/>
                      </a:lnTo>
                      <a:lnTo>
                        <a:pt x="270" y="630"/>
                      </a:lnTo>
                      <a:lnTo>
                        <a:pt x="270" y="53"/>
                      </a:lnTo>
                      <a:lnTo>
                        <a:pt x="53" y="53"/>
                      </a:lnTo>
                      <a:lnTo>
                        <a:pt x="53" y="630"/>
                      </a:lnTo>
                      <a:close/>
                      <a:moveTo>
                        <a:pt x="297" y="684"/>
                      </a:moveTo>
                      <a:lnTo>
                        <a:pt x="297" y="684"/>
                      </a:lnTo>
                      <a:lnTo>
                        <a:pt x="27" y="684"/>
                      </a:lnTo>
                      <a:cubicBezTo>
                        <a:pt x="12" y="684"/>
                        <a:pt x="0" y="672"/>
                        <a:pt x="0" y="657"/>
                      </a:cubicBezTo>
                      <a:lnTo>
                        <a:pt x="0" y="26"/>
                      </a:lnTo>
                      <a:cubicBezTo>
                        <a:pt x="0" y="12"/>
                        <a:pt x="12" y="0"/>
                        <a:pt x="27" y="0"/>
                      </a:cubicBezTo>
                      <a:lnTo>
                        <a:pt x="297" y="0"/>
                      </a:lnTo>
                      <a:cubicBezTo>
                        <a:pt x="312" y="0"/>
                        <a:pt x="324" y="12"/>
                        <a:pt x="324" y="26"/>
                      </a:cubicBezTo>
                      <a:lnTo>
                        <a:pt x="324" y="657"/>
                      </a:lnTo>
                      <a:cubicBezTo>
                        <a:pt x="324" y="672"/>
                        <a:pt x="312" y="684"/>
                        <a:pt x="297" y="68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28" name="Freeform 56"/>
                <p:cNvSpPr/>
                <p:nvPr/>
              </p:nvSpPr>
              <p:spPr bwMode="auto">
                <a:xfrm>
                  <a:off x="2367746" y="2202152"/>
                  <a:ext cx="240752" cy="61651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29" name="Freeform 57"/>
                <p:cNvSpPr/>
                <p:nvPr/>
              </p:nvSpPr>
              <p:spPr bwMode="auto">
                <a:xfrm>
                  <a:off x="2367746" y="2331616"/>
                  <a:ext cx="240752" cy="67818"/>
                </a:xfrm>
                <a:custGeom>
                  <a:avLst/>
                  <a:gdLst>
                    <a:gd name="T0" fmla="*/ 2147483647 w 134"/>
                    <a:gd name="T1" fmla="*/ 2147483647 h 40"/>
                    <a:gd name="T2" fmla="*/ 2147483647 w 134"/>
                    <a:gd name="T3" fmla="*/ 2147483647 h 40"/>
                    <a:gd name="T4" fmla="*/ 2147483647 w 134"/>
                    <a:gd name="T5" fmla="*/ 2147483647 h 40"/>
                    <a:gd name="T6" fmla="*/ 0 w 134"/>
                    <a:gd name="T7" fmla="*/ 2147483647 h 40"/>
                    <a:gd name="T8" fmla="*/ 2147483647 w 134"/>
                    <a:gd name="T9" fmla="*/ 0 h 40"/>
                    <a:gd name="T10" fmla="*/ 2147483647 w 134"/>
                    <a:gd name="T11" fmla="*/ 0 h 40"/>
                    <a:gd name="T12" fmla="*/ 2147483647 w 134"/>
                    <a:gd name="T13" fmla="*/ 2147483647 h 40"/>
                    <a:gd name="T14" fmla="*/ 2147483647 w 134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34"/>
                    <a:gd name="T25" fmla="*/ 0 h 40"/>
                    <a:gd name="T26" fmla="*/ 134 w 134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34" h="40">
                      <a:moveTo>
                        <a:pt x="114" y="40"/>
                      </a:moveTo>
                      <a:lnTo>
                        <a:pt x="114" y="40"/>
                      </a:lnTo>
                      <a:lnTo>
                        <a:pt x="20" y="40"/>
                      </a:lnTo>
                      <a:cubicBezTo>
                        <a:pt x="8" y="40"/>
                        <a:pt x="0" y="31"/>
                        <a:pt x="0" y="20"/>
                      </a:cubicBezTo>
                      <a:cubicBezTo>
                        <a:pt x="0" y="9"/>
                        <a:pt x="8" y="0"/>
                        <a:pt x="20" y="0"/>
                      </a:cubicBezTo>
                      <a:lnTo>
                        <a:pt x="114" y="0"/>
                      </a:lnTo>
                      <a:cubicBezTo>
                        <a:pt x="125" y="0"/>
                        <a:pt x="134" y="9"/>
                        <a:pt x="134" y="20"/>
                      </a:cubicBezTo>
                      <a:cubicBezTo>
                        <a:pt x="134" y="31"/>
                        <a:pt x="125" y="40"/>
                        <a:pt x="114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0" name="Freeform 58"/>
                <p:cNvSpPr/>
                <p:nvPr/>
              </p:nvSpPr>
              <p:spPr bwMode="auto">
                <a:xfrm>
                  <a:off x="2213934" y="2658366"/>
                  <a:ext cx="548380" cy="67818"/>
                </a:xfrm>
                <a:custGeom>
                  <a:avLst/>
                  <a:gdLst>
                    <a:gd name="T0" fmla="*/ 2147483647 w 310"/>
                    <a:gd name="T1" fmla="*/ 2147483647 h 40"/>
                    <a:gd name="T2" fmla="*/ 2147483647 w 310"/>
                    <a:gd name="T3" fmla="*/ 2147483647 h 40"/>
                    <a:gd name="T4" fmla="*/ 2147483647 w 310"/>
                    <a:gd name="T5" fmla="*/ 2147483647 h 40"/>
                    <a:gd name="T6" fmla="*/ 0 w 310"/>
                    <a:gd name="T7" fmla="*/ 2147483647 h 40"/>
                    <a:gd name="T8" fmla="*/ 2147483647 w 310"/>
                    <a:gd name="T9" fmla="*/ 0 h 40"/>
                    <a:gd name="T10" fmla="*/ 2147483647 w 310"/>
                    <a:gd name="T11" fmla="*/ 0 h 40"/>
                    <a:gd name="T12" fmla="*/ 2147483647 w 310"/>
                    <a:gd name="T13" fmla="*/ 2147483647 h 40"/>
                    <a:gd name="T14" fmla="*/ 2147483647 w 310"/>
                    <a:gd name="T15" fmla="*/ 2147483647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10"/>
                    <a:gd name="T25" fmla="*/ 0 h 40"/>
                    <a:gd name="T26" fmla="*/ 310 w 310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10" h="40">
                      <a:moveTo>
                        <a:pt x="290" y="40"/>
                      </a:moveTo>
                      <a:lnTo>
                        <a:pt x="290" y="40"/>
                      </a:lnTo>
                      <a:lnTo>
                        <a:pt x="20" y="40"/>
                      </a:lnTo>
                      <a:cubicBezTo>
                        <a:pt x="9" y="40"/>
                        <a:pt x="0" y="31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lnTo>
                        <a:pt x="290" y="0"/>
                      </a:lnTo>
                      <a:cubicBezTo>
                        <a:pt x="301" y="0"/>
                        <a:pt x="310" y="9"/>
                        <a:pt x="310" y="20"/>
                      </a:cubicBezTo>
                      <a:cubicBezTo>
                        <a:pt x="310" y="31"/>
                        <a:pt x="301" y="40"/>
                        <a:pt x="290" y="4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  <p:sp>
              <p:nvSpPr>
                <p:cNvPr id="631" name="Freeform 59"/>
                <p:cNvSpPr/>
                <p:nvPr/>
              </p:nvSpPr>
              <p:spPr bwMode="auto">
                <a:xfrm>
                  <a:off x="2427936" y="2812491"/>
                  <a:ext cx="127066" cy="117138"/>
                </a:xfrm>
                <a:custGeom>
                  <a:avLst/>
                  <a:gdLst>
                    <a:gd name="T0" fmla="*/ 2147483647 w 72"/>
                    <a:gd name="T1" fmla="*/ 2147483647 h 72"/>
                    <a:gd name="T2" fmla="*/ 2147483647 w 72"/>
                    <a:gd name="T3" fmla="*/ 2147483647 h 72"/>
                    <a:gd name="T4" fmla="*/ 2147483647 w 72"/>
                    <a:gd name="T5" fmla="*/ 2147483647 h 72"/>
                    <a:gd name="T6" fmla="*/ 0 w 72"/>
                    <a:gd name="T7" fmla="*/ 2147483647 h 72"/>
                    <a:gd name="T8" fmla="*/ 2147483647 w 72"/>
                    <a:gd name="T9" fmla="*/ 0 h 72"/>
                    <a:gd name="T10" fmla="*/ 2147483647 w 72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72"/>
                    <a:gd name="T20" fmla="*/ 72 w 72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72">
                      <a:moveTo>
                        <a:pt x="72" y="36"/>
                      </a:moveTo>
                      <a:lnTo>
                        <a:pt x="72" y="36"/>
                      </a:lnTo>
                      <a:cubicBezTo>
                        <a:pt x="72" y="56"/>
                        <a:pt x="56" y="72"/>
                        <a:pt x="36" y="72"/>
                      </a:cubicBezTo>
                      <a:cubicBezTo>
                        <a:pt x="16" y="72"/>
                        <a:pt x="0" y="56"/>
                        <a:pt x="0" y="36"/>
                      </a:cubicBezTo>
                      <a:cubicBezTo>
                        <a:pt x="0" y="16"/>
                        <a:pt x="16" y="0"/>
                        <a:pt x="36" y="0"/>
                      </a:cubicBezTo>
                      <a:cubicBezTo>
                        <a:pt x="56" y="0"/>
                        <a:pt x="72" y="16"/>
                        <a:pt x="72" y="36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chemeClr val="tx1"/>
                  </a:solidFill>
                  <a:round/>
                </a:ln>
                <a:extLst/>
              </p:spPr>
              <p:txBody>
                <a:bodyPr/>
                <a:lstStyle/>
                <a:p>
                  <a:pPr defTabSz="1219088">
                    <a:lnSpc>
                      <a:spcPct val="120000"/>
                    </a:lnSpc>
                    <a:defRPr/>
                  </a:pPr>
                  <a:endParaRPr lang="zh-CN" altLang="en-US" kern="0"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592" name="组合 253"/>
            <p:cNvGrpSpPr/>
            <p:nvPr/>
          </p:nvGrpSpPr>
          <p:grpSpPr>
            <a:xfrm>
              <a:off x="3352406" y="2509684"/>
              <a:ext cx="532264" cy="357612"/>
              <a:chOff x="2251075" y="3830638"/>
              <a:chExt cx="735013" cy="463551"/>
            </a:xfrm>
            <a:grpFill/>
          </p:grpSpPr>
          <p:sp>
            <p:nvSpPr>
              <p:cNvPr id="614" name="Freeform 52"/>
              <p:cNvSpPr/>
              <p:nvPr/>
            </p:nvSpPr>
            <p:spPr bwMode="auto">
              <a:xfrm>
                <a:off x="2251075" y="3830638"/>
                <a:ext cx="735013" cy="447675"/>
              </a:xfrm>
              <a:custGeom>
                <a:avLst/>
                <a:gdLst>
                  <a:gd name="T0" fmla="*/ 2147483647 w 1754"/>
                  <a:gd name="T1" fmla="*/ 2147483647 h 1066"/>
                  <a:gd name="T2" fmla="*/ 2147483647 w 1754"/>
                  <a:gd name="T3" fmla="*/ 2147483647 h 1066"/>
                  <a:gd name="T4" fmla="*/ 2147483647 w 1754"/>
                  <a:gd name="T5" fmla="*/ 2147483647 h 1066"/>
                  <a:gd name="T6" fmla="*/ 2147483647 w 1754"/>
                  <a:gd name="T7" fmla="*/ 2147483647 h 1066"/>
                  <a:gd name="T8" fmla="*/ 2147483647 w 1754"/>
                  <a:gd name="T9" fmla="*/ 2147483647 h 1066"/>
                  <a:gd name="T10" fmla="*/ 2147483647 w 1754"/>
                  <a:gd name="T11" fmla="*/ 2147483647 h 1066"/>
                  <a:gd name="T12" fmla="*/ 2147483647 w 1754"/>
                  <a:gd name="T13" fmla="*/ 2147483647 h 1066"/>
                  <a:gd name="T14" fmla="*/ 2147483647 w 1754"/>
                  <a:gd name="T15" fmla="*/ 2147483647 h 1066"/>
                  <a:gd name="T16" fmla="*/ 2147483647 w 1754"/>
                  <a:gd name="T17" fmla="*/ 2147483647 h 1066"/>
                  <a:gd name="T18" fmla="*/ 2147483647 w 1754"/>
                  <a:gd name="T19" fmla="*/ 2147483647 h 1066"/>
                  <a:gd name="T20" fmla="*/ 2147483647 w 1754"/>
                  <a:gd name="T21" fmla="*/ 2147483647 h 1066"/>
                  <a:gd name="T22" fmla="*/ 2147483647 w 1754"/>
                  <a:gd name="T23" fmla="*/ 2147483647 h 1066"/>
                  <a:gd name="T24" fmla="*/ 2147483647 w 1754"/>
                  <a:gd name="T25" fmla="*/ 2147483647 h 1066"/>
                  <a:gd name="T26" fmla="*/ 2147483647 w 1754"/>
                  <a:gd name="T27" fmla="*/ 2147483647 h 1066"/>
                  <a:gd name="T28" fmla="*/ 2147483647 w 1754"/>
                  <a:gd name="T29" fmla="*/ 2147483647 h 1066"/>
                  <a:gd name="T30" fmla="*/ 2147483647 w 1754"/>
                  <a:gd name="T31" fmla="*/ 2147483647 h 1066"/>
                  <a:gd name="T32" fmla="*/ 2147483647 w 1754"/>
                  <a:gd name="T33" fmla="*/ 2147483647 h 1066"/>
                  <a:gd name="T34" fmla="*/ 0 w 1754"/>
                  <a:gd name="T35" fmla="*/ 2147483647 h 1066"/>
                  <a:gd name="T36" fmla="*/ 2147483647 w 1754"/>
                  <a:gd name="T37" fmla="*/ 2147483647 h 1066"/>
                  <a:gd name="T38" fmla="*/ 2147483647 w 1754"/>
                  <a:gd name="T39" fmla="*/ 0 h 1066"/>
                  <a:gd name="T40" fmla="*/ 2147483647 w 1754"/>
                  <a:gd name="T41" fmla="*/ 2147483647 h 1066"/>
                  <a:gd name="T42" fmla="*/ 2147483647 w 1754"/>
                  <a:gd name="T43" fmla="*/ 2147483647 h 1066"/>
                  <a:gd name="T44" fmla="*/ 2147483647 w 1754"/>
                  <a:gd name="T45" fmla="*/ 2147483647 h 1066"/>
                  <a:gd name="T46" fmla="*/ 2147483647 w 1754"/>
                  <a:gd name="T47" fmla="*/ 2147483647 h 106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754"/>
                  <a:gd name="T73" fmla="*/ 0 h 1066"/>
                  <a:gd name="T74" fmla="*/ 1754 w 1754"/>
                  <a:gd name="T75" fmla="*/ 1066 h 106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754" h="1066">
                    <a:moveTo>
                      <a:pt x="1493" y="1066"/>
                    </a:moveTo>
                    <a:lnTo>
                      <a:pt x="1493" y="1066"/>
                    </a:lnTo>
                    <a:lnTo>
                      <a:pt x="1388" y="1066"/>
                    </a:lnTo>
                    <a:lnTo>
                      <a:pt x="1388" y="999"/>
                    </a:lnTo>
                    <a:lnTo>
                      <a:pt x="1493" y="999"/>
                    </a:lnTo>
                    <a:cubicBezTo>
                      <a:pt x="1519" y="999"/>
                      <a:pt x="1541" y="993"/>
                      <a:pt x="1554" y="982"/>
                    </a:cubicBezTo>
                    <a:cubicBezTo>
                      <a:pt x="1639" y="913"/>
                      <a:pt x="1687" y="814"/>
                      <a:pt x="1687" y="711"/>
                    </a:cubicBezTo>
                    <a:cubicBezTo>
                      <a:pt x="1687" y="523"/>
                      <a:pt x="1535" y="369"/>
                      <a:pt x="1347" y="367"/>
                    </a:cubicBezTo>
                    <a:cubicBezTo>
                      <a:pt x="1335" y="367"/>
                      <a:pt x="1324" y="360"/>
                      <a:pt x="1318" y="350"/>
                    </a:cubicBezTo>
                    <a:cubicBezTo>
                      <a:pt x="1221" y="175"/>
                      <a:pt x="1037" y="67"/>
                      <a:pt x="838" y="67"/>
                    </a:cubicBezTo>
                    <a:cubicBezTo>
                      <a:pt x="588" y="67"/>
                      <a:pt x="370" y="236"/>
                      <a:pt x="307" y="478"/>
                    </a:cubicBezTo>
                    <a:cubicBezTo>
                      <a:pt x="304" y="491"/>
                      <a:pt x="293" y="501"/>
                      <a:pt x="280" y="503"/>
                    </a:cubicBezTo>
                    <a:cubicBezTo>
                      <a:pt x="158" y="521"/>
                      <a:pt x="67" y="627"/>
                      <a:pt x="67" y="750"/>
                    </a:cubicBezTo>
                    <a:cubicBezTo>
                      <a:pt x="67" y="887"/>
                      <a:pt x="179" y="999"/>
                      <a:pt x="316" y="999"/>
                    </a:cubicBezTo>
                    <a:lnTo>
                      <a:pt x="1183" y="999"/>
                    </a:lnTo>
                    <a:lnTo>
                      <a:pt x="1183" y="1066"/>
                    </a:lnTo>
                    <a:lnTo>
                      <a:pt x="316" y="1066"/>
                    </a:lnTo>
                    <a:cubicBezTo>
                      <a:pt x="142" y="1066"/>
                      <a:pt x="0" y="924"/>
                      <a:pt x="0" y="750"/>
                    </a:cubicBezTo>
                    <a:cubicBezTo>
                      <a:pt x="0" y="602"/>
                      <a:pt x="105" y="473"/>
                      <a:pt x="248" y="441"/>
                    </a:cubicBezTo>
                    <a:cubicBezTo>
                      <a:pt x="325" y="180"/>
                      <a:pt x="565" y="0"/>
                      <a:pt x="838" y="0"/>
                    </a:cubicBezTo>
                    <a:cubicBezTo>
                      <a:pt x="1055" y="0"/>
                      <a:pt x="1256" y="115"/>
                      <a:pt x="1367" y="301"/>
                    </a:cubicBezTo>
                    <a:cubicBezTo>
                      <a:pt x="1582" y="313"/>
                      <a:pt x="1754" y="493"/>
                      <a:pt x="1754" y="711"/>
                    </a:cubicBezTo>
                    <a:cubicBezTo>
                      <a:pt x="1754" y="834"/>
                      <a:pt x="1697" y="952"/>
                      <a:pt x="1596" y="1034"/>
                    </a:cubicBezTo>
                    <a:cubicBezTo>
                      <a:pt x="1570" y="1055"/>
                      <a:pt x="1535" y="1066"/>
                      <a:pt x="1493" y="106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5" name="Freeform 53"/>
              <p:cNvSpPr/>
              <p:nvPr/>
            </p:nvSpPr>
            <p:spPr bwMode="auto">
              <a:xfrm>
                <a:off x="2720975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6" name="Freeform 54"/>
              <p:cNvSpPr/>
              <p:nvPr/>
            </p:nvSpPr>
            <p:spPr bwMode="auto">
              <a:xfrm>
                <a:off x="2811463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7" name="Freeform 55"/>
              <p:cNvSpPr>
                <a:spLocks noEditPoints="1"/>
              </p:cNvSpPr>
              <p:nvPr/>
            </p:nvSpPr>
            <p:spPr bwMode="auto">
              <a:xfrm>
                <a:off x="2525713" y="3922713"/>
                <a:ext cx="136525" cy="288925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8" name="Freeform 56"/>
              <p:cNvSpPr/>
              <p:nvPr/>
            </p:nvSpPr>
            <p:spPr bwMode="auto">
              <a:xfrm>
                <a:off x="2565400" y="3978276"/>
                <a:ext cx="57150" cy="15875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9" name="Freeform 57"/>
              <p:cNvSpPr/>
              <p:nvPr/>
            </p:nvSpPr>
            <p:spPr bwMode="auto">
              <a:xfrm>
                <a:off x="2565400" y="4011613"/>
                <a:ext cx="57150" cy="17463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20" name="Freeform 58"/>
              <p:cNvSpPr/>
              <p:nvPr/>
            </p:nvSpPr>
            <p:spPr bwMode="auto">
              <a:xfrm>
                <a:off x="2528888" y="4095751"/>
                <a:ext cx="130175" cy="17463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21" name="Freeform 59"/>
              <p:cNvSpPr/>
              <p:nvPr/>
            </p:nvSpPr>
            <p:spPr bwMode="auto">
              <a:xfrm>
                <a:off x="2579688" y="4135438"/>
                <a:ext cx="30163" cy="3016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</p:grpSp>
        <p:grpSp>
          <p:nvGrpSpPr>
            <p:cNvPr id="593" name="组合 253"/>
            <p:cNvGrpSpPr/>
            <p:nvPr/>
          </p:nvGrpSpPr>
          <p:grpSpPr>
            <a:xfrm>
              <a:off x="4409096" y="2682328"/>
              <a:ext cx="532264" cy="357612"/>
              <a:chOff x="2251075" y="3830638"/>
              <a:chExt cx="735013" cy="463551"/>
            </a:xfrm>
            <a:grpFill/>
          </p:grpSpPr>
          <p:sp>
            <p:nvSpPr>
              <p:cNvPr id="606" name="Freeform 52"/>
              <p:cNvSpPr/>
              <p:nvPr/>
            </p:nvSpPr>
            <p:spPr bwMode="auto">
              <a:xfrm>
                <a:off x="2251075" y="3830638"/>
                <a:ext cx="735013" cy="447675"/>
              </a:xfrm>
              <a:custGeom>
                <a:avLst/>
                <a:gdLst>
                  <a:gd name="T0" fmla="*/ 2147483647 w 1754"/>
                  <a:gd name="T1" fmla="*/ 2147483647 h 1066"/>
                  <a:gd name="T2" fmla="*/ 2147483647 w 1754"/>
                  <a:gd name="T3" fmla="*/ 2147483647 h 1066"/>
                  <a:gd name="T4" fmla="*/ 2147483647 w 1754"/>
                  <a:gd name="T5" fmla="*/ 2147483647 h 1066"/>
                  <a:gd name="T6" fmla="*/ 2147483647 w 1754"/>
                  <a:gd name="T7" fmla="*/ 2147483647 h 1066"/>
                  <a:gd name="T8" fmla="*/ 2147483647 w 1754"/>
                  <a:gd name="T9" fmla="*/ 2147483647 h 1066"/>
                  <a:gd name="T10" fmla="*/ 2147483647 w 1754"/>
                  <a:gd name="T11" fmla="*/ 2147483647 h 1066"/>
                  <a:gd name="T12" fmla="*/ 2147483647 w 1754"/>
                  <a:gd name="T13" fmla="*/ 2147483647 h 1066"/>
                  <a:gd name="T14" fmla="*/ 2147483647 w 1754"/>
                  <a:gd name="T15" fmla="*/ 2147483647 h 1066"/>
                  <a:gd name="T16" fmla="*/ 2147483647 w 1754"/>
                  <a:gd name="T17" fmla="*/ 2147483647 h 1066"/>
                  <a:gd name="T18" fmla="*/ 2147483647 w 1754"/>
                  <a:gd name="T19" fmla="*/ 2147483647 h 1066"/>
                  <a:gd name="T20" fmla="*/ 2147483647 w 1754"/>
                  <a:gd name="T21" fmla="*/ 2147483647 h 1066"/>
                  <a:gd name="T22" fmla="*/ 2147483647 w 1754"/>
                  <a:gd name="T23" fmla="*/ 2147483647 h 1066"/>
                  <a:gd name="T24" fmla="*/ 2147483647 w 1754"/>
                  <a:gd name="T25" fmla="*/ 2147483647 h 1066"/>
                  <a:gd name="T26" fmla="*/ 2147483647 w 1754"/>
                  <a:gd name="T27" fmla="*/ 2147483647 h 1066"/>
                  <a:gd name="T28" fmla="*/ 2147483647 w 1754"/>
                  <a:gd name="T29" fmla="*/ 2147483647 h 1066"/>
                  <a:gd name="T30" fmla="*/ 2147483647 w 1754"/>
                  <a:gd name="T31" fmla="*/ 2147483647 h 1066"/>
                  <a:gd name="T32" fmla="*/ 2147483647 w 1754"/>
                  <a:gd name="T33" fmla="*/ 2147483647 h 1066"/>
                  <a:gd name="T34" fmla="*/ 0 w 1754"/>
                  <a:gd name="T35" fmla="*/ 2147483647 h 1066"/>
                  <a:gd name="T36" fmla="*/ 2147483647 w 1754"/>
                  <a:gd name="T37" fmla="*/ 2147483647 h 1066"/>
                  <a:gd name="T38" fmla="*/ 2147483647 w 1754"/>
                  <a:gd name="T39" fmla="*/ 0 h 1066"/>
                  <a:gd name="T40" fmla="*/ 2147483647 w 1754"/>
                  <a:gd name="T41" fmla="*/ 2147483647 h 1066"/>
                  <a:gd name="T42" fmla="*/ 2147483647 w 1754"/>
                  <a:gd name="T43" fmla="*/ 2147483647 h 1066"/>
                  <a:gd name="T44" fmla="*/ 2147483647 w 1754"/>
                  <a:gd name="T45" fmla="*/ 2147483647 h 1066"/>
                  <a:gd name="T46" fmla="*/ 2147483647 w 1754"/>
                  <a:gd name="T47" fmla="*/ 2147483647 h 106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754"/>
                  <a:gd name="T73" fmla="*/ 0 h 1066"/>
                  <a:gd name="T74" fmla="*/ 1754 w 1754"/>
                  <a:gd name="T75" fmla="*/ 1066 h 106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754" h="1066">
                    <a:moveTo>
                      <a:pt x="1493" y="1066"/>
                    </a:moveTo>
                    <a:lnTo>
                      <a:pt x="1493" y="1066"/>
                    </a:lnTo>
                    <a:lnTo>
                      <a:pt x="1388" y="1066"/>
                    </a:lnTo>
                    <a:lnTo>
                      <a:pt x="1388" y="999"/>
                    </a:lnTo>
                    <a:lnTo>
                      <a:pt x="1493" y="999"/>
                    </a:lnTo>
                    <a:cubicBezTo>
                      <a:pt x="1519" y="999"/>
                      <a:pt x="1541" y="993"/>
                      <a:pt x="1554" y="982"/>
                    </a:cubicBezTo>
                    <a:cubicBezTo>
                      <a:pt x="1639" y="913"/>
                      <a:pt x="1687" y="814"/>
                      <a:pt x="1687" y="711"/>
                    </a:cubicBezTo>
                    <a:cubicBezTo>
                      <a:pt x="1687" y="523"/>
                      <a:pt x="1535" y="369"/>
                      <a:pt x="1347" y="367"/>
                    </a:cubicBezTo>
                    <a:cubicBezTo>
                      <a:pt x="1335" y="367"/>
                      <a:pt x="1324" y="360"/>
                      <a:pt x="1318" y="350"/>
                    </a:cubicBezTo>
                    <a:cubicBezTo>
                      <a:pt x="1221" y="175"/>
                      <a:pt x="1037" y="67"/>
                      <a:pt x="838" y="67"/>
                    </a:cubicBezTo>
                    <a:cubicBezTo>
                      <a:pt x="588" y="67"/>
                      <a:pt x="370" y="236"/>
                      <a:pt x="307" y="478"/>
                    </a:cubicBezTo>
                    <a:cubicBezTo>
                      <a:pt x="304" y="491"/>
                      <a:pt x="293" y="501"/>
                      <a:pt x="280" y="503"/>
                    </a:cubicBezTo>
                    <a:cubicBezTo>
                      <a:pt x="158" y="521"/>
                      <a:pt x="67" y="627"/>
                      <a:pt x="67" y="750"/>
                    </a:cubicBezTo>
                    <a:cubicBezTo>
                      <a:pt x="67" y="887"/>
                      <a:pt x="179" y="999"/>
                      <a:pt x="316" y="999"/>
                    </a:cubicBezTo>
                    <a:lnTo>
                      <a:pt x="1183" y="999"/>
                    </a:lnTo>
                    <a:lnTo>
                      <a:pt x="1183" y="1066"/>
                    </a:lnTo>
                    <a:lnTo>
                      <a:pt x="316" y="1066"/>
                    </a:lnTo>
                    <a:cubicBezTo>
                      <a:pt x="142" y="1066"/>
                      <a:pt x="0" y="924"/>
                      <a:pt x="0" y="750"/>
                    </a:cubicBezTo>
                    <a:cubicBezTo>
                      <a:pt x="0" y="602"/>
                      <a:pt x="105" y="473"/>
                      <a:pt x="248" y="441"/>
                    </a:cubicBezTo>
                    <a:cubicBezTo>
                      <a:pt x="325" y="180"/>
                      <a:pt x="565" y="0"/>
                      <a:pt x="838" y="0"/>
                    </a:cubicBezTo>
                    <a:cubicBezTo>
                      <a:pt x="1055" y="0"/>
                      <a:pt x="1256" y="115"/>
                      <a:pt x="1367" y="301"/>
                    </a:cubicBezTo>
                    <a:cubicBezTo>
                      <a:pt x="1582" y="313"/>
                      <a:pt x="1754" y="493"/>
                      <a:pt x="1754" y="711"/>
                    </a:cubicBezTo>
                    <a:cubicBezTo>
                      <a:pt x="1754" y="834"/>
                      <a:pt x="1697" y="952"/>
                      <a:pt x="1596" y="1034"/>
                    </a:cubicBezTo>
                    <a:cubicBezTo>
                      <a:pt x="1570" y="1055"/>
                      <a:pt x="1535" y="1066"/>
                      <a:pt x="1493" y="106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7" name="Freeform 53"/>
              <p:cNvSpPr/>
              <p:nvPr/>
            </p:nvSpPr>
            <p:spPr bwMode="auto">
              <a:xfrm>
                <a:off x="2720975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8" name="Freeform 54"/>
              <p:cNvSpPr/>
              <p:nvPr/>
            </p:nvSpPr>
            <p:spPr bwMode="auto">
              <a:xfrm>
                <a:off x="2811463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9" name="Freeform 55"/>
              <p:cNvSpPr>
                <a:spLocks noEditPoints="1"/>
              </p:cNvSpPr>
              <p:nvPr/>
            </p:nvSpPr>
            <p:spPr bwMode="auto">
              <a:xfrm>
                <a:off x="2525713" y="3922713"/>
                <a:ext cx="136525" cy="288925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0" name="Freeform 56"/>
              <p:cNvSpPr/>
              <p:nvPr/>
            </p:nvSpPr>
            <p:spPr bwMode="auto">
              <a:xfrm>
                <a:off x="2565400" y="3978276"/>
                <a:ext cx="57150" cy="15875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1" name="Freeform 57"/>
              <p:cNvSpPr/>
              <p:nvPr/>
            </p:nvSpPr>
            <p:spPr bwMode="auto">
              <a:xfrm>
                <a:off x="2565400" y="4011613"/>
                <a:ext cx="57150" cy="17463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2" name="Freeform 58"/>
              <p:cNvSpPr/>
              <p:nvPr/>
            </p:nvSpPr>
            <p:spPr bwMode="auto">
              <a:xfrm>
                <a:off x="2528888" y="4095751"/>
                <a:ext cx="130175" cy="17463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13" name="Freeform 59"/>
              <p:cNvSpPr/>
              <p:nvPr/>
            </p:nvSpPr>
            <p:spPr bwMode="auto">
              <a:xfrm>
                <a:off x="2579688" y="4135438"/>
                <a:ext cx="30163" cy="3016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</p:grpSp>
        <p:grpSp>
          <p:nvGrpSpPr>
            <p:cNvPr id="594" name="组合 253"/>
            <p:cNvGrpSpPr/>
            <p:nvPr/>
          </p:nvGrpSpPr>
          <p:grpSpPr>
            <a:xfrm>
              <a:off x="5406166" y="2517983"/>
              <a:ext cx="532264" cy="357612"/>
              <a:chOff x="2251075" y="3830638"/>
              <a:chExt cx="735013" cy="463551"/>
            </a:xfrm>
            <a:grpFill/>
          </p:grpSpPr>
          <p:sp>
            <p:nvSpPr>
              <p:cNvPr id="598" name="Freeform 52"/>
              <p:cNvSpPr/>
              <p:nvPr/>
            </p:nvSpPr>
            <p:spPr bwMode="auto">
              <a:xfrm>
                <a:off x="2251075" y="3830638"/>
                <a:ext cx="735013" cy="447675"/>
              </a:xfrm>
              <a:custGeom>
                <a:avLst/>
                <a:gdLst>
                  <a:gd name="T0" fmla="*/ 2147483647 w 1754"/>
                  <a:gd name="T1" fmla="*/ 2147483647 h 1066"/>
                  <a:gd name="T2" fmla="*/ 2147483647 w 1754"/>
                  <a:gd name="T3" fmla="*/ 2147483647 h 1066"/>
                  <a:gd name="T4" fmla="*/ 2147483647 w 1754"/>
                  <a:gd name="T5" fmla="*/ 2147483647 h 1066"/>
                  <a:gd name="T6" fmla="*/ 2147483647 w 1754"/>
                  <a:gd name="T7" fmla="*/ 2147483647 h 1066"/>
                  <a:gd name="T8" fmla="*/ 2147483647 w 1754"/>
                  <a:gd name="T9" fmla="*/ 2147483647 h 1066"/>
                  <a:gd name="T10" fmla="*/ 2147483647 w 1754"/>
                  <a:gd name="T11" fmla="*/ 2147483647 h 1066"/>
                  <a:gd name="T12" fmla="*/ 2147483647 w 1754"/>
                  <a:gd name="T13" fmla="*/ 2147483647 h 1066"/>
                  <a:gd name="T14" fmla="*/ 2147483647 w 1754"/>
                  <a:gd name="T15" fmla="*/ 2147483647 h 1066"/>
                  <a:gd name="T16" fmla="*/ 2147483647 w 1754"/>
                  <a:gd name="T17" fmla="*/ 2147483647 h 1066"/>
                  <a:gd name="T18" fmla="*/ 2147483647 w 1754"/>
                  <a:gd name="T19" fmla="*/ 2147483647 h 1066"/>
                  <a:gd name="T20" fmla="*/ 2147483647 w 1754"/>
                  <a:gd name="T21" fmla="*/ 2147483647 h 1066"/>
                  <a:gd name="T22" fmla="*/ 2147483647 w 1754"/>
                  <a:gd name="T23" fmla="*/ 2147483647 h 1066"/>
                  <a:gd name="T24" fmla="*/ 2147483647 w 1754"/>
                  <a:gd name="T25" fmla="*/ 2147483647 h 1066"/>
                  <a:gd name="T26" fmla="*/ 2147483647 w 1754"/>
                  <a:gd name="T27" fmla="*/ 2147483647 h 1066"/>
                  <a:gd name="T28" fmla="*/ 2147483647 w 1754"/>
                  <a:gd name="T29" fmla="*/ 2147483647 h 1066"/>
                  <a:gd name="T30" fmla="*/ 2147483647 w 1754"/>
                  <a:gd name="T31" fmla="*/ 2147483647 h 1066"/>
                  <a:gd name="T32" fmla="*/ 2147483647 w 1754"/>
                  <a:gd name="T33" fmla="*/ 2147483647 h 1066"/>
                  <a:gd name="T34" fmla="*/ 0 w 1754"/>
                  <a:gd name="T35" fmla="*/ 2147483647 h 1066"/>
                  <a:gd name="T36" fmla="*/ 2147483647 w 1754"/>
                  <a:gd name="T37" fmla="*/ 2147483647 h 1066"/>
                  <a:gd name="T38" fmla="*/ 2147483647 w 1754"/>
                  <a:gd name="T39" fmla="*/ 0 h 1066"/>
                  <a:gd name="T40" fmla="*/ 2147483647 w 1754"/>
                  <a:gd name="T41" fmla="*/ 2147483647 h 1066"/>
                  <a:gd name="T42" fmla="*/ 2147483647 w 1754"/>
                  <a:gd name="T43" fmla="*/ 2147483647 h 1066"/>
                  <a:gd name="T44" fmla="*/ 2147483647 w 1754"/>
                  <a:gd name="T45" fmla="*/ 2147483647 h 1066"/>
                  <a:gd name="T46" fmla="*/ 2147483647 w 1754"/>
                  <a:gd name="T47" fmla="*/ 2147483647 h 106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754"/>
                  <a:gd name="T73" fmla="*/ 0 h 1066"/>
                  <a:gd name="T74" fmla="*/ 1754 w 1754"/>
                  <a:gd name="T75" fmla="*/ 1066 h 106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754" h="1066">
                    <a:moveTo>
                      <a:pt x="1493" y="1066"/>
                    </a:moveTo>
                    <a:lnTo>
                      <a:pt x="1493" y="1066"/>
                    </a:lnTo>
                    <a:lnTo>
                      <a:pt x="1388" y="1066"/>
                    </a:lnTo>
                    <a:lnTo>
                      <a:pt x="1388" y="999"/>
                    </a:lnTo>
                    <a:lnTo>
                      <a:pt x="1493" y="999"/>
                    </a:lnTo>
                    <a:cubicBezTo>
                      <a:pt x="1519" y="999"/>
                      <a:pt x="1541" y="993"/>
                      <a:pt x="1554" y="982"/>
                    </a:cubicBezTo>
                    <a:cubicBezTo>
                      <a:pt x="1639" y="913"/>
                      <a:pt x="1687" y="814"/>
                      <a:pt x="1687" y="711"/>
                    </a:cubicBezTo>
                    <a:cubicBezTo>
                      <a:pt x="1687" y="523"/>
                      <a:pt x="1535" y="369"/>
                      <a:pt x="1347" y="367"/>
                    </a:cubicBezTo>
                    <a:cubicBezTo>
                      <a:pt x="1335" y="367"/>
                      <a:pt x="1324" y="360"/>
                      <a:pt x="1318" y="350"/>
                    </a:cubicBezTo>
                    <a:cubicBezTo>
                      <a:pt x="1221" y="175"/>
                      <a:pt x="1037" y="67"/>
                      <a:pt x="838" y="67"/>
                    </a:cubicBezTo>
                    <a:cubicBezTo>
                      <a:pt x="588" y="67"/>
                      <a:pt x="370" y="236"/>
                      <a:pt x="307" y="478"/>
                    </a:cubicBezTo>
                    <a:cubicBezTo>
                      <a:pt x="304" y="491"/>
                      <a:pt x="293" y="501"/>
                      <a:pt x="280" y="503"/>
                    </a:cubicBezTo>
                    <a:cubicBezTo>
                      <a:pt x="158" y="521"/>
                      <a:pt x="67" y="627"/>
                      <a:pt x="67" y="750"/>
                    </a:cubicBezTo>
                    <a:cubicBezTo>
                      <a:pt x="67" y="887"/>
                      <a:pt x="179" y="999"/>
                      <a:pt x="316" y="999"/>
                    </a:cubicBezTo>
                    <a:lnTo>
                      <a:pt x="1183" y="999"/>
                    </a:lnTo>
                    <a:lnTo>
                      <a:pt x="1183" y="1066"/>
                    </a:lnTo>
                    <a:lnTo>
                      <a:pt x="316" y="1066"/>
                    </a:lnTo>
                    <a:cubicBezTo>
                      <a:pt x="142" y="1066"/>
                      <a:pt x="0" y="924"/>
                      <a:pt x="0" y="750"/>
                    </a:cubicBezTo>
                    <a:cubicBezTo>
                      <a:pt x="0" y="602"/>
                      <a:pt x="105" y="473"/>
                      <a:pt x="248" y="441"/>
                    </a:cubicBezTo>
                    <a:cubicBezTo>
                      <a:pt x="325" y="180"/>
                      <a:pt x="565" y="0"/>
                      <a:pt x="838" y="0"/>
                    </a:cubicBezTo>
                    <a:cubicBezTo>
                      <a:pt x="1055" y="0"/>
                      <a:pt x="1256" y="115"/>
                      <a:pt x="1367" y="301"/>
                    </a:cubicBezTo>
                    <a:cubicBezTo>
                      <a:pt x="1582" y="313"/>
                      <a:pt x="1754" y="493"/>
                      <a:pt x="1754" y="711"/>
                    </a:cubicBezTo>
                    <a:cubicBezTo>
                      <a:pt x="1754" y="834"/>
                      <a:pt x="1697" y="952"/>
                      <a:pt x="1596" y="1034"/>
                    </a:cubicBezTo>
                    <a:cubicBezTo>
                      <a:pt x="1570" y="1055"/>
                      <a:pt x="1535" y="1066"/>
                      <a:pt x="1493" y="106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599" name="Freeform 53"/>
              <p:cNvSpPr/>
              <p:nvPr/>
            </p:nvSpPr>
            <p:spPr bwMode="auto">
              <a:xfrm>
                <a:off x="2720975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0" name="Freeform 54"/>
              <p:cNvSpPr/>
              <p:nvPr/>
            </p:nvSpPr>
            <p:spPr bwMode="auto">
              <a:xfrm>
                <a:off x="2811463" y="4235451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1" name="Freeform 55"/>
              <p:cNvSpPr>
                <a:spLocks noEditPoints="1"/>
              </p:cNvSpPr>
              <p:nvPr/>
            </p:nvSpPr>
            <p:spPr bwMode="auto">
              <a:xfrm>
                <a:off x="2525713" y="3922713"/>
                <a:ext cx="136525" cy="288925"/>
              </a:xfrm>
              <a:custGeom>
                <a:avLst/>
                <a:gdLst>
                  <a:gd name="T0" fmla="*/ 2147483647 w 324"/>
                  <a:gd name="T1" fmla="*/ 2147483647 h 684"/>
                  <a:gd name="T2" fmla="*/ 2147483647 w 324"/>
                  <a:gd name="T3" fmla="*/ 2147483647 h 684"/>
                  <a:gd name="T4" fmla="*/ 2147483647 w 324"/>
                  <a:gd name="T5" fmla="*/ 2147483647 h 684"/>
                  <a:gd name="T6" fmla="*/ 2147483647 w 324"/>
                  <a:gd name="T7" fmla="*/ 2147483647 h 684"/>
                  <a:gd name="T8" fmla="*/ 2147483647 w 324"/>
                  <a:gd name="T9" fmla="*/ 2147483647 h 684"/>
                  <a:gd name="T10" fmla="*/ 2147483647 w 324"/>
                  <a:gd name="T11" fmla="*/ 2147483647 h 684"/>
                  <a:gd name="T12" fmla="*/ 2147483647 w 324"/>
                  <a:gd name="T13" fmla="*/ 2147483647 h 684"/>
                  <a:gd name="T14" fmla="*/ 2147483647 w 324"/>
                  <a:gd name="T15" fmla="*/ 2147483647 h 684"/>
                  <a:gd name="T16" fmla="*/ 2147483647 w 324"/>
                  <a:gd name="T17" fmla="*/ 2147483647 h 684"/>
                  <a:gd name="T18" fmla="*/ 0 w 324"/>
                  <a:gd name="T19" fmla="*/ 2147483647 h 684"/>
                  <a:gd name="T20" fmla="*/ 0 w 324"/>
                  <a:gd name="T21" fmla="*/ 2147483647 h 684"/>
                  <a:gd name="T22" fmla="*/ 2147483647 w 324"/>
                  <a:gd name="T23" fmla="*/ 0 h 684"/>
                  <a:gd name="T24" fmla="*/ 2147483647 w 324"/>
                  <a:gd name="T25" fmla="*/ 0 h 684"/>
                  <a:gd name="T26" fmla="*/ 2147483647 w 324"/>
                  <a:gd name="T27" fmla="*/ 2147483647 h 684"/>
                  <a:gd name="T28" fmla="*/ 2147483647 w 324"/>
                  <a:gd name="T29" fmla="*/ 2147483647 h 684"/>
                  <a:gd name="T30" fmla="*/ 2147483647 w 324"/>
                  <a:gd name="T31" fmla="*/ 2147483647 h 68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24"/>
                  <a:gd name="T49" fmla="*/ 0 h 684"/>
                  <a:gd name="T50" fmla="*/ 324 w 324"/>
                  <a:gd name="T51" fmla="*/ 684 h 68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24" h="684">
                    <a:moveTo>
                      <a:pt x="53" y="630"/>
                    </a:moveTo>
                    <a:lnTo>
                      <a:pt x="53" y="630"/>
                    </a:lnTo>
                    <a:lnTo>
                      <a:pt x="270" y="630"/>
                    </a:lnTo>
                    <a:lnTo>
                      <a:pt x="270" y="53"/>
                    </a:lnTo>
                    <a:lnTo>
                      <a:pt x="53" y="53"/>
                    </a:lnTo>
                    <a:lnTo>
                      <a:pt x="53" y="630"/>
                    </a:lnTo>
                    <a:close/>
                    <a:moveTo>
                      <a:pt x="297" y="684"/>
                    </a:moveTo>
                    <a:lnTo>
                      <a:pt x="297" y="684"/>
                    </a:lnTo>
                    <a:lnTo>
                      <a:pt x="27" y="684"/>
                    </a:lnTo>
                    <a:cubicBezTo>
                      <a:pt x="12" y="684"/>
                      <a:pt x="0" y="672"/>
                      <a:pt x="0" y="657"/>
                    </a:cubicBezTo>
                    <a:lnTo>
                      <a:pt x="0" y="26"/>
                    </a:lnTo>
                    <a:cubicBezTo>
                      <a:pt x="0" y="12"/>
                      <a:pt x="12" y="0"/>
                      <a:pt x="27" y="0"/>
                    </a:cubicBezTo>
                    <a:lnTo>
                      <a:pt x="297" y="0"/>
                    </a:lnTo>
                    <a:cubicBezTo>
                      <a:pt x="312" y="0"/>
                      <a:pt x="324" y="12"/>
                      <a:pt x="324" y="26"/>
                    </a:cubicBezTo>
                    <a:lnTo>
                      <a:pt x="324" y="657"/>
                    </a:lnTo>
                    <a:cubicBezTo>
                      <a:pt x="324" y="672"/>
                      <a:pt x="312" y="684"/>
                      <a:pt x="297" y="684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2" name="Freeform 56"/>
              <p:cNvSpPr/>
              <p:nvPr/>
            </p:nvSpPr>
            <p:spPr bwMode="auto">
              <a:xfrm>
                <a:off x="2565400" y="3978276"/>
                <a:ext cx="57150" cy="15875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3" name="Freeform 57"/>
              <p:cNvSpPr/>
              <p:nvPr/>
            </p:nvSpPr>
            <p:spPr bwMode="auto">
              <a:xfrm>
                <a:off x="2565400" y="4011613"/>
                <a:ext cx="57150" cy="17463"/>
              </a:xfrm>
              <a:custGeom>
                <a:avLst/>
                <a:gdLst>
                  <a:gd name="T0" fmla="*/ 2147483647 w 134"/>
                  <a:gd name="T1" fmla="*/ 2147483647 h 40"/>
                  <a:gd name="T2" fmla="*/ 2147483647 w 134"/>
                  <a:gd name="T3" fmla="*/ 2147483647 h 40"/>
                  <a:gd name="T4" fmla="*/ 2147483647 w 134"/>
                  <a:gd name="T5" fmla="*/ 2147483647 h 40"/>
                  <a:gd name="T6" fmla="*/ 0 w 134"/>
                  <a:gd name="T7" fmla="*/ 2147483647 h 40"/>
                  <a:gd name="T8" fmla="*/ 2147483647 w 134"/>
                  <a:gd name="T9" fmla="*/ 0 h 40"/>
                  <a:gd name="T10" fmla="*/ 2147483647 w 134"/>
                  <a:gd name="T11" fmla="*/ 0 h 40"/>
                  <a:gd name="T12" fmla="*/ 2147483647 w 134"/>
                  <a:gd name="T13" fmla="*/ 2147483647 h 40"/>
                  <a:gd name="T14" fmla="*/ 2147483647 w 134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4"/>
                  <a:gd name="T25" fmla="*/ 0 h 40"/>
                  <a:gd name="T26" fmla="*/ 134 w 134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4" h="40">
                    <a:moveTo>
                      <a:pt x="114" y="40"/>
                    </a:moveTo>
                    <a:lnTo>
                      <a:pt x="114" y="40"/>
                    </a:lnTo>
                    <a:lnTo>
                      <a:pt x="20" y="40"/>
                    </a:lnTo>
                    <a:cubicBezTo>
                      <a:pt x="8" y="40"/>
                      <a:pt x="0" y="31"/>
                      <a:pt x="0" y="20"/>
                    </a:cubicBezTo>
                    <a:cubicBezTo>
                      <a:pt x="0" y="9"/>
                      <a:pt x="8" y="0"/>
                      <a:pt x="20" y="0"/>
                    </a:cubicBezTo>
                    <a:lnTo>
                      <a:pt x="114" y="0"/>
                    </a:lnTo>
                    <a:cubicBezTo>
                      <a:pt x="125" y="0"/>
                      <a:pt x="134" y="9"/>
                      <a:pt x="134" y="20"/>
                    </a:cubicBezTo>
                    <a:cubicBezTo>
                      <a:pt x="134" y="31"/>
                      <a:pt x="125" y="40"/>
                      <a:pt x="114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4" name="Freeform 58"/>
              <p:cNvSpPr/>
              <p:nvPr/>
            </p:nvSpPr>
            <p:spPr bwMode="auto">
              <a:xfrm>
                <a:off x="2528888" y="4095751"/>
                <a:ext cx="130175" cy="17463"/>
              </a:xfrm>
              <a:custGeom>
                <a:avLst/>
                <a:gdLst>
                  <a:gd name="T0" fmla="*/ 2147483647 w 310"/>
                  <a:gd name="T1" fmla="*/ 2147483647 h 40"/>
                  <a:gd name="T2" fmla="*/ 2147483647 w 310"/>
                  <a:gd name="T3" fmla="*/ 2147483647 h 40"/>
                  <a:gd name="T4" fmla="*/ 2147483647 w 310"/>
                  <a:gd name="T5" fmla="*/ 2147483647 h 40"/>
                  <a:gd name="T6" fmla="*/ 0 w 310"/>
                  <a:gd name="T7" fmla="*/ 2147483647 h 40"/>
                  <a:gd name="T8" fmla="*/ 2147483647 w 310"/>
                  <a:gd name="T9" fmla="*/ 0 h 40"/>
                  <a:gd name="T10" fmla="*/ 2147483647 w 310"/>
                  <a:gd name="T11" fmla="*/ 0 h 40"/>
                  <a:gd name="T12" fmla="*/ 2147483647 w 310"/>
                  <a:gd name="T13" fmla="*/ 2147483647 h 40"/>
                  <a:gd name="T14" fmla="*/ 2147483647 w 310"/>
                  <a:gd name="T15" fmla="*/ 2147483647 h 4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0"/>
                  <a:gd name="T25" fmla="*/ 0 h 40"/>
                  <a:gd name="T26" fmla="*/ 310 w 310"/>
                  <a:gd name="T27" fmla="*/ 40 h 4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0" h="40">
                    <a:moveTo>
                      <a:pt x="290" y="40"/>
                    </a:moveTo>
                    <a:lnTo>
                      <a:pt x="290" y="40"/>
                    </a:lnTo>
                    <a:lnTo>
                      <a:pt x="20" y="40"/>
                    </a:ln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lnTo>
                      <a:pt x="290" y="0"/>
                    </a:lnTo>
                    <a:cubicBezTo>
                      <a:pt x="301" y="0"/>
                      <a:pt x="310" y="9"/>
                      <a:pt x="310" y="20"/>
                    </a:cubicBezTo>
                    <a:cubicBezTo>
                      <a:pt x="310" y="31"/>
                      <a:pt x="301" y="40"/>
                      <a:pt x="290" y="40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  <p:sp>
            <p:nvSpPr>
              <p:cNvPr id="605" name="Freeform 59"/>
              <p:cNvSpPr/>
              <p:nvPr/>
            </p:nvSpPr>
            <p:spPr bwMode="auto">
              <a:xfrm>
                <a:off x="2579688" y="4135438"/>
                <a:ext cx="30163" cy="30163"/>
              </a:xfrm>
              <a:custGeom>
                <a:avLst/>
                <a:gdLst>
                  <a:gd name="T0" fmla="*/ 2147483647 w 72"/>
                  <a:gd name="T1" fmla="*/ 2147483647 h 72"/>
                  <a:gd name="T2" fmla="*/ 2147483647 w 72"/>
                  <a:gd name="T3" fmla="*/ 2147483647 h 72"/>
                  <a:gd name="T4" fmla="*/ 2147483647 w 72"/>
                  <a:gd name="T5" fmla="*/ 2147483647 h 72"/>
                  <a:gd name="T6" fmla="*/ 0 w 72"/>
                  <a:gd name="T7" fmla="*/ 2147483647 h 72"/>
                  <a:gd name="T8" fmla="*/ 2147483647 w 72"/>
                  <a:gd name="T9" fmla="*/ 0 h 72"/>
                  <a:gd name="T10" fmla="*/ 2147483647 w 72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2"/>
                  <a:gd name="T19" fmla="*/ 0 h 72"/>
                  <a:gd name="T20" fmla="*/ 72 w 72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2" h="72">
                    <a:moveTo>
                      <a:pt x="72" y="36"/>
                    </a:moveTo>
                    <a:lnTo>
                      <a:pt x="72" y="36"/>
                    </a:lnTo>
                    <a:cubicBezTo>
                      <a:pt x="72" y="56"/>
                      <a:pt x="56" y="72"/>
                      <a:pt x="36" y="72"/>
                    </a:cubicBez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lose/>
                  </a:path>
                </a:pathLst>
              </a:custGeom>
              <a:grpFill/>
              <a:ln w="0">
                <a:solidFill>
                  <a:schemeClr val="tx1"/>
                </a:solidFill>
                <a:round/>
              </a:ln>
              <a:extLst/>
            </p:spPr>
            <p:txBody>
              <a:bodyPr/>
              <a:lstStyle/>
              <a:p>
                <a:pPr defTabSz="1219088">
                  <a:lnSpc>
                    <a:spcPct val="120000"/>
                  </a:lnSpc>
                  <a:defRPr/>
                </a:pPr>
                <a:endParaRPr lang="zh-CN" altLang="en-US" kern="0">
                  <a:cs typeface="+mn-ea"/>
                  <a:sym typeface="+mn-lt"/>
                </a:endParaRPr>
              </a:p>
            </p:txBody>
          </p:sp>
        </p:grpSp>
        <p:cxnSp>
          <p:nvCxnSpPr>
            <p:cNvPr id="595" name="直接箭头连接符 594"/>
            <p:cNvCxnSpPr/>
            <p:nvPr/>
          </p:nvCxnSpPr>
          <p:spPr bwMode="auto">
            <a:xfrm flipH="1">
              <a:off x="3872518" y="2208489"/>
              <a:ext cx="306767" cy="309494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6" name="直接箭头连接符 595"/>
            <p:cNvCxnSpPr/>
            <p:nvPr/>
          </p:nvCxnSpPr>
          <p:spPr bwMode="auto">
            <a:xfrm flipH="1">
              <a:off x="4647063" y="2222915"/>
              <a:ext cx="29373" cy="380459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7" name="直接箭头连接符 596"/>
            <p:cNvCxnSpPr/>
            <p:nvPr/>
          </p:nvCxnSpPr>
          <p:spPr bwMode="auto">
            <a:xfrm>
              <a:off x="5321291" y="2250007"/>
              <a:ext cx="283756" cy="230253"/>
            </a:xfrm>
            <a:prstGeom prst="straightConnector1">
              <a:avLst/>
            </a:prstGeom>
            <a:grpFill/>
            <a:ln w="19050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7" name="标题 1"/>
          <p:cNvSpPr txBox="1"/>
          <p:nvPr/>
        </p:nvSpPr>
        <p:spPr>
          <a:xfrm>
            <a:off x="161382" y="90178"/>
            <a:ext cx="6583268" cy="693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5G Edge Cloud Development Trend</a:t>
            </a:r>
          </a:p>
        </p:txBody>
      </p:sp>
    </p:spTree>
    <p:extLst>
      <p:ext uri="{BB962C8B-B14F-4D97-AF65-F5344CB8AC3E}">
        <p14:creationId xmlns:p14="http://schemas.microsoft.com/office/powerpoint/2010/main" val="4101422714"/>
      </p:ext>
    </p:extLst>
  </p:cSld>
  <p:clrMapOvr>
    <a:masterClrMapping/>
  </p:clrMapOvr>
  <p:transition advClick="0" advTm="8000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9" y="2299872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Challenges to be Solved while Apps move to 5G Edge Cloud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979933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圆角矩形 250"/>
          <p:cNvSpPr/>
          <p:nvPr/>
        </p:nvSpPr>
        <p:spPr>
          <a:xfrm>
            <a:off x="1299723" y="993688"/>
            <a:ext cx="4148474" cy="4988012"/>
          </a:xfrm>
          <a:prstGeom prst="roundRect">
            <a:avLst>
              <a:gd name="adj" fmla="val 6169"/>
            </a:avLst>
          </a:prstGeom>
          <a:noFill/>
          <a:ln w="19050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52" name="圆角矩形 251"/>
          <p:cNvSpPr/>
          <p:nvPr/>
        </p:nvSpPr>
        <p:spPr>
          <a:xfrm>
            <a:off x="6660841" y="993688"/>
            <a:ext cx="4148474" cy="4988012"/>
          </a:xfrm>
          <a:prstGeom prst="roundRect">
            <a:avLst>
              <a:gd name="adj" fmla="val 6169"/>
            </a:avLst>
          </a:prstGeom>
          <a:noFill/>
          <a:ln w="19050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1799">
              <a:cs typeface="+mn-ea"/>
              <a:sym typeface="+mn-lt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="" xmlns:a16="http://schemas.microsoft.com/office/drawing/2014/main" id="{CE0CEC36-5881-F64A-A70F-904DBA988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497" y="268459"/>
            <a:ext cx="12000789" cy="49122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Developer: Enrich Apps with Network Features Integration and not only Pure Connectivity</a:t>
            </a:r>
            <a:endParaRPr lang="en-US" altLang="zh-CN" sz="2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6734672" y="3680592"/>
            <a:ext cx="4114149" cy="16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595757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Scenario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Autonomous driving car require agile cross carrier access to ensure service continuity</a:t>
            </a:r>
          </a:p>
          <a:p>
            <a:pPr>
              <a:lnSpc>
                <a:spcPct val="120000"/>
              </a:lnSpc>
            </a:pPr>
            <a:endParaRPr lang="en-US" altLang="zh-CN" dirty="0">
              <a:solidFill>
                <a:schemeClr val="tx1"/>
              </a:solidFill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MEC Capabilities</a:t>
            </a:r>
            <a:r>
              <a:rPr lang="en-US" altLang="zh-CN" b="1" dirty="0" smtClean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:</a:t>
            </a:r>
            <a:endParaRPr lang="en-US" altLang="zh-CN" b="1" dirty="0">
              <a:solidFill>
                <a:schemeClr val="tx1"/>
              </a:solidFill>
              <a:latin typeface="+mn-lt"/>
              <a:ea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  <a:sym typeface="+mn-lt"/>
              </a:rPr>
              <a:t>Application roaming and QoS guarantee</a:t>
            </a:r>
            <a:endParaRPr lang="en-US" altLang="zh-CN" dirty="0">
              <a:solidFill>
                <a:schemeClr val="tx1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523972" y="885539"/>
            <a:ext cx="3775074" cy="36061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bg1"/>
                </a:solidFill>
                <a:cs typeface="+mn-ea"/>
                <a:sym typeface="+mn-lt"/>
              </a:rPr>
              <a:t>C</a:t>
            </a:r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loud 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gaming/AR/VR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898801" y="883117"/>
            <a:ext cx="3775074" cy="36061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V</a:t>
            </a: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2X</a:t>
            </a:r>
          </a:p>
        </p:txBody>
      </p:sp>
      <p:sp>
        <p:nvSpPr>
          <p:cNvPr id="70" name="矩形 69"/>
          <p:cNvSpPr/>
          <p:nvPr/>
        </p:nvSpPr>
        <p:spPr>
          <a:xfrm>
            <a:off x="533243" y="6073460"/>
            <a:ext cx="10839312" cy="35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Edge services need to be deeply integrated with 5G network features, </a:t>
            </a:r>
            <a:r>
              <a:rPr lang="en-US" altLang="zh-CN" sz="1400" b="1" dirty="0" smtClean="0">
                <a:solidFill>
                  <a:srgbClr val="C00000"/>
                </a:solidFill>
                <a:cs typeface="+mn-ea"/>
                <a:sym typeface="+mn-lt"/>
              </a:rPr>
              <a:t>enable n</a:t>
            </a: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etwork synergy</a:t>
            </a:r>
            <a:r>
              <a:rPr lang="zh-CN" altLang="en-US" sz="1400" b="1" dirty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and </a:t>
            </a:r>
            <a:r>
              <a:rPr lang="en-US" altLang="zh-CN" sz="1400" b="1" dirty="0" smtClean="0">
                <a:solidFill>
                  <a:srgbClr val="C00000"/>
                </a:solidFill>
                <a:cs typeface="+mn-ea"/>
                <a:sym typeface="+mn-lt"/>
              </a:rPr>
              <a:t>being agile on </a:t>
            </a: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deployment.</a:t>
            </a:r>
            <a:endParaRPr lang="zh-CN" altLang="en-US" sz="1400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253810" y="1492020"/>
            <a:ext cx="3280025" cy="1982009"/>
            <a:chOff x="8396956" y="1606051"/>
            <a:chExt cx="2897892" cy="2464199"/>
          </a:xfrm>
        </p:grpSpPr>
        <p:sp>
          <p:nvSpPr>
            <p:cNvPr id="258" name="Freeform 6"/>
            <p:cNvSpPr/>
            <p:nvPr/>
          </p:nvSpPr>
          <p:spPr bwMode="auto">
            <a:xfrm rot="21558981">
              <a:off x="10108912" y="1606052"/>
              <a:ext cx="1185936" cy="73264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rgbClr val="DDDDDD"/>
            </a:solidFill>
            <a:ln w="15875" cap="flat" cmpd="sng" algn="ctr">
              <a:solidFill>
                <a:srgbClr val="88888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extLst/>
          </p:spPr>
          <p:txBody>
            <a:bodyPr anchor="ctr" anchorCtr="0"/>
            <a:lstStyle/>
            <a:p>
              <a:pPr algn="ctr">
                <a:lnSpc>
                  <a:spcPct val="120000"/>
                </a:lnSpc>
              </a:pPr>
              <a:endParaRPr lang="zh-CN" altLang="en-US" sz="13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259" name="Freeform 6"/>
            <p:cNvSpPr/>
            <p:nvPr/>
          </p:nvSpPr>
          <p:spPr bwMode="auto">
            <a:xfrm rot="21558981">
              <a:off x="8396956" y="1606051"/>
              <a:ext cx="1185936" cy="73264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rgbClr val="DDDDDD"/>
            </a:solidFill>
            <a:ln w="15875" cap="flat" cmpd="sng" algn="ctr">
              <a:solidFill>
                <a:srgbClr val="88888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extLst/>
          </p:spPr>
          <p:txBody>
            <a:bodyPr anchor="ctr" anchorCtr="0"/>
            <a:lstStyle/>
            <a:p>
              <a:pPr algn="ctr">
                <a:lnSpc>
                  <a:spcPct val="120000"/>
                </a:lnSpc>
              </a:pPr>
              <a:endParaRPr lang="zh-CN" altLang="en-US" sz="13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8903882" y="2337239"/>
              <a:ext cx="1875981" cy="1691227"/>
              <a:chOff x="8917304" y="2970903"/>
              <a:chExt cx="1876714" cy="1572240"/>
            </a:xfrm>
          </p:grpSpPr>
          <p:cxnSp>
            <p:nvCxnSpPr>
              <p:cNvPr id="260" name="直接箭头连接符 259"/>
              <p:cNvCxnSpPr/>
              <p:nvPr/>
            </p:nvCxnSpPr>
            <p:spPr>
              <a:xfrm flipH="1" flipV="1">
                <a:off x="8917304" y="2970903"/>
                <a:ext cx="0" cy="1572240"/>
              </a:xfrm>
              <a:prstGeom prst="straightConnector1">
                <a:avLst/>
              </a:prstGeom>
              <a:noFill/>
              <a:ln w="12700">
                <a:solidFill>
                  <a:srgbClr val="C7000B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1" name="直接箭头连接符 260"/>
              <p:cNvCxnSpPr/>
              <p:nvPr/>
            </p:nvCxnSpPr>
            <p:spPr>
              <a:xfrm flipH="1" flipV="1">
                <a:off x="10794018" y="2970903"/>
                <a:ext cx="0" cy="1572240"/>
              </a:xfrm>
              <a:prstGeom prst="straightConnector1">
                <a:avLst/>
              </a:prstGeom>
              <a:noFill/>
              <a:ln w="12700">
                <a:solidFill>
                  <a:srgbClr val="30B5C5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7" name="文本框 236"/>
            <p:cNvSpPr txBox="1"/>
            <p:nvPr/>
          </p:nvSpPr>
          <p:spPr>
            <a:xfrm>
              <a:off x="8611359" y="1922081"/>
              <a:ext cx="729651" cy="489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799" smtClean="0">
                  <a:solidFill>
                    <a:srgbClr val="595757"/>
                  </a:solidFill>
                  <a:cs typeface="+mn-ea"/>
                  <a:sym typeface="+mn-lt"/>
                </a:rPr>
                <a:t>MEC1</a:t>
              </a:r>
              <a:endParaRPr lang="zh-CN" altLang="en-US" sz="17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238" name="文本框 237"/>
            <p:cNvSpPr txBox="1"/>
            <p:nvPr/>
          </p:nvSpPr>
          <p:spPr>
            <a:xfrm>
              <a:off x="10358753" y="1902158"/>
              <a:ext cx="729651" cy="489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799" smtClean="0">
                  <a:solidFill>
                    <a:srgbClr val="595757"/>
                  </a:solidFill>
                  <a:cs typeface="+mn-ea"/>
                  <a:sym typeface="+mn-lt"/>
                </a:rPr>
                <a:t>MEC2</a:t>
              </a:r>
              <a:endParaRPr lang="zh-CN" altLang="en-US" sz="17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grpSp>
          <p:nvGrpSpPr>
            <p:cNvPr id="262" name="组合 261"/>
            <p:cNvGrpSpPr/>
            <p:nvPr/>
          </p:nvGrpSpPr>
          <p:grpSpPr>
            <a:xfrm>
              <a:off x="8670022" y="3055753"/>
              <a:ext cx="2324219" cy="503412"/>
              <a:chOff x="1759408" y="4036186"/>
              <a:chExt cx="1750121" cy="454841"/>
            </a:xfrm>
            <a:solidFill>
              <a:srgbClr val="888888"/>
            </a:solidFill>
          </p:grpSpPr>
          <p:sp>
            <p:nvSpPr>
              <p:cNvPr id="263" name="wi-fi-signal-silhouette_69563"/>
              <p:cNvSpPr>
                <a:spLocks noChangeAspect="1"/>
              </p:cNvSpPr>
              <p:nvPr/>
            </p:nvSpPr>
            <p:spPr bwMode="auto">
              <a:xfrm>
                <a:off x="1759408" y="4036186"/>
                <a:ext cx="349509" cy="454837"/>
              </a:xfrm>
              <a:custGeom>
                <a:avLst/>
                <a:gdLst>
                  <a:gd name="connsiteX0" fmla="*/ 235184 w 470318"/>
                  <a:gd name="connsiteY0" fmla="*/ 278008 h 583199"/>
                  <a:gd name="connsiteX1" fmla="*/ 189784 w 470318"/>
                  <a:gd name="connsiteY1" fmla="*/ 429004 h 583199"/>
                  <a:gd name="connsiteX2" fmla="*/ 280585 w 470318"/>
                  <a:gd name="connsiteY2" fmla="*/ 429004 h 583199"/>
                  <a:gd name="connsiteX3" fmla="*/ 235184 w 470318"/>
                  <a:gd name="connsiteY3" fmla="*/ 106571 h 583199"/>
                  <a:gd name="connsiteX4" fmla="*/ 300436 w 470318"/>
                  <a:gd name="connsiteY4" fmla="*/ 171626 h 583199"/>
                  <a:gd name="connsiteX5" fmla="*/ 278270 w 470318"/>
                  <a:gd name="connsiteY5" fmla="*/ 220151 h 583199"/>
                  <a:gd name="connsiteX6" fmla="*/ 376282 w 470318"/>
                  <a:gd name="connsiteY6" fmla="*/ 545961 h 583199"/>
                  <a:gd name="connsiteX7" fmla="*/ 356875 w 470318"/>
                  <a:gd name="connsiteY7" fmla="*/ 581955 h 583199"/>
                  <a:gd name="connsiteX8" fmla="*/ 348507 w 470318"/>
                  <a:gd name="connsiteY8" fmla="*/ 583199 h 583199"/>
                  <a:gd name="connsiteX9" fmla="*/ 320822 w 470318"/>
                  <a:gd name="connsiteY9" fmla="*/ 562580 h 583199"/>
                  <a:gd name="connsiteX10" fmla="*/ 292157 w 470318"/>
                  <a:gd name="connsiteY10" fmla="*/ 467575 h 583199"/>
                  <a:gd name="connsiteX11" fmla="*/ 178211 w 470318"/>
                  <a:gd name="connsiteY11" fmla="*/ 467575 h 583199"/>
                  <a:gd name="connsiteX12" fmla="*/ 149636 w 470318"/>
                  <a:gd name="connsiteY12" fmla="*/ 562580 h 583199"/>
                  <a:gd name="connsiteX13" fmla="*/ 113582 w 470318"/>
                  <a:gd name="connsiteY13" fmla="*/ 581955 h 583199"/>
                  <a:gd name="connsiteX14" fmla="*/ 94176 w 470318"/>
                  <a:gd name="connsiteY14" fmla="*/ 545961 h 583199"/>
                  <a:gd name="connsiteX15" fmla="*/ 192098 w 470318"/>
                  <a:gd name="connsiteY15" fmla="*/ 220151 h 583199"/>
                  <a:gd name="connsiteX16" fmla="*/ 170021 w 470318"/>
                  <a:gd name="connsiteY16" fmla="*/ 171626 h 583199"/>
                  <a:gd name="connsiteX17" fmla="*/ 235184 w 470318"/>
                  <a:gd name="connsiteY17" fmla="*/ 106571 h 583199"/>
                  <a:gd name="connsiteX18" fmla="*/ 321832 w 470318"/>
                  <a:gd name="connsiteY18" fmla="*/ 65909 h 583199"/>
                  <a:gd name="connsiteX19" fmla="*/ 335491 w 470318"/>
                  <a:gd name="connsiteY19" fmla="*/ 71575 h 583199"/>
                  <a:gd name="connsiteX20" fmla="*/ 376960 w 470318"/>
                  <a:gd name="connsiteY20" fmla="*/ 171648 h 583199"/>
                  <a:gd name="connsiteX21" fmla="*/ 335491 w 470318"/>
                  <a:gd name="connsiteY21" fmla="*/ 271722 h 583199"/>
                  <a:gd name="connsiteX22" fmla="*/ 321787 w 470318"/>
                  <a:gd name="connsiteY22" fmla="*/ 277410 h 583199"/>
                  <a:gd name="connsiteX23" fmla="*/ 308172 w 470318"/>
                  <a:gd name="connsiteY23" fmla="*/ 271722 h 583199"/>
                  <a:gd name="connsiteX24" fmla="*/ 308172 w 470318"/>
                  <a:gd name="connsiteY24" fmla="*/ 244526 h 583199"/>
                  <a:gd name="connsiteX25" fmla="*/ 338339 w 470318"/>
                  <a:gd name="connsiteY25" fmla="*/ 171648 h 583199"/>
                  <a:gd name="connsiteX26" fmla="*/ 308172 w 470318"/>
                  <a:gd name="connsiteY26" fmla="*/ 98859 h 583199"/>
                  <a:gd name="connsiteX27" fmla="*/ 308172 w 470318"/>
                  <a:gd name="connsiteY27" fmla="*/ 71575 h 583199"/>
                  <a:gd name="connsiteX28" fmla="*/ 321832 w 470318"/>
                  <a:gd name="connsiteY28" fmla="*/ 65909 h 583199"/>
                  <a:gd name="connsiteX29" fmla="*/ 148627 w 470318"/>
                  <a:gd name="connsiteY29" fmla="*/ 65909 h 583199"/>
                  <a:gd name="connsiteX30" fmla="*/ 162287 w 470318"/>
                  <a:gd name="connsiteY30" fmla="*/ 71575 h 583199"/>
                  <a:gd name="connsiteX31" fmla="*/ 162287 w 470318"/>
                  <a:gd name="connsiteY31" fmla="*/ 98859 h 583199"/>
                  <a:gd name="connsiteX32" fmla="*/ 132120 w 470318"/>
                  <a:gd name="connsiteY32" fmla="*/ 171648 h 583199"/>
                  <a:gd name="connsiteX33" fmla="*/ 162287 w 470318"/>
                  <a:gd name="connsiteY33" fmla="*/ 244526 h 583199"/>
                  <a:gd name="connsiteX34" fmla="*/ 162287 w 470318"/>
                  <a:gd name="connsiteY34" fmla="*/ 271722 h 583199"/>
                  <a:gd name="connsiteX35" fmla="*/ 148672 w 470318"/>
                  <a:gd name="connsiteY35" fmla="*/ 277410 h 583199"/>
                  <a:gd name="connsiteX36" fmla="*/ 134967 w 470318"/>
                  <a:gd name="connsiteY36" fmla="*/ 271722 h 583199"/>
                  <a:gd name="connsiteX37" fmla="*/ 93499 w 470318"/>
                  <a:gd name="connsiteY37" fmla="*/ 171648 h 583199"/>
                  <a:gd name="connsiteX38" fmla="*/ 134967 w 470318"/>
                  <a:gd name="connsiteY38" fmla="*/ 71575 h 583199"/>
                  <a:gd name="connsiteX39" fmla="*/ 148627 w 470318"/>
                  <a:gd name="connsiteY39" fmla="*/ 65909 h 583199"/>
                  <a:gd name="connsiteX40" fmla="*/ 387869 w 470318"/>
                  <a:gd name="connsiteY40" fmla="*/ 0 h 583199"/>
                  <a:gd name="connsiteX41" fmla="*/ 401449 w 470318"/>
                  <a:gd name="connsiteY41" fmla="*/ 5665 h 583199"/>
                  <a:gd name="connsiteX42" fmla="*/ 470318 w 470318"/>
                  <a:gd name="connsiteY42" fmla="*/ 171648 h 583199"/>
                  <a:gd name="connsiteX43" fmla="*/ 401449 w 470318"/>
                  <a:gd name="connsiteY43" fmla="*/ 337631 h 583199"/>
                  <a:gd name="connsiteX44" fmla="*/ 387835 w 470318"/>
                  <a:gd name="connsiteY44" fmla="*/ 343318 h 583199"/>
                  <a:gd name="connsiteX45" fmla="*/ 374221 w 470318"/>
                  <a:gd name="connsiteY45" fmla="*/ 337631 h 583199"/>
                  <a:gd name="connsiteX46" fmla="*/ 374221 w 470318"/>
                  <a:gd name="connsiteY46" fmla="*/ 310353 h 583199"/>
                  <a:gd name="connsiteX47" fmla="*/ 431702 w 470318"/>
                  <a:gd name="connsiteY47" fmla="*/ 171648 h 583199"/>
                  <a:gd name="connsiteX48" fmla="*/ 374221 w 470318"/>
                  <a:gd name="connsiteY48" fmla="*/ 32944 h 583199"/>
                  <a:gd name="connsiteX49" fmla="*/ 374221 w 470318"/>
                  <a:gd name="connsiteY49" fmla="*/ 5665 h 583199"/>
                  <a:gd name="connsiteX50" fmla="*/ 387869 w 470318"/>
                  <a:gd name="connsiteY50" fmla="*/ 0 h 583199"/>
                  <a:gd name="connsiteX51" fmla="*/ 82570 w 470318"/>
                  <a:gd name="connsiteY51" fmla="*/ 0 h 583199"/>
                  <a:gd name="connsiteX52" fmla="*/ 96235 w 470318"/>
                  <a:gd name="connsiteY52" fmla="*/ 5665 h 583199"/>
                  <a:gd name="connsiteX53" fmla="*/ 96235 w 470318"/>
                  <a:gd name="connsiteY53" fmla="*/ 32944 h 583199"/>
                  <a:gd name="connsiteX54" fmla="*/ 38636 w 470318"/>
                  <a:gd name="connsiteY54" fmla="*/ 171648 h 583199"/>
                  <a:gd name="connsiteX55" fmla="*/ 96235 w 470318"/>
                  <a:gd name="connsiteY55" fmla="*/ 310353 h 583199"/>
                  <a:gd name="connsiteX56" fmla="*/ 96235 w 470318"/>
                  <a:gd name="connsiteY56" fmla="*/ 337631 h 583199"/>
                  <a:gd name="connsiteX57" fmla="*/ 82525 w 470318"/>
                  <a:gd name="connsiteY57" fmla="*/ 343318 h 583199"/>
                  <a:gd name="connsiteX58" fmla="*/ 68904 w 470318"/>
                  <a:gd name="connsiteY58" fmla="*/ 337631 h 583199"/>
                  <a:gd name="connsiteX59" fmla="*/ 0 w 470318"/>
                  <a:gd name="connsiteY59" fmla="*/ 171648 h 583199"/>
                  <a:gd name="connsiteX60" fmla="*/ 68904 w 470318"/>
                  <a:gd name="connsiteY60" fmla="*/ 5665 h 583199"/>
                  <a:gd name="connsiteX61" fmla="*/ 82570 w 470318"/>
                  <a:gd name="connsiteY61" fmla="*/ 0 h 58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70318" h="583199">
                    <a:moveTo>
                      <a:pt x="235184" y="278008"/>
                    </a:moveTo>
                    <a:lnTo>
                      <a:pt x="189784" y="429004"/>
                    </a:lnTo>
                    <a:lnTo>
                      <a:pt x="280585" y="429004"/>
                    </a:lnTo>
                    <a:close/>
                    <a:moveTo>
                      <a:pt x="235184" y="106571"/>
                    </a:moveTo>
                    <a:cubicBezTo>
                      <a:pt x="271238" y="106571"/>
                      <a:pt x="300436" y="135633"/>
                      <a:pt x="300436" y="171626"/>
                    </a:cubicBezTo>
                    <a:cubicBezTo>
                      <a:pt x="300436" y="191001"/>
                      <a:pt x="291712" y="208242"/>
                      <a:pt x="278270" y="220151"/>
                    </a:cubicBezTo>
                    <a:lnTo>
                      <a:pt x="376282" y="545961"/>
                    </a:lnTo>
                    <a:cubicBezTo>
                      <a:pt x="380911" y="561247"/>
                      <a:pt x="372187" y="577422"/>
                      <a:pt x="356875" y="581955"/>
                    </a:cubicBezTo>
                    <a:cubicBezTo>
                      <a:pt x="354116" y="582843"/>
                      <a:pt x="351267" y="583199"/>
                      <a:pt x="348507" y="583199"/>
                    </a:cubicBezTo>
                    <a:cubicBezTo>
                      <a:pt x="336044" y="583199"/>
                      <a:pt x="324561" y="575111"/>
                      <a:pt x="320822" y="562580"/>
                    </a:cubicBezTo>
                    <a:lnTo>
                      <a:pt x="292157" y="467575"/>
                    </a:lnTo>
                    <a:lnTo>
                      <a:pt x="178211" y="467575"/>
                    </a:lnTo>
                    <a:lnTo>
                      <a:pt x="149636" y="562580"/>
                    </a:lnTo>
                    <a:cubicBezTo>
                      <a:pt x="145007" y="577866"/>
                      <a:pt x="128894" y="586487"/>
                      <a:pt x="113582" y="581955"/>
                    </a:cubicBezTo>
                    <a:cubicBezTo>
                      <a:pt x="98182" y="577422"/>
                      <a:pt x="89547" y="561247"/>
                      <a:pt x="94176" y="545961"/>
                    </a:cubicBezTo>
                    <a:lnTo>
                      <a:pt x="192098" y="220151"/>
                    </a:lnTo>
                    <a:cubicBezTo>
                      <a:pt x="178656" y="208242"/>
                      <a:pt x="170021" y="191001"/>
                      <a:pt x="170021" y="171626"/>
                    </a:cubicBezTo>
                    <a:cubicBezTo>
                      <a:pt x="170021" y="135633"/>
                      <a:pt x="199220" y="106571"/>
                      <a:pt x="235184" y="106571"/>
                    </a:cubicBezTo>
                    <a:close/>
                    <a:moveTo>
                      <a:pt x="321832" y="65909"/>
                    </a:moveTo>
                    <a:cubicBezTo>
                      <a:pt x="326770" y="65909"/>
                      <a:pt x="331709" y="67797"/>
                      <a:pt x="335491" y="71575"/>
                    </a:cubicBezTo>
                    <a:cubicBezTo>
                      <a:pt x="362277" y="98237"/>
                      <a:pt x="376960" y="133787"/>
                      <a:pt x="376960" y="171648"/>
                    </a:cubicBezTo>
                    <a:cubicBezTo>
                      <a:pt x="376960" y="209509"/>
                      <a:pt x="362277" y="245059"/>
                      <a:pt x="335491" y="271722"/>
                    </a:cubicBezTo>
                    <a:cubicBezTo>
                      <a:pt x="331665" y="275544"/>
                      <a:pt x="326770" y="277410"/>
                      <a:pt x="321787" y="277410"/>
                    </a:cubicBezTo>
                    <a:cubicBezTo>
                      <a:pt x="316893" y="277410"/>
                      <a:pt x="311909" y="275544"/>
                      <a:pt x="308172" y="271722"/>
                    </a:cubicBezTo>
                    <a:cubicBezTo>
                      <a:pt x="300608" y="264168"/>
                      <a:pt x="300608" y="251992"/>
                      <a:pt x="308172" y="244526"/>
                    </a:cubicBezTo>
                    <a:cubicBezTo>
                      <a:pt x="327660" y="225062"/>
                      <a:pt x="338339" y="199200"/>
                      <a:pt x="338339" y="171648"/>
                    </a:cubicBezTo>
                    <a:cubicBezTo>
                      <a:pt x="338339" y="144186"/>
                      <a:pt x="327660" y="118323"/>
                      <a:pt x="308172" y="98859"/>
                    </a:cubicBezTo>
                    <a:cubicBezTo>
                      <a:pt x="300608" y="91305"/>
                      <a:pt x="300608" y="79040"/>
                      <a:pt x="308172" y="71575"/>
                    </a:cubicBezTo>
                    <a:cubicBezTo>
                      <a:pt x="311954" y="67797"/>
                      <a:pt x="316893" y="65909"/>
                      <a:pt x="321832" y="65909"/>
                    </a:cubicBezTo>
                    <a:close/>
                    <a:moveTo>
                      <a:pt x="148627" y="65909"/>
                    </a:moveTo>
                    <a:cubicBezTo>
                      <a:pt x="153566" y="65909"/>
                      <a:pt x="158505" y="67797"/>
                      <a:pt x="162287" y="71575"/>
                    </a:cubicBezTo>
                    <a:cubicBezTo>
                      <a:pt x="169851" y="79040"/>
                      <a:pt x="169851" y="91305"/>
                      <a:pt x="162287" y="98859"/>
                    </a:cubicBezTo>
                    <a:cubicBezTo>
                      <a:pt x="142798" y="118323"/>
                      <a:pt x="132120" y="144186"/>
                      <a:pt x="132120" y="171648"/>
                    </a:cubicBezTo>
                    <a:cubicBezTo>
                      <a:pt x="132120" y="199200"/>
                      <a:pt x="142798" y="225062"/>
                      <a:pt x="162287" y="244526"/>
                    </a:cubicBezTo>
                    <a:cubicBezTo>
                      <a:pt x="169851" y="251992"/>
                      <a:pt x="169851" y="264257"/>
                      <a:pt x="162287" y="271722"/>
                    </a:cubicBezTo>
                    <a:cubicBezTo>
                      <a:pt x="158549" y="275544"/>
                      <a:pt x="153566" y="277410"/>
                      <a:pt x="148672" y="277410"/>
                    </a:cubicBezTo>
                    <a:cubicBezTo>
                      <a:pt x="143688" y="277410"/>
                      <a:pt x="138705" y="275544"/>
                      <a:pt x="134967" y="271722"/>
                    </a:cubicBezTo>
                    <a:cubicBezTo>
                      <a:pt x="108182" y="245059"/>
                      <a:pt x="93499" y="209509"/>
                      <a:pt x="93499" y="171648"/>
                    </a:cubicBezTo>
                    <a:cubicBezTo>
                      <a:pt x="93499" y="133787"/>
                      <a:pt x="108182" y="98237"/>
                      <a:pt x="134967" y="71575"/>
                    </a:cubicBezTo>
                    <a:cubicBezTo>
                      <a:pt x="138749" y="67797"/>
                      <a:pt x="143688" y="65909"/>
                      <a:pt x="148627" y="65909"/>
                    </a:cubicBezTo>
                    <a:close/>
                    <a:moveTo>
                      <a:pt x="387869" y="0"/>
                    </a:moveTo>
                    <a:cubicBezTo>
                      <a:pt x="392796" y="0"/>
                      <a:pt x="397712" y="1889"/>
                      <a:pt x="401449" y="5665"/>
                    </a:cubicBezTo>
                    <a:cubicBezTo>
                      <a:pt x="445849" y="50004"/>
                      <a:pt x="470318" y="108916"/>
                      <a:pt x="470318" y="171648"/>
                    </a:cubicBezTo>
                    <a:cubicBezTo>
                      <a:pt x="470318" y="234381"/>
                      <a:pt x="445938" y="293292"/>
                      <a:pt x="401449" y="337631"/>
                    </a:cubicBezTo>
                    <a:cubicBezTo>
                      <a:pt x="397712" y="341452"/>
                      <a:pt x="392818" y="343318"/>
                      <a:pt x="387835" y="343318"/>
                    </a:cubicBezTo>
                    <a:cubicBezTo>
                      <a:pt x="382941" y="343318"/>
                      <a:pt x="377959" y="341452"/>
                      <a:pt x="374221" y="337631"/>
                    </a:cubicBezTo>
                    <a:cubicBezTo>
                      <a:pt x="366658" y="330079"/>
                      <a:pt x="366658" y="317905"/>
                      <a:pt x="374221" y="310353"/>
                    </a:cubicBezTo>
                    <a:cubicBezTo>
                      <a:pt x="411325" y="273300"/>
                      <a:pt x="431702" y="224073"/>
                      <a:pt x="431702" y="171648"/>
                    </a:cubicBezTo>
                    <a:cubicBezTo>
                      <a:pt x="431702" y="119223"/>
                      <a:pt x="411325" y="69908"/>
                      <a:pt x="374221" y="32944"/>
                    </a:cubicBezTo>
                    <a:cubicBezTo>
                      <a:pt x="366658" y="25391"/>
                      <a:pt x="366658" y="13129"/>
                      <a:pt x="374221" y="5665"/>
                    </a:cubicBezTo>
                    <a:cubicBezTo>
                      <a:pt x="378003" y="1889"/>
                      <a:pt x="382941" y="0"/>
                      <a:pt x="387869" y="0"/>
                    </a:cubicBezTo>
                    <a:close/>
                    <a:moveTo>
                      <a:pt x="82570" y="0"/>
                    </a:moveTo>
                    <a:cubicBezTo>
                      <a:pt x="87510" y="0"/>
                      <a:pt x="92451" y="1889"/>
                      <a:pt x="96235" y="5665"/>
                    </a:cubicBezTo>
                    <a:cubicBezTo>
                      <a:pt x="103802" y="13129"/>
                      <a:pt x="103802" y="25391"/>
                      <a:pt x="96235" y="32944"/>
                    </a:cubicBezTo>
                    <a:cubicBezTo>
                      <a:pt x="59112" y="69908"/>
                      <a:pt x="38636" y="119223"/>
                      <a:pt x="38636" y="171648"/>
                    </a:cubicBezTo>
                    <a:cubicBezTo>
                      <a:pt x="38636" y="224073"/>
                      <a:pt x="59112" y="273300"/>
                      <a:pt x="96235" y="310353"/>
                    </a:cubicBezTo>
                    <a:cubicBezTo>
                      <a:pt x="103802" y="317905"/>
                      <a:pt x="103802" y="330079"/>
                      <a:pt x="96235" y="337631"/>
                    </a:cubicBezTo>
                    <a:cubicBezTo>
                      <a:pt x="92407" y="341452"/>
                      <a:pt x="87510" y="343318"/>
                      <a:pt x="82525" y="343318"/>
                    </a:cubicBezTo>
                    <a:cubicBezTo>
                      <a:pt x="77629" y="343318"/>
                      <a:pt x="72732" y="341452"/>
                      <a:pt x="68904" y="337631"/>
                    </a:cubicBezTo>
                    <a:cubicBezTo>
                      <a:pt x="24481" y="293292"/>
                      <a:pt x="0" y="234381"/>
                      <a:pt x="0" y="171648"/>
                    </a:cubicBezTo>
                    <a:cubicBezTo>
                      <a:pt x="0" y="108916"/>
                      <a:pt x="24481" y="50004"/>
                      <a:pt x="68904" y="5665"/>
                    </a:cubicBezTo>
                    <a:cubicBezTo>
                      <a:pt x="72688" y="1889"/>
                      <a:pt x="77629" y="0"/>
                      <a:pt x="82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4" name="wi-fi-signal-silhouette_69563"/>
              <p:cNvSpPr>
                <a:spLocks noChangeAspect="1"/>
              </p:cNvSpPr>
              <p:nvPr/>
            </p:nvSpPr>
            <p:spPr bwMode="auto">
              <a:xfrm>
                <a:off x="3160020" y="4036190"/>
                <a:ext cx="349509" cy="454837"/>
              </a:xfrm>
              <a:custGeom>
                <a:avLst/>
                <a:gdLst>
                  <a:gd name="connsiteX0" fmla="*/ 235184 w 470318"/>
                  <a:gd name="connsiteY0" fmla="*/ 278008 h 583199"/>
                  <a:gd name="connsiteX1" fmla="*/ 189784 w 470318"/>
                  <a:gd name="connsiteY1" fmla="*/ 429004 h 583199"/>
                  <a:gd name="connsiteX2" fmla="*/ 280585 w 470318"/>
                  <a:gd name="connsiteY2" fmla="*/ 429004 h 583199"/>
                  <a:gd name="connsiteX3" fmla="*/ 235184 w 470318"/>
                  <a:gd name="connsiteY3" fmla="*/ 106571 h 583199"/>
                  <a:gd name="connsiteX4" fmla="*/ 300436 w 470318"/>
                  <a:gd name="connsiteY4" fmla="*/ 171626 h 583199"/>
                  <a:gd name="connsiteX5" fmla="*/ 278270 w 470318"/>
                  <a:gd name="connsiteY5" fmla="*/ 220151 h 583199"/>
                  <a:gd name="connsiteX6" fmla="*/ 376282 w 470318"/>
                  <a:gd name="connsiteY6" fmla="*/ 545961 h 583199"/>
                  <a:gd name="connsiteX7" fmla="*/ 356875 w 470318"/>
                  <a:gd name="connsiteY7" fmla="*/ 581955 h 583199"/>
                  <a:gd name="connsiteX8" fmla="*/ 348507 w 470318"/>
                  <a:gd name="connsiteY8" fmla="*/ 583199 h 583199"/>
                  <a:gd name="connsiteX9" fmla="*/ 320822 w 470318"/>
                  <a:gd name="connsiteY9" fmla="*/ 562580 h 583199"/>
                  <a:gd name="connsiteX10" fmla="*/ 292157 w 470318"/>
                  <a:gd name="connsiteY10" fmla="*/ 467575 h 583199"/>
                  <a:gd name="connsiteX11" fmla="*/ 178211 w 470318"/>
                  <a:gd name="connsiteY11" fmla="*/ 467575 h 583199"/>
                  <a:gd name="connsiteX12" fmla="*/ 149636 w 470318"/>
                  <a:gd name="connsiteY12" fmla="*/ 562580 h 583199"/>
                  <a:gd name="connsiteX13" fmla="*/ 113582 w 470318"/>
                  <a:gd name="connsiteY13" fmla="*/ 581955 h 583199"/>
                  <a:gd name="connsiteX14" fmla="*/ 94176 w 470318"/>
                  <a:gd name="connsiteY14" fmla="*/ 545961 h 583199"/>
                  <a:gd name="connsiteX15" fmla="*/ 192098 w 470318"/>
                  <a:gd name="connsiteY15" fmla="*/ 220151 h 583199"/>
                  <a:gd name="connsiteX16" fmla="*/ 170021 w 470318"/>
                  <a:gd name="connsiteY16" fmla="*/ 171626 h 583199"/>
                  <a:gd name="connsiteX17" fmla="*/ 235184 w 470318"/>
                  <a:gd name="connsiteY17" fmla="*/ 106571 h 583199"/>
                  <a:gd name="connsiteX18" fmla="*/ 321832 w 470318"/>
                  <a:gd name="connsiteY18" fmla="*/ 65909 h 583199"/>
                  <a:gd name="connsiteX19" fmla="*/ 335491 w 470318"/>
                  <a:gd name="connsiteY19" fmla="*/ 71575 h 583199"/>
                  <a:gd name="connsiteX20" fmla="*/ 376960 w 470318"/>
                  <a:gd name="connsiteY20" fmla="*/ 171648 h 583199"/>
                  <a:gd name="connsiteX21" fmla="*/ 335491 w 470318"/>
                  <a:gd name="connsiteY21" fmla="*/ 271722 h 583199"/>
                  <a:gd name="connsiteX22" fmla="*/ 321787 w 470318"/>
                  <a:gd name="connsiteY22" fmla="*/ 277410 h 583199"/>
                  <a:gd name="connsiteX23" fmla="*/ 308172 w 470318"/>
                  <a:gd name="connsiteY23" fmla="*/ 271722 h 583199"/>
                  <a:gd name="connsiteX24" fmla="*/ 308172 w 470318"/>
                  <a:gd name="connsiteY24" fmla="*/ 244526 h 583199"/>
                  <a:gd name="connsiteX25" fmla="*/ 338339 w 470318"/>
                  <a:gd name="connsiteY25" fmla="*/ 171648 h 583199"/>
                  <a:gd name="connsiteX26" fmla="*/ 308172 w 470318"/>
                  <a:gd name="connsiteY26" fmla="*/ 98859 h 583199"/>
                  <a:gd name="connsiteX27" fmla="*/ 308172 w 470318"/>
                  <a:gd name="connsiteY27" fmla="*/ 71575 h 583199"/>
                  <a:gd name="connsiteX28" fmla="*/ 321832 w 470318"/>
                  <a:gd name="connsiteY28" fmla="*/ 65909 h 583199"/>
                  <a:gd name="connsiteX29" fmla="*/ 148627 w 470318"/>
                  <a:gd name="connsiteY29" fmla="*/ 65909 h 583199"/>
                  <a:gd name="connsiteX30" fmla="*/ 162287 w 470318"/>
                  <a:gd name="connsiteY30" fmla="*/ 71575 h 583199"/>
                  <a:gd name="connsiteX31" fmla="*/ 162287 w 470318"/>
                  <a:gd name="connsiteY31" fmla="*/ 98859 h 583199"/>
                  <a:gd name="connsiteX32" fmla="*/ 132120 w 470318"/>
                  <a:gd name="connsiteY32" fmla="*/ 171648 h 583199"/>
                  <a:gd name="connsiteX33" fmla="*/ 162287 w 470318"/>
                  <a:gd name="connsiteY33" fmla="*/ 244526 h 583199"/>
                  <a:gd name="connsiteX34" fmla="*/ 162287 w 470318"/>
                  <a:gd name="connsiteY34" fmla="*/ 271722 h 583199"/>
                  <a:gd name="connsiteX35" fmla="*/ 148672 w 470318"/>
                  <a:gd name="connsiteY35" fmla="*/ 277410 h 583199"/>
                  <a:gd name="connsiteX36" fmla="*/ 134967 w 470318"/>
                  <a:gd name="connsiteY36" fmla="*/ 271722 h 583199"/>
                  <a:gd name="connsiteX37" fmla="*/ 93499 w 470318"/>
                  <a:gd name="connsiteY37" fmla="*/ 171648 h 583199"/>
                  <a:gd name="connsiteX38" fmla="*/ 134967 w 470318"/>
                  <a:gd name="connsiteY38" fmla="*/ 71575 h 583199"/>
                  <a:gd name="connsiteX39" fmla="*/ 148627 w 470318"/>
                  <a:gd name="connsiteY39" fmla="*/ 65909 h 583199"/>
                  <a:gd name="connsiteX40" fmla="*/ 387869 w 470318"/>
                  <a:gd name="connsiteY40" fmla="*/ 0 h 583199"/>
                  <a:gd name="connsiteX41" fmla="*/ 401449 w 470318"/>
                  <a:gd name="connsiteY41" fmla="*/ 5665 h 583199"/>
                  <a:gd name="connsiteX42" fmla="*/ 470318 w 470318"/>
                  <a:gd name="connsiteY42" fmla="*/ 171648 h 583199"/>
                  <a:gd name="connsiteX43" fmla="*/ 401449 w 470318"/>
                  <a:gd name="connsiteY43" fmla="*/ 337631 h 583199"/>
                  <a:gd name="connsiteX44" fmla="*/ 387835 w 470318"/>
                  <a:gd name="connsiteY44" fmla="*/ 343318 h 583199"/>
                  <a:gd name="connsiteX45" fmla="*/ 374221 w 470318"/>
                  <a:gd name="connsiteY45" fmla="*/ 337631 h 583199"/>
                  <a:gd name="connsiteX46" fmla="*/ 374221 w 470318"/>
                  <a:gd name="connsiteY46" fmla="*/ 310353 h 583199"/>
                  <a:gd name="connsiteX47" fmla="*/ 431702 w 470318"/>
                  <a:gd name="connsiteY47" fmla="*/ 171648 h 583199"/>
                  <a:gd name="connsiteX48" fmla="*/ 374221 w 470318"/>
                  <a:gd name="connsiteY48" fmla="*/ 32944 h 583199"/>
                  <a:gd name="connsiteX49" fmla="*/ 374221 w 470318"/>
                  <a:gd name="connsiteY49" fmla="*/ 5665 h 583199"/>
                  <a:gd name="connsiteX50" fmla="*/ 387869 w 470318"/>
                  <a:gd name="connsiteY50" fmla="*/ 0 h 583199"/>
                  <a:gd name="connsiteX51" fmla="*/ 82570 w 470318"/>
                  <a:gd name="connsiteY51" fmla="*/ 0 h 583199"/>
                  <a:gd name="connsiteX52" fmla="*/ 96235 w 470318"/>
                  <a:gd name="connsiteY52" fmla="*/ 5665 h 583199"/>
                  <a:gd name="connsiteX53" fmla="*/ 96235 w 470318"/>
                  <a:gd name="connsiteY53" fmla="*/ 32944 h 583199"/>
                  <a:gd name="connsiteX54" fmla="*/ 38636 w 470318"/>
                  <a:gd name="connsiteY54" fmla="*/ 171648 h 583199"/>
                  <a:gd name="connsiteX55" fmla="*/ 96235 w 470318"/>
                  <a:gd name="connsiteY55" fmla="*/ 310353 h 583199"/>
                  <a:gd name="connsiteX56" fmla="*/ 96235 w 470318"/>
                  <a:gd name="connsiteY56" fmla="*/ 337631 h 583199"/>
                  <a:gd name="connsiteX57" fmla="*/ 82525 w 470318"/>
                  <a:gd name="connsiteY57" fmla="*/ 343318 h 583199"/>
                  <a:gd name="connsiteX58" fmla="*/ 68904 w 470318"/>
                  <a:gd name="connsiteY58" fmla="*/ 337631 h 583199"/>
                  <a:gd name="connsiteX59" fmla="*/ 0 w 470318"/>
                  <a:gd name="connsiteY59" fmla="*/ 171648 h 583199"/>
                  <a:gd name="connsiteX60" fmla="*/ 68904 w 470318"/>
                  <a:gd name="connsiteY60" fmla="*/ 5665 h 583199"/>
                  <a:gd name="connsiteX61" fmla="*/ 82570 w 470318"/>
                  <a:gd name="connsiteY61" fmla="*/ 0 h 58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70318" h="583199">
                    <a:moveTo>
                      <a:pt x="235184" y="278008"/>
                    </a:moveTo>
                    <a:lnTo>
                      <a:pt x="189784" y="429004"/>
                    </a:lnTo>
                    <a:lnTo>
                      <a:pt x="280585" y="429004"/>
                    </a:lnTo>
                    <a:close/>
                    <a:moveTo>
                      <a:pt x="235184" y="106571"/>
                    </a:moveTo>
                    <a:cubicBezTo>
                      <a:pt x="271238" y="106571"/>
                      <a:pt x="300436" y="135633"/>
                      <a:pt x="300436" y="171626"/>
                    </a:cubicBezTo>
                    <a:cubicBezTo>
                      <a:pt x="300436" y="191001"/>
                      <a:pt x="291712" y="208242"/>
                      <a:pt x="278270" y="220151"/>
                    </a:cubicBezTo>
                    <a:lnTo>
                      <a:pt x="376282" y="545961"/>
                    </a:lnTo>
                    <a:cubicBezTo>
                      <a:pt x="380911" y="561247"/>
                      <a:pt x="372187" y="577422"/>
                      <a:pt x="356875" y="581955"/>
                    </a:cubicBezTo>
                    <a:cubicBezTo>
                      <a:pt x="354116" y="582843"/>
                      <a:pt x="351267" y="583199"/>
                      <a:pt x="348507" y="583199"/>
                    </a:cubicBezTo>
                    <a:cubicBezTo>
                      <a:pt x="336044" y="583199"/>
                      <a:pt x="324561" y="575111"/>
                      <a:pt x="320822" y="562580"/>
                    </a:cubicBezTo>
                    <a:lnTo>
                      <a:pt x="292157" y="467575"/>
                    </a:lnTo>
                    <a:lnTo>
                      <a:pt x="178211" y="467575"/>
                    </a:lnTo>
                    <a:lnTo>
                      <a:pt x="149636" y="562580"/>
                    </a:lnTo>
                    <a:cubicBezTo>
                      <a:pt x="145007" y="577866"/>
                      <a:pt x="128894" y="586487"/>
                      <a:pt x="113582" y="581955"/>
                    </a:cubicBezTo>
                    <a:cubicBezTo>
                      <a:pt x="98182" y="577422"/>
                      <a:pt x="89547" y="561247"/>
                      <a:pt x="94176" y="545961"/>
                    </a:cubicBezTo>
                    <a:lnTo>
                      <a:pt x="192098" y="220151"/>
                    </a:lnTo>
                    <a:cubicBezTo>
                      <a:pt x="178656" y="208242"/>
                      <a:pt x="170021" y="191001"/>
                      <a:pt x="170021" y="171626"/>
                    </a:cubicBezTo>
                    <a:cubicBezTo>
                      <a:pt x="170021" y="135633"/>
                      <a:pt x="199220" y="106571"/>
                      <a:pt x="235184" y="106571"/>
                    </a:cubicBezTo>
                    <a:close/>
                    <a:moveTo>
                      <a:pt x="321832" y="65909"/>
                    </a:moveTo>
                    <a:cubicBezTo>
                      <a:pt x="326770" y="65909"/>
                      <a:pt x="331709" y="67797"/>
                      <a:pt x="335491" y="71575"/>
                    </a:cubicBezTo>
                    <a:cubicBezTo>
                      <a:pt x="362277" y="98237"/>
                      <a:pt x="376960" y="133787"/>
                      <a:pt x="376960" y="171648"/>
                    </a:cubicBezTo>
                    <a:cubicBezTo>
                      <a:pt x="376960" y="209509"/>
                      <a:pt x="362277" y="245059"/>
                      <a:pt x="335491" y="271722"/>
                    </a:cubicBezTo>
                    <a:cubicBezTo>
                      <a:pt x="331665" y="275544"/>
                      <a:pt x="326770" y="277410"/>
                      <a:pt x="321787" y="277410"/>
                    </a:cubicBezTo>
                    <a:cubicBezTo>
                      <a:pt x="316893" y="277410"/>
                      <a:pt x="311909" y="275544"/>
                      <a:pt x="308172" y="271722"/>
                    </a:cubicBezTo>
                    <a:cubicBezTo>
                      <a:pt x="300608" y="264168"/>
                      <a:pt x="300608" y="251992"/>
                      <a:pt x="308172" y="244526"/>
                    </a:cubicBezTo>
                    <a:cubicBezTo>
                      <a:pt x="327660" y="225062"/>
                      <a:pt x="338339" y="199200"/>
                      <a:pt x="338339" y="171648"/>
                    </a:cubicBezTo>
                    <a:cubicBezTo>
                      <a:pt x="338339" y="144186"/>
                      <a:pt x="327660" y="118323"/>
                      <a:pt x="308172" y="98859"/>
                    </a:cubicBezTo>
                    <a:cubicBezTo>
                      <a:pt x="300608" y="91305"/>
                      <a:pt x="300608" y="79040"/>
                      <a:pt x="308172" y="71575"/>
                    </a:cubicBezTo>
                    <a:cubicBezTo>
                      <a:pt x="311954" y="67797"/>
                      <a:pt x="316893" y="65909"/>
                      <a:pt x="321832" y="65909"/>
                    </a:cubicBezTo>
                    <a:close/>
                    <a:moveTo>
                      <a:pt x="148627" y="65909"/>
                    </a:moveTo>
                    <a:cubicBezTo>
                      <a:pt x="153566" y="65909"/>
                      <a:pt x="158505" y="67797"/>
                      <a:pt x="162287" y="71575"/>
                    </a:cubicBezTo>
                    <a:cubicBezTo>
                      <a:pt x="169851" y="79040"/>
                      <a:pt x="169851" y="91305"/>
                      <a:pt x="162287" y="98859"/>
                    </a:cubicBezTo>
                    <a:cubicBezTo>
                      <a:pt x="142798" y="118323"/>
                      <a:pt x="132120" y="144186"/>
                      <a:pt x="132120" y="171648"/>
                    </a:cubicBezTo>
                    <a:cubicBezTo>
                      <a:pt x="132120" y="199200"/>
                      <a:pt x="142798" y="225062"/>
                      <a:pt x="162287" y="244526"/>
                    </a:cubicBezTo>
                    <a:cubicBezTo>
                      <a:pt x="169851" y="251992"/>
                      <a:pt x="169851" y="264257"/>
                      <a:pt x="162287" y="271722"/>
                    </a:cubicBezTo>
                    <a:cubicBezTo>
                      <a:pt x="158549" y="275544"/>
                      <a:pt x="153566" y="277410"/>
                      <a:pt x="148672" y="277410"/>
                    </a:cubicBezTo>
                    <a:cubicBezTo>
                      <a:pt x="143688" y="277410"/>
                      <a:pt x="138705" y="275544"/>
                      <a:pt x="134967" y="271722"/>
                    </a:cubicBezTo>
                    <a:cubicBezTo>
                      <a:pt x="108182" y="245059"/>
                      <a:pt x="93499" y="209509"/>
                      <a:pt x="93499" y="171648"/>
                    </a:cubicBezTo>
                    <a:cubicBezTo>
                      <a:pt x="93499" y="133787"/>
                      <a:pt x="108182" y="98237"/>
                      <a:pt x="134967" y="71575"/>
                    </a:cubicBezTo>
                    <a:cubicBezTo>
                      <a:pt x="138749" y="67797"/>
                      <a:pt x="143688" y="65909"/>
                      <a:pt x="148627" y="65909"/>
                    </a:cubicBezTo>
                    <a:close/>
                    <a:moveTo>
                      <a:pt x="387869" y="0"/>
                    </a:moveTo>
                    <a:cubicBezTo>
                      <a:pt x="392796" y="0"/>
                      <a:pt x="397712" y="1889"/>
                      <a:pt x="401449" y="5665"/>
                    </a:cubicBezTo>
                    <a:cubicBezTo>
                      <a:pt x="445849" y="50004"/>
                      <a:pt x="470318" y="108916"/>
                      <a:pt x="470318" y="171648"/>
                    </a:cubicBezTo>
                    <a:cubicBezTo>
                      <a:pt x="470318" y="234381"/>
                      <a:pt x="445938" y="293292"/>
                      <a:pt x="401449" y="337631"/>
                    </a:cubicBezTo>
                    <a:cubicBezTo>
                      <a:pt x="397712" y="341452"/>
                      <a:pt x="392818" y="343318"/>
                      <a:pt x="387835" y="343318"/>
                    </a:cubicBezTo>
                    <a:cubicBezTo>
                      <a:pt x="382941" y="343318"/>
                      <a:pt x="377959" y="341452"/>
                      <a:pt x="374221" y="337631"/>
                    </a:cubicBezTo>
                    <a:cubicBezTo>
                      <a:pt x="366658" y="330079"/>
                      <a:pt x="366658" y="317905"/>
                      <a:pt x="374221" y="310353"/>
                    </a:cubicBezTo>
                    <a:cubicBezTo>
                      <a:pt x="411325" y="273300"/>
                      <a:pt x="431702" y="224073"/>
                      <a:pt x="431702" y="171648"/>
                    </a:cubicBezTo>
                    <a:cubicBezTo>
                      <a:pt x="431702" y="119223"/>
                      <a:pt x="411325" y="69908"/>
                      <a:pt x="374221" y="32944"/>
                    </a:cubicBezTo>
                    <a:cubicBezTo>
                      <a:pt x="366658" y="25391"/>
                      <a:pt x="366658" y="13129"/>
                      <a:pt x="374221" y="5665"/>
                    </a:cubicBezTo>
                    <a:cubicBezTo>
                      <a:pt x="378003" y="1889"/>
                      <a:pt x="382941" y="0"/>
                      <a:pt x="387869" y="0"/>
                    </a:cubicBezTo>
                    <a:close/>
                    <a:moveTo>
                      <a:pt x="82570" y="0"/>
                    </a:moveTo>
                    <a:cubicBezTo>
                      <a:pt x="87510" y="0"/>
                      <a:pt x="92451" y="1889"/>
                      <a:pt x="96235" y="5665"/>
                    </a:cubicBezTo>
                    <a:cubicBezTo>
                      <a:pt x="103802" y="13129"/>
                      <a:pt x="103802" y="25391"/>
                      <a:pt x="96235" y="32944"/>
                    </a:cubicBezTo>
                    <a:cubicBezTo>
                      <a:pt x="59112" y="69908"/>
                      <a:pt x="38636" y="119223"/>
                      <a:pt x="38636" y="171648"/>
                    </a:cubicBezTo>
                    <a:cubicBezTo>
                      <a:pt x="38636" y="224073"/>
                      <a:pt x="59112" y="273300"/>
                      <a:pt x="96235" y="310353"/>
                    </a:cubicBezTo>
                    <a:cubicBezTo>
                      <a:pt x="103802" y="317905"/>
                      <a:pt x="103802" y="330079"/>
                      <a:pt x="96235" y="337631"/>
                    </a:cubicBezTo>
                    <a:cubicBezTo>
                      <a:pt x="92407" y="341452"/>
                      <a:pt x="87510" y="343318"/>
                      <a:pt x="82525" y="343318"/>
                    </a:cubicBezTo>
                    <a:cubicBezTo>
                      <a:pt x="77629" y="343318"/>
                      <a:pt x="72732" y="341452"/>
                      <a:pt x="68904" y="337631"/>
                    </a:cubicBezTo>
                    <a:cubicBezTo>
                      <a:pt x="24481" y="293292"/>
                      <a:pt x="0" y="234381"/>
                      <a:pt x="0" y="171648"/>
                    </a:cubicBezTo>
                    <a:cubicBezTo>
                      <a:pt x="0" y="108916"/>
                      <a:pt x="24481" y="50004"/>
                      <a:pt x="68904" y="5665"/>
                    </a:cubicBezTo>
                    <a:cubicBezTo>
                      <a:pt x="72688" y="1889"/>
                      <a:pt x="77629" y="0"/>
                      <a:pt x="82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6" name="任意多边形 75"/>
            <p:cNvSpPr/>
            <p:nvPr/>
          </p:nvSpPr>
          <p:spPr>
            <a:xfrm>
              <a:off x="9011900" y="2378362"/>
              <a:ext cx="1682769" cy="1691888"/>
            </a:xfrm>
            <a:custGeom>
              <a:avLst/>
              <a:gdLst>
                <a:gd name="connsiteX0" fmla="*/ 1759307 w 1759307"/>
                <a:gd name="connsiteY0" fmla="*/ 1365504 h 1365504"/>
                <a:gd name="connsiteX1" fmla="*/ 137771 w 1759307"/>
                <a:gd name="connsiteY1" fmla="*/ 755904 h 1365504"/>
                <a:gd name="connsiteX2" fmla="*/ 89003 w 1759307"/>
                <a:gd name="connsiteY2" fmla="*/ 0 h 1365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307" h="1365504">
                  <a:moveTo>
                    <a:pt x="1759307" y="1365504"/>
                  </a:moveTo>
                  <a:cubicBezTo>
                    <a:pt x="1087731" y="1174496"/>
                    <a:pt x="416155" y="983488"/>
                    <a:pt x="137771" y="755904"/>
                  </a:cubicBezTo>
                  <a:cubicBezTo>
                    <a:pt x="-140613" y="528320"/>
                    <a:pt x="89003" y="0"/>
                    <a:pt x="89003" y="0"/>
                  </a:cubicBezTo>
                </a:path>
              </a:pathLst>
            </a:custGeom>
            <a:noFill/>
            <a:ln>
              <a:solidFill>
                <a:srgbClr val="59C8D5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82" name="右箭头 81"/>
            <p:cNvSpPr/>
            <p:nvPr/>
          </p:nvSpPr>
          <p:spPr>
            <a:xfrm>
              <a:off x="9531363" y="1960992"/>
              <a:ext cx="646079" cy="208200"/>
            </a:xfrm>
            <a:prstGeom prst="rightArrow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799"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29630" y="1412640"/>
            <a:ext cx="3550641" cy="2077048"/>
            <a:chOff x="4586037" y="1613100"/>
            <a:chExt cx="2897893" cy="3034674"/>
          </a:xfrm>
        </p:grpSpPr>
        <p:grpSp>
          <p:nvGrpSpPr>
            <p:cNvPr id="6" name="组合 5"/>
            <p:cNvGrpSpPr/>
            <p:nvPr/>
          </p:nvGrpSpPr>
          <p:grpSpPr>
            <a:xfrm>
              <a:off x="4792156" y="3967544"/>
              <a:ext cx="2539265" cy="680230"/>
              <a:chOff x="1685382" y="4852230"/>
              <a:chExt cx="1535924" cy="411451"/>
            </a:xfrm>
          </p:grpSpPr>
          <p:sp>
            <p:nvSpPr>
              <p:cNvPr id="204" name="call-button_20224"/>
              <p:cNvSpPr>
                <a:spLocks noChangeAspect="1"/>
              </p:cNvSpPr>
              <p:nvPr/>
            </p:nvSpPr>
            <p:spPr bwMode="auto">
              <a:xfrm>
                <a:off x="1685382" y="4852230"/>
                <a:ext cx="394101" cy="411450"/>
              </a:xfrm>
              <a:custGeom>
                <a:avLst/>
                <a:gdLst>
                  <a:gd name="connsiteX0" fmla="*/ 350405 w 606298"/>
                  <a:gd name="connsiteY0" fmla="*/ 191938 h 605451"/>
                  <a:gd name="connsiteX1" fmla="*/ 400177 w 606298"/>
                  <a:gd name="connsiteY1" fmla="*/ 241641 h 605451"/>
                  <a:gd name="connsiteX2" fmla="*/ 400177 w 606298"/>
                  <a:gd name="connsiteY2" fmla="*/ 269254 h 605451"/>
                  <a:gd name="connsiteX3" fmla="*/ 269662 w 606298"/>
                  <a:gd name="connsiteY3" fmla="*/ 399588 h 605451"/>
                  <a:gd name="connsiteX4" fmla="*/ 242011 w 606298"/>
                  <a:gd name="connsiteY4" fmla="*/ 399588 h 605451"/>
                  <a:gd name="connsiteX5" fmla="*/ 192361 w 606298"/>
                  <a:gd name="connsiteY5" fmla="*/ 349884 h 605451"/>
                  <a:gd name="connsiteX6" fmla="*/ 235497 w 606298"/>
                  <a:gd name="connsiteY6" fmla="*/ 306808 h 605451"/>
                  <a:gd name="connsiteX7" fmla="*/ 250245 w 606298"/>
                  <a:gd name="connsiteY7" fmla="*/ 321412 h 605451"/>
                  <a:gd name="connsiteX8" fmla="*/ 305548 w 606298"/>
                  <a:gd name="connsiteY8" fmla="*/ 321412 h 605451"/>
                  <a:gd name="connsiteX9" fmla="*/ 321893 w 606298"/>
                  <a:gd name="connsiteY9" fmla="*/ 305090 h 605451"/>
                  <a:gd name="connsiteX10" fmla="*/ 333445 w 606298"/>
                  <a:gd name="connsiteY10" fmla="*/ 277477 h 605451"/>
                  <a:gd name="connsiteX11" fmla="*/ 321893 w 606298"/>
                  <a:gd name="connsiteY11" fmla="*/ 249864 h 605451"/>
                  <a:gd name="connsiteX12" fmla="*/ 307268 w 606298"/>
                  <a:gd name="connsiteY12" fmla="*/ 235137 h 605451"/>
                  <a:gd name="connsiteX13" fmla="*/ 350468 w 606298"/>
                  <a:gd name="connsiteY13" fmla="*/ 172688 h 605451"/>
                  <a:gd name="connsiteX14" fmla="*/ 336641 w 606298"/>
                  <a:gd name="connsiteY14" fmla="*/ 178211 h 605451"/>
                  <a:gd name="connsiteX15" fmla="*/ 293378 w 606298"/>
                  <a:gd name="connsiteY15" fmla="*/ 221414 h 605451"/>
                  <a:gd name="connsiteX16" fmla="*/ 287724 w 606298"/>
                  <a:gd name="connsiteY16" fmla="*/ 235160 h 605451"/>
                  <a:gd name="connsiteX17" fmla="*/ 293378 w 606298"/>
                  <a:gd name="connsiteY17" fmla="*/ 249029 h 605451"/>
                  <a:gd name="connsiteX18" fmla="*/ 308127 w 606298"/>
                  <a:gd name="connsiteY18" fmla="*/ 263635 h 605451"/>
                  <a:gd name="connsiteX19" fmla="*/ 313780 w 606298"/>
                  <a:gd name="connsiteY19" fmla="*/ 277504 h 605451"/>
                  <a:gd name="connsiteX20" fmla="*/ 308127 w 606298"/>
                  <a:gd name="connsiteY20" fmla="*/ 291250 h 605451"/>
                  <a:gd name="connsiteX21" fmla="*/ 291657 w 606298"/>
                  <a:gd name="connsiteY21" fmla="*/ 307696 h 605451"/>
                  <a:gd name="connsiteX22" fmla="*/ 264003 w 606298"/>
                  <a:gd name="connsiteY22" fmla="*/ 307696 h 605451"/>
                  <a:gd name="connsiteX23" fmla="*/ 249254 w 606298"/>
                  <a:gd name="connsiteY23" fmla="*/ 292968 h 605451"/>
                  <a:gd name="connsiteX24" fmla="*/ 221600 w 606298"/>
                  <a:gd name="connsiteY24" fmla="*/ 292968 h 605451"/>
                  <a:gd name="connsiteX25" fmla="*/ 178460 w 606298"/>
                  <a:gd name="connsiteY25" fmla="*/ 336171 h 605451"/>
                  <a:gd name="connsiteX26" fmla="*/ 172684 w 606298"/>
                  <a:gd name="connsiteY26" fmla="*/ 349917 h 605451"/>
                  <a:gd name="connsiteX27" fmla="*/ 178460 w 606298"/>
                  <a:gd name="connsiteY27" fmla="*/ 363786 h 605451"/>
                  <a:gd name="connsiteX28" fmla="*/ 228115 w 606298"/>
                  <a:gd name="connsiteY28" fmla="*/ 413371 h 605451"/>
                  <a:gd name="connsiteX29" fmla="*/ 255769 w 606298"/>
                  <a:gd name="connsiteY29" fmla="*/ 424785 h 605451"/>
                  <a:gd name="connsiteX30" fmla="*/ 283422 w 606298"/>
                  <a:gd name="connsiteY30" fmla="*/ 413371 h 605451"/>
                  <a:gd name="connsiteX31" fmla="*/ 413949 w 606298"/>
                  <a:gd name="connsiteY31" fmla="*/ 283027 h 605451"/>
                  <a:gd name="connsiteX32" fmla="*/ 413949 w 606298"/>
                  <a:gd name="connsiteY32" fmla="*/ 227796 h 605451"/>
                  <a:gd name="connsiteX33" fmla="*/ 364295 w 606298"/>
                  <a:gd name="connsiteY33" fmla="*/ 178211 h 605451"/>
                  <a:gd name="connsiteX34" fmla="*/ 350468 w 606298"/>
                  <a:gd name="connsiteY34" fmla="*/ 172688 h 605451"/>
                  <a:gd name="connsiteX35" fmla="*/ 303088 w 606298"/>
                  <a:gd name="connsiteY35" fmla="*/ 0 h 605451"/>
                  <a:gd name="connsiteX36" fmla="*/ 606298 w 606298"/>
                  <a:gd name="connsiteY36" fmla="*/ 302664 h 605451"/>
                  <a:gd name="connsiteX37" fmla="*/ 303088 w 606298"/>
                  <a:gd name="connsiteY37" fmla="*/ 605451 h 605451"/>
                  <a:gd name="connsiteX38" fmla="*/ 0 w 606298"/>
                  <a:gd name="connsiteY38" fmla="*/ 302664 h 605451"/>
                  <a:gd name="connsiteX39" fmla="*/ 303088 w 606298"/>
                  <a:gd name="connsiteY39" fmla="*/ 0 h 60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6298" h="605451">
                    <a:moveTo>
                      <a:pt x="350405" y="191938"/>
                    </a:moveTo>
                    <a:lnTo>
                      <a:pt x="400177" y="241641"/>
                    </a:lnTo>
                    <a:cubicBezTo>
                      <a:pt x="407797" y="249250"/>
                      <a:pt x="407797" y="261645"/>
                      <a:pt x="400177" y="269254"/>
                    </a:cubicBezTo>
                    <a:lnTo>
                      <a:pt x="269662" y="399588"/>
                    </a:lnTo>
                    <a:cubicBezTo>
                      <a:pt x="262289" y="406951"/>
                      <a:pt x="249385" y="406951"/>
                      <a:pt x="242011" y="399588"/>
                    </a:cubicBezTo>
                    <a:lnTo>
                      <a:pt x="192361" y="349884"/>
                    </a:lnTo>
                    <a:lnTo>
                      <a:pt x="235497" y="306808"/>
                    </a:lnTo>
                    <a:lnTo>
                      <a:pt x="250245" y="321412"/>
                    </a:lnTo>
                    <a:cubicBezTo>
                      <a:pt x="264992" y="336262"/>
                      <a:pt x="290800" y="336262"/>
                      <a:pt x="305548" y="321412"/>
                    </a:cubicBezTo>
                    <a:lnTo>
                      <a:pt x="321893" y="305090"/>
                    </a:lnTo>
                    <a:cubicBezTo>
                      <a:pt x="329390" y="297726"/>
                      <a:pt x="333445" y="287908"/>
                      <a:pt x="333445" y="277477"/>
                    </a:cubicBezTo>
                    <a:cubicBezTo>
                      <a:pt x="333445" y="267045"/>
                      <a:pt x="329390" y="257227"/>
                      <a:pt x="321893" y="249864"/>
                    </a:cubicBezTo>
                    <a:lnTo>
                      <a:pt x="307268" y="235137"/>
                    </a:lnTo>
                    <a:close/>
                    <a:moveTo>
                      <a:pt x="350468" y="172688"/>
                    </a:moveTo>
                    <a:cubicBezTo>
                      <a:pt x="345398" y="172688"/>
                      <a:pt x="340328" y="174529"/>
                      <a:pt x="336641" y="178211"/>
                    </a:cubicBezTo>
                    <a:lnTo>
                      <a:pt x="293378" y="221414"/>
                    </a:lnTo>
                    <a:cubicBezTo>
                      <a:pt x="289691" y="225096"/>
                      <a:pt x="287724" y="229882"/>
                      <a:pt x="287724" y="235160"/>
                    </a:cubicBezTo>
                    <a:cubicBezTo>
                      <a:pt x="287724" y="240315"/>
                      <a:pt x="289691" y="245347"/>
                      <a:pt x="293378" y="249029"/>
                    </a:cubicBezTo>
                    <a:lnTo>
                      <a:pt x="308127" y="263635"/>
                    </a:lnTo>
                    <a:cubicBezTo>
                      <a:pt x="311814" y="267317"/>
                      <a:pt x="313780" y="272226"/>
                      <a:pt x="313780" y="277504"/>
                    </a:cubicBezTo>
                    <a:cubicBezTo>
                      <a:pt x="313780" y="282658"/>
                      <a:pt x="311814" y="287568"/>
                      <a:pt x="308127" y="291250"/>
                    </a:cubicBezTo>
                    <a:lnTo>
                      <a:pt x="291657" y="307696"/>
                    </a:lnTo>
                    <a:cubicBezTo>
                      <a:pt x="284283" y="315060"/>
                      <a:pt x="271378" y="315060"/>
                      <a:pt x="264003" y="307696"/>
                    </a:cubicBezTo>
                    <a:lnTo>
                      <a:pt x="249254" y="292968"/>
                    </a:lnTo>
                    <a:cubicBezTo>
                      <a:pt x="241880" y="285604"/>
                      <a:pt x="229098" y="285604"/>
                      <a:pt x="221600" y="292968"/>
                    </a:cubicBezTo>
                    <a:lnTo>
                      <a:pt x="178460" y="336171"/>
                    </a:lnTo>
                    <a:cubicBezTo>
                      <a:pt x="174773" y="339853"/>
                      <a:pt x="172684" y="344762"/>
                      <a:pt x="172684" y="349917"/>
                    </a:cubicBezTo>
                    <a:cubicBezTo>
                      <a:pt x="172684" y="355195"/>
                      <a:pt x="174773" y="360104"/>
                      <a:pt x="178460" y="363786"/>
                    </a:cubicBezTo>
                    <a:lnTo>
                      <a:pt x="228115" y="413371"/>
                    </a:lnTo>
                    <a:cubicBezTo>
                      <a:pt x="235489" y="420735"/>
                      <a:pt x="245321" y="424785"/>
                      <a:pt x="255769" y="424785"/>
                    </a:cubicBezTo>
                    <a:cubicBezTo>
                      <a:pt x="266216" y="424785"/>
                      <a:pt x="276048" y="420735"/>
                      <a:pt x="283422" y="413371"/>
                    </a:cubicBezTo>
                    <a:lnTo>
                      <a:pt x="413949" y="283027"/>
                    </a:lnTo>
                    <a:cubicBezTo>
                      <a:pt x="429190" y="267808"/>
                      <a:pt x="429190" y="243015"/>
                      <a:pt x="413949" y="227796"/>
                    </a:cubicBezTo>
                    <a:lnTo>
                      <a:pt x="364295" y="178211"/>
                    </a:lnTo>
                    <a:cubicBezTo>
                      <a:pt x="360608" y="174529"/>
                      <a:pt x="355538" y="172688"/>
                      <a:pt x="350468" y="172688"/>
                    </a:cubicBezTo>
                    <a:close/>
                    <a:moveTo>
                      <a:pt x="303088" y="0"/>
                    </a:moveTo>
                    <a:cubicBezTo>
                      <a:pt x="470240" y="0"/>
                      <a:pt x="606298" y="135745"/>
                      <a:pt x="606298" y="302664"/>
                    </a:cubicBezTo>
                    <a:cubicBezTo>
                      <a:pt x="606298" y="469584"/>
                      <a:pt x="470240" y="605451"/>
                      <a:pt x="303088" y="605451"/>
                    </a:cubicBezTo>
                    <a:cubicBezTo>
                      <a:pt x="135935" y="605451"/>
                      <a:pt x="0" y="469584"/>
                      <a:pt x="0" y="302664"/>
                    </a:cubicBezTo>
                    <a:cubicBezTo>
                      <a:pt x="0" y="135745"/>
                      <a:pt x="135935" y="0"/>
                      <a:pt x="3030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7" name="call-button_20224"/>
              <p:cNvSpPr>
                <a:spLocks noChangeAspect="1"/>
              </p:cNvSpPr>
              <p:nvPr/>
            </p:nvSpPr>
            <p:spPr bwMode="auto">
              <a:xfrm>
                <a:off x="2827205" y="4852231"/>
                <a:ext cx="394101" cy="411450"/>
              </a:xfrm>
              <a:custGeom>
                <a:avLst/>
                <a:gdLst>
                  <a:gd name="connsiteX0" fmla="*/ 350405 w 606298"/>
                  <a:gd name="connsiteY0" fmla="*/ 191938 h 605451"/>
                  <a:gd name="connsiteX1" fmla="*/ 400177 w 606298"/>
                  <a:gd name="connsiteY1" fmla="*/ 241641 h 605451"/>
                  <a:gd name="connsiteX2" fmla="*/ 400177 w 606298"/>
                  <a:gd name="connsiteY2" fmla="*/ 269254 h 605451"/>
                  <a:gd name="connsiteX3" fmla="*/ 269662 w 606298"/>
                  <a:gd name="connsiteY3" fmla="*/ 399588 h 605451"/>
                  <a:gd name="connsiteX4" fmla="*/ 242011 w 606298"/>
                  <a:gd name="connsiteY4" fmla="*/ 399588 h 605451"/>
                  <a:gd name="connsiteX5" fmla="*/ 192361 w 606298"/>
                  <a:gd name="connsiteY5" fmla="*/ 349884 h 605451"/>
                  <a:gd name="connsiteX6" fmla="*/ 235497 w 606298"/>
                  <a:gd name="connsiteY6" fmla="*/ 306808 h 605451"/>
                  <a:gd name="connsiteX7" fmla="*/ 250245 w 606298"/>
                  <a:gd name="connsiteY7" fmla="*/ 321412 h 605451"/>
                  <a:gd name="connsiteX8" fmla="*/ 305548 w 606298"/>
                  <a:gd name="connsiteY8" fmla="*/ 321412 h 605451"/>
                  <a:gd name="connsiteX9" fmla="*/ 321893 w 606298"/>
                  <a:gd name="connsiteY9" fmla="*/ 305090 h 605451"/>
                  <a:gd name="connsiteX10" fmla="*/ 333445 w 606298"/>
                  <a:gd name="connsiteY10" fmla="*/ 277477 h 605451"/>
                  <a:gd name="connsiteX11" fmla="*/ 321893 w 606298"/>
                  <a:gd name="connsiteY11" fmla="*/ 249864 h 605451"/>
                  <a:gd name="connsiteX12" fmla="*/ 307268 w 606298"/>
                  <a:gd name="connsiteY12" fmla="*/ 235137 h 605451"/>
                  <a:gd name="connsiteX13" fmla="*/ 350468 w 606298"/>
                  <a:gd name="connsiteY13" fmla="*/ 172688 h 605451"/>
                  <a:gd name="connsiteX14" fmla="*/ 336641 w 606298"/>
                  <a:gd name="connsiteY14" fmla="*/ 178211 h 605451"/>
                  <a:gd name="connsiteX15" fmla="*/ 293378 w 606298"/>
                  <a:gd name="connsiteY15" fmla="*/ 221414 h 605451"/>
                  <a:gd name="connsiteX16" fmla="*/ 287724 w 606298"/>
                  <a:gd name="connsiteY16" fmla="*/ 235160 h 605451"/>
                  <a:gd name="connsiteX17" fmla="*/ 293378 w 606298"/>
                  <a:gd name="connsiteY17" fmla="*/ 249029 h 605451"/>
                  <a:gd name="connsiteX18" fmla="*/ 308127 w 606298"/>
                  <a:gd name="connsiteY18" fmla="*/ 263635 h 605451"/>
                  <a:gd name="connsiteX19" fmla="*/ 313780 w 606298"/>
                  <a:gd name="connsiteY19" fmla="*/ 277504 h 605451"/>
                  <a:gd name="connsiteX20" fmla="*/ 308127 w 606298"/>
                  <a:gd name="connsiteY20" fmla="*/ 291250 h 605451"/>
                  <a:gd name="connsiteX21" fmla="*/ 291657 w 606298"/>
                  <a:gd name="connsiteY21" fmla="*/ 307696 h 605451"/>
                  <a:gd name="connsiteX22" fmla="*/ 264003 w 606298"/>
                  <a:gd name="connsiteY22" fmla="*/ 307696 h 605451"/>
                  <a:gd name="connsiteX23" fmla="*/ 249254 w 606298"/>
                  <a:gd name="connsiteY23" fmla="*/ 292968 h 605451"/>
                  <a:gd name="connsiteX24" fmla="*/ 221600 w 606298"/>
                  <a:gd name="connsiteY24" fmla="*/ 292968 h 605451"/>
                  <a:gd name="connsiteX25" fmla="*/ 178460 w 606298"/>
                  <a:gd name="connsiteY25" fmla="*/ 336171 h 605451"/>
                  <a:gd name="connsiteX26" fmla="*/ 172684 w 606298"/>
                  <a:gd name="connsiteY26" fmla="*/ 349917 h 605451"/>
                  <a:gd name="connsiteX27" fmla="*/ 178460 w 606298"/>
                  <a:gd name="connsiteY27" fmla="*/ 363786 h 605451"/>
                  <a:gd name="connsiteX28" fmla="*/ 228115 w 606298"/>
                  <a:gd name="connsiteY28" fmla="*/ 413371 h 605451"/>
                  <a:gd name="connsiteX29" fmla="*/ 255769 w 606298"/>
                  <a:gd name="connsiteY29" fmla="*/ 424785 h 605451"/>
                  <a:gd name="connsiteX30" fmla="*/ 283422 w 606298"/>
                  <a:gd name="connsiteY30" fmla="*/ 413371 h 605451"/>
                  <a:gd name="connsiteX31" fmla="*/ 413949 w 606298"/>
                  <a:gd name="connsiteY31" fmla="*/ 283027 h 605451"/>
                  <a:gd name="connsiteX32" fmla="*/ 413949 w 606298"/>
                  <a:gd name="connsiteY32" fmla="*/ 227796 h 605451"/>
                  <a:gd name="connsiteX33" fmla="*/ 364295 w 606298"/>
                  <a:gd name="connsiteY33" fmla="*/ 178211 h 605451"/>
                  <a:gd name="connsiteX34" fmla="*/ 350468 w 606298"/>
                  <a:gd name="connsiteY34" fmla="*/ 172688 h 605451"/>
                  <a:gd name="connsiteX35" fmla="*/ 303088 w 606298"/>
                  <a:gd name="connsiteY35" fmla="*/ 0 h 605451"/>
                  <a:gd name="connsiteX36" fmla="*/ 606298 w 606298"/>
                  <a:gd name="connsiteY36" fmla="*/ 302664 h 605451"/>
                  <a:gd name="connsiteX37" fmla="*/ 303088 w 606298"/>
                  <a:gd name="connsiteY37" fmla="*/ 605451 h 605451"/>
                  <a:gd name="connsiteX38" fmla="*/ 0 w 606298"/>
                  <a:gd name="connsiteY38" fmla="*/ 302664 h 605451"/>
                  <a:gd name="connsiteX39" fmla="*/ 303088 w 606298"/>
                  <a:gd name="connsiteY39" fmla="*/ 0 h 605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06298" h="605451">
                    <a:moveTo>
                      <a:pt x="350405" y="191938"/>
                    </a:moveTo>
                    <a:lnTo>
                      <a:pt x="400177" y="241641"/>
                    </a:lnTo>
                    <a:cubicBezTo>
                      <a:pt x="407797" y="249250"/>
                      <a:pt x="407797" y="261645"/>
                      <a:pt x="400177" y="269254"/>
                    </a:cubicBezTo>
                    <a:lnTo>
                      <a:pt x="269662" y="399588"/>
                    </a:lnTo>
                    <a:cubicBezTo>
                      <a:pt x="262289" y="406951"/>
                      <a:pt x="249385" y="406951"/>
                      <a:pt x="242011" y="399588"/>
                    </a:cubicBezTo>
                    <a:lnTo>
                      <a:pt x="192361" y="349884"/>
                    </a:lnTo>
                    <a:lnTo>
                      <a:pt x="235497" y="306808"/>
                    </a:lnTo>
                    <a:lnTo>
                      <a:pt x="250245" y="321412"/>
                    </a:lnTo>
                    <a:cubicBezTo>
                      <a:pt x="264992" y="336262"/>
                      <a:pt x="290800" y="336262"/>
                      <a:pt x="305548" y="321412"/>
                    </a:cubicBezTo>
                    <a:lnTo>
                      <a:pt x="321893" y="305090"/>
                    </a:lnTo>
                    <a:cubicBezTo>
                      <a:pt x="329390" y="297726"/>
                      <a:pt x="333445" y="287908"/>
                      <a:pt x="333445" y="277477"/>
                    </a:cubicBezTo>
                    <a:cubicBezTo>
                      <a:pt x="333445" y="267045"/>
                      <a:pt x="329390" y="257227"/>
                      <a:pt x="321893" y="249864"/>
                    </a:cubicBezTo>
                    <a:lnTo>
                      <a:pt x="307268" y="235137"/>
                    </a:lnTo>
                    <a:close/>
                    <a:moveTo>
                      <a:pt x="350468" y="172688"/>
                    </a:moveTo>
                    <a:cubicBezTo>
                      <a:pt x="345398" y="172688"/>
                      <a:pt x="340328" y="174529"/>
                      <a:pt x="336641" y="178211"/>
                    </a:cubicBezTo>
                    <a:lnTo>
                      <a:pt x="293378" y="221414"/>
                    </a:lnTo>
                    <a:cubicBezTo>
                      <a:pt x="289691" y="225096"/>
                      <a:pt x="287724" y="229882"/>
                      <a:pt x="287724" y="235160"/>
                    </a:cubicBezTo>
                    <a:cubicBezTo>
                      <a:pt x="287724" y="240315"/>
                      <a:pt x="289691" y="245347"/>
                      <a:pt x="293378" y="249029"/>
                    </a:cubicBezTo>
                    <a:lnTo>
                      <a:pt x="308127" y="263635"/>
                    </a:lnTo>
                    <a:cubicBezTo>
                      <a:pt x="311814" y="267317"/>
                      <a:pt x="313780" y="272226"/>
                      <a:pt x="313780" y="277504"/>
                    </a:cubicBezTo>
                    <a:cubicBezTo>
                      <a:pt x="313780" y="282658"/>
                      <a:pt x="311814" y="287568"/>
                      <a:pt x="308127" y="291250"/>
                    </a:cubicBezTo>
                    <a:lnTo>
                      <a:pt x="291657" y="307696"/>
                    </a:lnTo>
                    <a:cubicBezTo>
                      <a:pt x="284283" y="315060"/>
                      <a:pt x="271378" y="315060"/>
                      <a:pt x="264003" y="307696"/>
                    </a:cubicBezTo>
                    <a:lnTo>
                      <a:pt x="249254" y="292968"/>
                    </a:lnTo>
                    <a:cubicBezTo>
                      <a:pt x="241880" y="285604"/>
                      <a:pt x="229098" y="285604"/>
                      <a:pt x="221600" y="292968"/>
                    </a:cubicBezTo>
                    <a:lnTo>
                      <a:pt x="178460" y="336171"/>
                    </a:lnTo>
                    <a:cubicBezTo>
                      <a:pt x="174773" y="339853"/>
                      <a:pt x="172684" y="344762"/>
                      <a:pt x="172684" y="349917"/>
                    </a:cubicBezTo>
                    <a:cubicBezTo>
                      <a:pt x="172684" y="355195"/>
                      <a:pt x="174773" y="360104"/>
                      <a:pt x="178460" y="363786"/>
                    </a:cubicBezTo>
                    <a:lnTo>
                      <a:pt x="228115" y="413371"/>
                    </a:lnTo>
                    <a:cubicBezTo>
                      <a:pt x="235489" y="420735"/>
                      <a:pt x="245321" y="424785"/>
                      <a:pt x="255769" y="424785"/>
                    </a:cubicBezTo>
                    <a:cubicBezTo>
                      <a:pt x="266216" y="424785"/>
                      <a:pt x="276048" y="420735"/>
                      <a:pt x="283422" y="413371"/>
                    </a:cubicBezTo>
                    <a:lnTo>
                      <a:pt x="413949" y="283027"/>
                    </a:lnTo>
                    <a:cubicBezTo>
                      <a:pt x="429190" y="267808"/>
                      <a:pt x="429190" y="243015"/>
                      <a:pt x="413949" y="227796"/>
                    </a:cubicBezTo>
                    <a:lnTo>
                      <a:pt x="364295" y="178211"/>
                    </a:lnTo>
                    <a:cubicBezTo>
                      <a:pt x="360608" y="174529"/>
                      <a:pt x="355538" y="172688"/>
                      <a:pt x="350468" y="172688"/>
                    </a:cubicBezTo>
                    <a:close/>
                    <a:moveTo>
                      <a:pt x="303088" y="0"/>
                    </a:moveTo>
                    <a:cubicBezTo>
                      <a:pt x="470240" y="0"/>
                      <a:pt x="606298" y="135745"/>
                      <a:pt x="606298" y="302664"/>
                    </a:cubicBezTo>
                    <a:cubicBezTo>
                      <a:pt x="606298" y="469584"/>
                      <a:pt x="470240" y="605451"/>
                      <a:pt x="303088" y="605451"/>
                    </a:cubicBezTo>
                    <a:cubicBezTo>
                      <a:pt x="135935" y="605451"/>
                      <a:pt x="0" y="469584"/>
                      <a:pt x="0" y="302664"/>
                    </a:cubicBezTo>
                    <a:cubicBezTo>
                      <a:pt x="0" y="135745"/>
                      <a:pt x="135935" y="0"/>
                      <a:pt x="3030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25" name="Freeform 6"/>
            <p:cNvSpPr/>
            <p:nvPr/>
          </p:nvSpPr>
          <p:spPr bwMode="auto">
            <a:xfrm rot="21558981">
              <a:off x="6297994" y="1613101"/>
              <a:ext cx="1185936" cy="73264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rgbClr val="DDDDDD"/>
            </a:solidFill>
            <a:ln w="15875" cap="flat" cmpd="sng" algn="ctr">
              <a:solidFill>
                <a:srgbClr val="88888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extLst/>
          </p:spPr>
          <p:txBody>
            <a:bodyPr anchor="ctr" anchorCtr="0"/>
            <a:lstStyle/>
            <a:p>
              <a:pPr algn="ctr">
                <a:lnSpc>
                  <a:spcPct val="120000"/>
                </a:lnSpc>
              </a:pPr>
              <a:endParaRPr lang="zh-CN" altLang="en-US" sz="13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226" name="Freeform 6"/>
            <p:cNvSpPr/>
            <p:nvPr/>
          </p:nvSpPr>
          <p:spPr bwMode="auto">
            <a:xfrm rot="21558981">
              <a:off x="4586037" y="1613100"/>
              <a:ext cx="1185936" cy="73264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rgbClr val="DDDDDD"/>
            </a:solidFill>
            <a:ln w="15875" cap="flat" cmpd="sng" algn="ctr">
              <a:solidFill>
                <a:srgbClr val="888888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62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extLst/>
          </p:spPr>
          <p:txBody>
            <a:bodyPr anchor="ctr" anchorCtr="0"/>
            <a:lstStyle/>
            <a:p>
              <a:pPr algn="ctr">
                <a:lnSpc>
                  <a:spcPct val="120000"/>
                </a:lnSpc>
              </a:pPr>
              <a:endParaRPr lang="zh-CN" altLang="en-US" sz="13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227" name="文本框 226"/>
            <p:cNvSpPr txBox="1"/>
            <p:nvPr/>
          </p:nvSpPr>
          <p:spPr>
            <a:xfrm>
              <a:off x="4775956" y="1869735"/>
              <a:ext cx="674040" cy="57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799" dirty="0" smtClean="0">
                  <a:solidFill>
                    <a:srgbClr val="595757"/>
                  </a:solidFill>
                  <a:cs typeface="+mn-ea"/>
                  <a:sym typeface="+mn-lt"/>
                </a:rPr>
                <a:t>MEC1</a:t>
              </a:r>
              <a:endParaRPr lang="zh-CN" altLang="en-US" sz="1799" dirty="0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6518575" y="1797257"/>
              <a:ext cx="674040" cy="575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799" smtClean="0">
                  <a:solidFill>
                    <a:srgbClr val="595757"/>
                  </a:solidFill>
                  <a:cs typeface="+mn-ea"/>
                  <a:sym typeface="+mn-lt"/>
                </a:rPr>
                <a:t>MEC2</a:t>
              </a:r>
              <a:endParaRPr lang="zh-CN" altLang="en-US" sz="1799">
                <a:solidFill>
                  <a:srgbClr val="595757"/>
                </a:solidFill>
                <a:cs typeface="+mn-ea"/>
                <a:sym typeface="+mn-lt"/>
              </a:endParaRPr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 flipV="1">
              <a:off x="5092964" y="2344287"/>
              <a:ext cx="0" cy="1571626"/>
            </a:xfrm>
            <a:prstGeom prst="straightConnector1">
              <a:avLst/>
            </a:prstGeom>
            <a:noFill/>
            <a:ln w="12700">
              <a:solidFill>
                <a:srgbClr val="C7000B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3" name="直接箭头连接符 252"/>
            <p:cNvCxnSpPr/>
            <p:nvPr/>
          </p:nvCxnSpPr>
          <p:spPr>
            <a:xfrm flipH="1" flipV="1">
              <a:off x="6968945" y="2344287"/>
              <a:ext cx="0" cy="1571626"/>
            </a:xfrm>
            <a:prstGeom prst="straightConnector1">
              <a:avLst/>
            </a:prstGeom>
            <a:noFill/>
            <a:ln w="12700">
              <a:solidFill>
                <a:srgbClr val="30B5C5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54" name="组合 253"/>
            <p:cNvGrpSpPr/>
            <p:nvPr/>
          </p:nvGrpSpPr>
          <p:grpSpPr>
            <a:xfrm>
              <a:off x="4876806" y="3084653"/>
              <a:ext cx="2324219" cy="503412"/>
              <a:chOff x="1759408" y="4036186"/>
              <a:chExt cx="1750121" cy="454841"/>
            </a:xfrm>
            <a:solidFill>
              <a:srgbClr val="888888"/>
            </a:solidFill>
          </p:grpSpPr>
          <p:sp>
            <p:nvSpPr>
              <p:cNvPr id="255" name="wi-fi-signal-silhouette_69563"/>
              <p:cNvSpPr>
                <a:spLocks noChangeAspect="1"/>
              </p:cNvSpPr>
              <p:nvPr/>
            </p:nvSpPr>
            <p:spPr bwMode="auto">
              <a:xfrm>
                <a:off x="1759408" y="4036186"/>
                <a:ext cx="349509" cy="454837"/>
              </a:xfrm>
              <a:custGeom>
                <a:avLst/>
                <a:gdLst>
                  <a:gd name="connsiteX0" fmla="*/ 235184 w 470318"/>
                  <a:gd name="connsiteY0" fmla="*/ 278008 h 583199"/>
                  <a:gd name="connsiteX1" fmla="*/ 189784 w 470318"/>
                  <a:gd name="connsiteY1" fmla="*/ 429004 h 583199"/>
                  <a:gd name="connsiteX2" fmla="*/ 280585 w 470318"/>
                  <a:gd name="connsiteY2" fmla="*/ 429004 h 583199"/>
                  <a:gd name="connsiteX3" fmla="*/ 235184 w 470318"/>
                  <a:gd name="connsiteY3" fmla="*/ 106571 h 583199"/>
                  <a:gd name="connsiteX4" fmla="*/ 300436 w 470318"/>
                  <a:gd name="connsiteY4" fmla="*/ 171626 h 583199"/>
                  <a:gd name="connsiteX5" fmla="*/ 278270 w 470318"/>
                  <a:gd name="connsiteY5" fmla="*/ 220151 h 583199"/>
                  <a:gd name="connsiteX6" fmla="*/ 376282 w 470318"/>
                  <a:gd name="connsiteY6" fmla="*/ 545961 h 583199"/>
                  <a:gd name="connsiteX7" fmla="*/ 356875 w 470318"/>
                  <a:gd name="connsiteY7" fmla="*/ 581955 h 583199"/>
                  <a:gd name="connsiteX8" fmla="*/ 348507 w 470318"/>
                  <a:gd name="connsiteY8" fmla="*/ 583199 h 583199"/>
                  <a:gd name="connsiteX9" fmla="*/ 320822 w 470318"/>
                  <a:gd name="connsiteY9" fmla="*/ 562580 h 583199"/>
                  <a:gd name="connsiteX10" fmla="*/ 292157 w 470318"/>
                  <a:gd name="connsiteY10" fmla="*/ 467575 h 583199"/>
                  <a:gd name="connsiteX11" fmla="*/ 178211 w 470318"/>
                  <a:gd name="connsiteY11" fmla="*/ 467575 h 583199"/>
                  <a:gd name="connsiteX12" fmla="*/ 149636 w 470318"/>
                  <a:gd name="connsiteY12" fmla="*/ 562580 h 583199"/>
                  <a:gd name="connsiteX13" fmla="*/ 113582 w 470318"/>
                  <a:gd name="connsiteY13" fmla="*/ 581955 h 583199"/>
                  <a:gd name="connsiteX14" fmla="*/ 94176 w 470318"/>
                  <a:gd name="connsiteY14" fmla="*/ 545961 h 583199"/>
                  <a:gd name="connsiteX15" fmla="*/ 192098 w 470318"/>
                  <a:gd name="connsiteY15" fmla="*/ 220151 h 583199"/>
                  <a:gd name="connsiteX16" fmla="*/ 170021 w 470318"/>
                  <a:gd name="connsiteY16" fmla="*/ 171626 h 583199"/>
                  <a:gd name="connsiteX17" fmla="*/ 235184 w 470318"/>
                  <a:gd name="connsiteY17" fmla="*/ 106571 h 583199"/>
                  <a:gd name="connsiteX18" fmla="*/ 321832 w 470318"/>
                  <a:gd name="connsiteY18" fmla="*/ 65909 h 583199"/>
                  <a:gd name="connsiteX19" fmla="*/ 335491 w 470318"/>
                  <a:gd name="connsiteY19" fmla="*/ 71575 h 583199"/>
                  <a:gd name="connsiteX20" fmla="*/ 376960 w 470318"/>
                  <a:gd name="connsiteY20" fmla="*/ 171648 h 583199"/>
                  <a:gd name="connsiteX21" fmla="*/ 335491 w 470318"/>
                  <a:gd name="connsiteY21" fmla="*/ 271722 h 583199"/>
                  <a:gd name="connsiteX22" fmla="*/ 321787 w 470318"/>
                  <a:gd name="connsiteY22" fmla="*/ 277410 h 583199"/>
                  <a:gd name="connsiteX23" fmla="*/ 308172 w 470318"/>
                  <a:gd name="connsiteY23" fmla="*/ 271722 h 583199"/>
                  <a:gd name="connsiteX24" fmla="*/ 308172 w 470318"/>
                  <a:gd name="connsiteY24" fmla="*/ 244526 h 583199"/>
                  <a:gd name="connsiteX25" fmla="*/ 338339 w 470318"/>
                  <a:gd name="connsiteY25" fmla="*/ 171648 h 583199"/>
                  <a:gd name="connsiteX26" fmla="*/ 308172 w 470318"/>
                  <a:gd name="connsiteY26" fmla="*/ 98859 h 583199"/>
                  <a:gd name="connsiteX27" fmla="*/ 308172 w 470318"/>
                  <a:gd name="connsiteY27" fmla="*/ 71575 h 583199"/>
                  <a:gd name="connsiteX28" fmla="*/ 321832 w 470318"/>
                  <a:gd name="connsiteY28" fmla="*/ 65909 h 583199"/>
                  <a:gd name="connsiteX29" fmla="*/ 148627 w 470318"/>
                  <a:gd name="connsiteY29" fmla="*/ 65909 h 583199"/>
                  <a:gd name="connsiteX30" fmla="*/ 162287 w 470318"/>
                  <a:gd name="connsiteY30" fmla="*/ 71575 h 583199"/>
                  <a:gd name="connsiteX31" fmla="*/ 162287 w 470318"/>
                  <a:gd name="connsiteY31" fmla="*/ 98859 h 583199"/>
                  <a:gd name="connsiteX32" fmla="*/ 132120 w 470318"/>
                  <a:gd name="connsiteY32" fmla="*/ 171648 h 583199"/>
                  <a:gd name="connsiteX33" fmla="*/ 162287 w 470318"/>
                  <a:gd name="connsiteY33" fmla="*/ 244526 h 583199"/>
                  <a:gd name="connsiteX34" fmla="*/ 162287 w 470318"/>
                  <a:gd name="connsiteY34" fmla="*/ 271722 h 583199"/>
                  <a:gd name="connsiteX35" fmla="*/ 148672 w 470318"/>
                  <a:gd name="connsiteY35" fmla="*/ 277410 h 583199"/>
                  <a:gd name="connsiteX36" fmla="*/ 134967 w 470318"/>
                  <a:gd name="connsiteY36" fmla="*/ 271722 h 583199"/>
                  <a:gd name="connsiteX37" fmla="*/ 93499 w 470318"/>
                  <a:gd name="connsiteY37" fmla="*/ 171648 h 583199"/>
                  <a:gd name="connsiteX38" fmla="*/ 134967 w 470318"/>
                  <a:gd name="connsiteY38" fmla="*/ 71575 h 583199"/>
                  <a:gd name="connsiteX39" fmla="*/ 148627 w 470318"/>
                  <a:gd name="connsiteY39" fmla="*/ 65909 h 583199"/>
                  <a:gd name="connsiteX40" fmla="*/ 387869 w 470318"/>
                  <a:gd name="connsiteY40" fmla="*/ 0 h 583199"/>
                  <a:gd name="connsiteX41" fmla="*/ 401449 w 470318"/>
                  <a:gd name="connsiteY41" fmla="*/ 5665 h 583199"/>
                  <a:gd name="connsiteX42" fmla="*/ 470318 w 470318"/>
                  <a:gd name="connsiteY42" fmla="*/ 171648 h 583199"/>
                  <a:gd name="connsiteX43" fmla="*/ 401449 w 470318"/>
                  <a:gd name="connsiteY43" fmla="*/ 337631 h 583199"/>
                  <a:gd name="connsiteX44" fmla="*/ 387835 w 470318"/>
                  <a:gd name="connsiteY44" fmla="*/ 343318 h 583199"/>
                  <a:gd name="connsiteX45" fmla="*/ 374221 w 470318"/>
                  <a:gd name="connsiteY45" fmla="*/ 337631 h 583199"/>
                  <a:gd name="connsiteX46" fmla="*/ 374221 w 470318"/>
                  <a:gd name="connsiteY46" fmla="*/ 310353 h 583199"/>
                  <a:gd name="connsiteX47" fmla="*/ 431702 w 470318"/>
                  <a:gd name="connsiteY47" fmla="*/ 171648 h 583199"/>
                  <a:gd name="connsiteX48" fmla="*/ 374221 w 470318"/>
                  <a:gd name="connsiteY48" fmla="*/ 32944 h 583199"/>
                  <a:gd name="connsiteX49" fmla="*/ 374221 w 470318"/>
                  <a:gd name="connsiteY49" fmla="*/ 5665 h 583199"/>
                  <a:gd name="connsiteX50" fmla="*/ 387869 w 470318"/>
                  <a:gd name="connsiteY50" fmla="*/ 0 h 583199"/>
                  <a:gd name="connsiteX51" fmla="*/ 82570 w 470318"/>
                  <a:gd name="connsiteY51" fmla="*/ 0 h 583199"/>
                  <a:gd name="connsiteX52" fmla="*/ 96235 w 470318"/>
                  <a:gd name="connsiteY52" fmla="*/ 5665 h 583199"/>
                  <a:gd name="connsiteX53" fmla="*/ 96235 w 470318"/>
                  <a:gd name="connsiteY53" fmla="*/ 32944 h 583199"/>
                  <a:gd name="connsiteX54" fmla="*/ 38636 w 470318"/>
                  <a:gd name="connsiteY54" fmla="*/ 171648 h 583199"/>
                  <a:gd name="connsiteX55" fmla="*/ 96235 w 470318"/>
                  <a:gd name="connsiteY55" fmla="*/ 310353 h 583199"/>
                  <a:gd name="connsiteX56" fmla="*/ 96235 w 470318"/>
                  <a:gd name="connsiteY56" fmla="*/ 337631 h 583199"/>
                  <a:gd name="connsiteX57" fmla="*/ 82525 w 470318"/>
                  <a:gd name="connsiteY57" fmla="*/ 343318 h 583199"/>
                  <a:gd name="connsiteX58" fmla="*/ 68904 w 470318"/>
                  <a:gd name="connsiteY58" fmla="*/ 337631 h 583199"/>
                  <a:gd name="connsiteX59" fmla="*/ 0 w 470318"/>
                  <a:gd name="connsiteY59" fmla="*/ 171648 h 583199"/>
                  <a:gd name="connsiteX60" fmla="*/ 68904 w 470318"/>
                  <a:gd name="connsiteY60" fmla="*/ 5665 h 583199"/>
                  <a:gd name="connsiteX61" fmla="*/ 82570 w 470318"/>
                  <a:gd name="connsiteY61" fmla="*/ 0 h 58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70318" h="583199">
                    <a:moveTo>
                      <a:pt x="235184" y="278008"/>
                    </a:moveTo>
                    <a:lnTo>
                      <a:pt x="189784" y="429004"/>
                    </a:lnTo>
                    <a:lnTo>
                      <a:pt x="280585" y="429004"/>
                    </a:lnTo>
                    <a:close/>
                    <a:moveTo>
                      <a:pt x="235184" y="106571"/>
                    </a:moveTo>
                    <a:cubicBezTo>
                      <a:pt x="271238" y="106571"/>
                      <a:pt x="300436" y="135633"/>
                      <a:pt x="300436" y="171626"/>
                    </a:cubicBezTo>
                    <a:cubicBezTo>
                      <a:pt x="300436" y="191001"/>
                      <a:pt x="291712" y="208242"/>
                      <a:pt x="278270" y="220151"/>
                    </a:cubicBezTo>
                    <a:lnTo>
                      <a:pt x="376282" y="545961"/>
                    </a:lnTo>
                    <a:cubicBezTo>
                      <a:pt x="380911" y="561247"/>
                      <a:pt x="372187" y="577422"/>
                      <a:pt x="356875" y="581955"/>
                    </a:cubicBezTo>
                    <a:cubicBezTo>
                      <a:pt x="354116" y="582843"/>
                      <a:pt x="351267" y="583199"/>
                      <a:pt x="348507" y="583199"/>
                    </a:cubicBezTo>
                    <a:cubicBezTo>
                      <a:pt x="336044" y="583199"/>
                      <a:pt x="324561" y="575111"/>
                      <a:pt x="320822" y="562580"/>
                    </a:cubicBezTo>
                    <a:lnTo>
                      <a:pt x="292157" y="467575"/>
                    </a:lnTo>
                    <a:lnTo>
                      <a:pt x="178211" y="467575"/>
                    </a:lnTo>
                    <a:lnTo>
                      <a:pt x="149636" y="562580"/>
                    </a:lnTo>
                    <a:cubicBezTo>
                      <a:pt x="145007" y="577866"/>
                      <a:pt x="128894" y="586487"/>
                      <a:pt x="113582" y="581955"/>
                    </a:cubicBezTo>
                    <a:cubicBezTo>
                      <a:pt x="98182" y="577422"/>
                      <a:pt x="89547" y="561247"/>
                      <a:pt x="94176" y="545961"/>
                    </a:cubicBezTo>
                    <a:lnTo>
                      <a:pt x="192098" y="220151"/>
                    </a:lnTo>
                    <a:cubicBezTo>
                      <a:pt x="178656" y="208242"/>
                      <a:pt x="170021" y="191001"/>
                      <a:pt x="170021" y="171626"/>
                    </a:cubicBezTo>
                    <a:cubicBezTo>
                      <a:pt x="170021" y="135633"/>
                      <a:pt x="199220" y="106571"/>
                      <a:pt x="235184" y="106571"/>
                    </a:cubicBezTo>
                    <a:close/>
                    <a:moveTo>
                      <a:pt x="321832" y="65909"/>
                    </a:moveTo>
                    <a:cubicBezTo>
                      <a:pt x="326770" y="65909"/>
                      <a:pt x="331709" y="67797"/>
                      <a:pt x="335491" y="71575"/>
                    </a:cubicBezTo>
                    <a:cubicBezTo>
                      <a:pt x="362277" y="98237"/>
                      <a:pt x="376960" y="133787"/>
                      <a:pt x="376960" y="171648"/>
                    </a:cubicBezTo>
                    <a:cubicBezTo>
                      <a:pt x="376960" y="209509"/>
                      <a:pt x="362277" y="245059"/>
                      <a:pt x="335491" y="271722"/>
                    </a:cubicBezTo>
                    <a:cubicBezTo>
                      <a:pt x="331665" y="275544"/>
                      <a:pt x="326770" y="277410"/>
                      <a:pt x="321787" y="277410"/>
                    </a:cubicBezTo>
                    <a:cubicBezTo>
                      <a:pt x="316893" y="277410"/>
                      <a:pt x="311909" y="275544"/>
                      <a:pt x="308172" y="271722"/>
                    </a:cubicBezTo>
                    <a:cubicBezTo>
                      <a:pt x="300608" y="264168"/>
                      <a:pt x="300608" y="251992"/>
                      <a:pt x="308172" y="244526"/>
                    </a:cubicBezTo>
                    <a:cubicBezTo>
                      <a:pt x="327660" y="225062"/>
                      <a:pt x="338339" y="199200"/>
                      <a:pt x="338339" y="171648"/>
                    </a:cubicBezTo>
                    <a:cubicBezTo>
                      <a:pt x="338339" y="144186"/>
                      <a:pt x="327660" y="118323"/>
                      <a:pt x="308172" y="98859"/>
                    </a:cubicBezTo>
                    <a:cubicBezTo>
                      <a:pt x="300608" y="91305"/>
                      <a:pt x="300608" y="79040"/>
                      <a:pt x="308172" y="71575"/>
                    </a:cubicBezTo>
                    <a:cubicBezTo>
                      <a:pt x="311954" y="67797"/>
                      <a:pt x="316893" y="65909"/>
                      <a:pt x="321832" y="65909"/>
                    </a:cubicBezTo>
                    <a:close/>
                    <a:moveTo>
                      <a:pt x="148627" y="65909"/>
                    </a:moveTo>
                    <a:cubicBezTo>
                      <a:pt x="153566" y="65909"/>
                      <a:pt x="158505" y="67797"/>
                      <a:pt x="162287" y="71575"/>
                    </a:cubicBezTo>
                    <a:cubicBezTo>
                      <a:pt x="169851" y="79040"/>
                      <a:pt x="169851" y="91305"/>
                      <a:pt x="162287" y="98859"/>
                    </a:cubicBezTo>
                    <a:cubicBezTo>
                      <a:pt x="142798" y="118323"/>
                      <a:pt x="132120" y="144186"/>
                      <a:pt x="132120" y="171648"/>
                    </a:cubicBezTo>
                    <a:cubicBezTo>
                      <a:pt x="132120" y="199200"/>
                      <a:pt x="142798" y="225062"/>
                      <a:pt x="162287" y="244526"/>
                    </a:cubicBezTo>
                    <a:cubicBezTo>
                      <a:pt x="169851" y="251992"/>
                      <a:pt x="169851" y="264257"/>
                      <a:pt x="162287" y="271722"/>
                    </a:cubicBezTo>
                    <a:cubicBezTo>
                      <a:pt x="158549" y="275544"/>
                      <a:pt x="153566" y="277410"/>
                      <a:pt x="148672" y="277410"/>
                    </a:cubicBezTo>
                    <a:cubicBezTo>
                      <a:pt x="143688" y="277410"/>
                      <a:pt x="138705" y="275544"/>
                      <a:pt x="134967" y="271722"/>
                    </a:cubicBezTo>
                    <a:cubicBezTo>
                      <a:pt x="108182" y="245059"/>
                      <a:pt x="93499" y="209509"/>
                      <a:pt x="93499" y="171648"/>
                    </a:cubicBezTo>
                    <a:cubicBezTo>
                      <a:pt x="93499" y="133787"/>
                      <a:pt x="108182" y="98237"/>
                      <a:pt x="134967" y="71575"/>
                    </a:cubicBezTo>
                    <a:cubicBezTo>
                      <a:pt x="138749" y="67797"/>
                      <a:pt x="143688" y="65909"/>
                      <a:pt x="148627" y="65909"/>
                    </a:cubicBezTo>
                    <a:close/>
                    <a:moveTo>
                      <a:pt x="387869" y="0"/>
                    </a:moveTo>
                    <a:cubicBezTo>
                      <a:pt x="392796" y="0"/>
                      <a:pt x="397712" y="1889"/>
                      <a:pt x="401449" y="5665"/>
                    </a:cubicBezTo>
                    <a:cubicBezTo>
                      <a:pt x="445849" y="50004"/>
                      <a:pt x="470318" y="108916"/>
                      <a:pt x="470318" y="171648"/>
                    </a:cubicBezTo>
                    <a:cubicBezTo>
                      <a:pt x="470318" y="234381"/>
                      <a:pt x="445938" y="293292"/>
                      <a:pt x="401449" y="337631"/>
                    </a:cubicBezTo>
                    <a:cubicBezTo>
                      <a:pt x="397712" y="341452"/>
                      <a:pt x="392818" y="343318"/>
                      <a:pt x="387835" y="343318"/>
                    </a:cubicBezTo>
                    <a:cubicBezTo>
                      <a:pt x="382941" y="343318"/>
                      <a:pt x="377959" y="341452"/>
                      <a:pt x="374221" y="337631"/>
                    </a:cubicBezTo>
                    <a:cubicBezTo>
                      <a:pt x="366658" y="330079"/>
                      <a:pt x="366658" y="317905"/>
                      <a:pt x="374221" y="310353"/>
                    </a:cubicBezTo>
                    <a:cubicBezTo>
                      <a:pt x="411325" y="273300"/>
                      <a:pt x="431702" y="224073"/>
                      <a:pt x="431702" y="171648"/>
                    </a:cubicBezTo>
                    <a:cubicBezTo>
                      <a:pt x="431702" y="119223"/>
                      <a:pt x="411325" y="69908"/>
                      <a:pt x="374221" y="32944"/>
                    </a:cubicBezTo>
                    <a:cubicBezTo>
                      <a:pt x="366658" y="25391"/>
                      <a:pt x="366658" y="13129"/>
                      <a:pt x="374221" y="5665"/>
                    </a:cubicBezTo>
                    <a:cubicBezTo>
                      <a:pt x="378003" y="1889"/>
                      <a:pt x="382941" y="0"/>
                      <a:pt x="387869" y="0"/>
                    </a:cubicBezTo>
                    <a:close/>
                    <a:moveTo>
                      <a:pt x="82570" y="0"/>
                    </a:moveTo>
                    <a:cubicBezTo>
                      <a:pt x="87510" y="0"/>
                      <a:pt x="92451" y="1889"/>
                      <a:pt x="96235" y="5665"/>
                    </a:cubicBezTo>
                    <a:cubicBezTo>
                      <a:pt x="103802" y="13129"/>
                      <a:pt x="103802" y="25391"/>
                      <a:pt x="96235" y="32944"/>
                    </a:cubicBezTo>
                    <a:cubicBezTo>
                      <a:pt x="59112" y="69908"/>
                      <a:pt x="38636" y="119223"/>
                      <a:pt x="38636" y="171648"/>
                    </a:cubicBezTo>
                    <a:cubicBezTo>
                      <a:pt x="38636" y="224073"/>
                      <a:pt x="59112" y="273300"/>
                      <a:pt x="96235" y="310353"/>
                    </a:cubicBezTo>
                    <a:cubicBezTo>
                      <a:pt x="103802" y="317905"/>
                      <a:pt x="103802" y="330079"/>
                      <a:pt x="96235" y="337631"/>
                    </a:cubicBezTo>
                    <a:cubicBezTo>
                      <a:pt x="92407" y="341452"/>
                      <a:pt x="87510" y="343318"/>
                      <a:pt x="82525" y="343318"/>
                    </a:cubicBezTo>
                    <a:cubicBezTo>
                      <a:pt x="77629" y="343318"/>
                      <a:pt x="72732" y="341452"/>
                      <a:pt x="68904" y="337631"/>
                    </a:cubicBezTo>
                    <a:cubicBezTo>
                      <a:pt x="24481" y="293292"/>
                      <a:pt x="0" y="234381"/>
                      <a:pt x="0" y="171648"/>
                    </a:cubicBezTo>
                    <a:cubicBezTo>
                      <a:pt x="0" y="108916"/>
                      <a:pt x="24481" y="50004"/>
                      <a:pt x="68904" y="5665"/>
                    </a:cubicBezTo>
                    <a:cubicBezTo>
                      <a:pt x="72688" y="1889"/>
                      <a:pt x="77629" y="0"/>
                      <a:pt x="82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6" name="wi-fi-signal-silhouette_69563"/>
              <p:cNvSpPr>
                <a:spLocks noChangeAspect="1"/>
              </p:cNvSpPr>
              <p:nvPr/>
            </p:nvSpPr>
            <p:spPr bwMode="auto">
              <a:xfrm>
                <a:off x="3160020" y="4036190"/>
                <a:ext cx="349509" cy="454837"/>
              </a:xfrm>
              <a:custGeom>
                <a:avLst/>
                <a:gdLst>
                  <a:gd name="connsiteX0" fmla="*/ 235184 w 470318"/>
                  <a:gd name="connsiteY0" fmla="*/ 278008 h 583199"/>
                  <a:gd name="connsiteX1" fmla="*/ 189784 w 470318"/>
                  <a:gd name="connsiteY1" fmla="*/ 429004 h 583199"/>
                  <a:gd name="connsiteX2" fmla="*/ 280585 w 470318"/>
                  <a:gd name="connsiteY2" fmla="*/ 429004 h 583199"/>
                  <a:gd name="connsiteX3" fmla="*/ 235184 w 470318"/>
                  <a:gd name="connsiteY3" fmla="*/ 106571 h 583199"/>
                  <a:gd name="connsiteX4" fmla="*/ 300436 w 470318"/>
                  <a:gd name="connsiteY4" fmla="*/ 171626 h 583199"/>
                  <a:gd name="connsiteX5" fmla="*/ 278270 w 470318"/>
                  <a:gd name="connsiteY5" fmla="*/ 220151 h 583199"/>
                  <a:gd name="connsiteX6" fmla="*/ 376282 w 470318"/>
                  <a:gd name="connsiteY6" fmla="*/ 545961 h 583199"/>
                  <a:gd name="connsiteX7" fmla="*/ 356875 w 470318"/>
                  <a:gd name="connsiteY7" fmla="*/ 581955 h 583199"/>
                  <a:gd name="connsiteX8" fmla="*/ 348507 w 470318"/>
                  <a:gd name="connsiteY8" fmla="*/ 583199 h 583199"/>
                  <a:gd name="connsiteX9" fmla="*/ 320822 w 470318"/>
                  <a:gd name="connsiteY9" fmla="*/ 562580 h 583199"/>
                  <a:gd name="connsiteX10" fmla="*/ 292157 w 470318"/>
                  <a:gd name="connsiteY10" fmla="*/ 467575 h 583199"/>
                  <a:gd name="connsiteX11" fmla="*/ 178211 w 470318"/>
                  <a:gd name="connsiteY11" fmla="*/ 467575 h 583199"/>
                  <a:gd name="connsiteX12" fmla="*/ 149636 w 470318"/>
                  <a:gd name="connsiteY12" fmla="*/ 562580 h 583199"/>
                  <a:gd name="connsiteX13" fmla="*/ 113582 w 470318"/>
                  <a:gd name="connsiteY13" fmla="*/ 581955 h 583199"/>
                  <a:gd name="connsiteX14" fmla="*/ 94176 w 470318"/>
                  <a:gd name="connsiteY14" fmla="*/ 545961 h 583199"/>
                  <a:gd name="connsiteX15" fmla="*/ 192098 w 470318"/>
                  <a:gd name="connsiteY15" fmla="*/ 220151 h 583199"/>
                  <a:gd name="connsiteX16" fmla="*/ 170021 w 470318"/>
                  <a:gd name="connsiteY16" fmla="*/ 171626 h 583199"/>
                  <a:gd name="connsiteX17" fmla="*/ 235184 w 470318"/>
                  <a:gd name="connsiteY17" fmla="*/ 106571 h 583199"/>
                  <a:gd name="connsiteX18" fmla="*/ 321832 w 470318"/>
                  <a:gd name="connsiteY18" fmla="*/ 65909 h 583199"/>
                  <a:gd name="connsiteX19" fmla="*/ 335491 w 470318"/>
                  <a:gd name="connsiteY19" fmla="*/ 71575 h 583199"/>
                  <a:gd name="connsiteX20" fmla="*/ 376960 w 470318"/>
                  <a:gd name="connsiteY20" fmla="*/ 171648 h 583199"/>
                  <a:gd name="connsiteX21" fmla="*/ 335491 w 470318"/>
                  <a:gd name="connsiteY21" fmla="*/ 271722 h 583199"/>
                  <a:gd name="connsiteX22" fmla="*/ 321787 w 470318"/>
                  <a:gd name="connsiteY22" fmla="*/ 277410 h 583199"/>
                  <a:gd name="connsiteX23" fmla="*/ 308172 w 470318"/>
                  <a:gd name="connsiteY23" fmla="*/ 271722 h 583199"/>
                  <a:gd name="connsiteX24" fmla="*/ 308172 w 470318"/>
                  <a:gd name="connsiteY24" fmla="*/ 244526 h 583199"/>
                  <a:gd name="connsiteX25" fmla="*/ 338339 w 470318"/>
                  <a:gd name="connsiteY25" fmla="*/ 171648 h 583199"/>
                  <a:gd name="connsiteX26" fmla="*/ 308172 w 470318"/>
                  <a:gd name="connsiteY26" fmla="*/ 98859 h 583199"/>
                  <a:gd name="connsiteX27" fmla="*/ 308172 w 470318"/>
                  <a:gd name="connsiteY27" fmla="*/ 71575 h 583199"/>
                  <a:gd name="connsiteX28" fmla="*/ 321832 w 470318"/>
                  <a:gd name="connsiteY28" fmla="*/ 65909 h 583199"/>
                  <a:gd name="connsiteX29" fmla="*/ 148627 w 470318"/>
                  <a:gd name="connsiteY29" fmla="*/ 65909 h 583199"/>
                  <a:gd name="connsiteX30" fmla="*/ 162287 w 470318"/>
                  <a:gd name="connsiteY30" fmla="*/ 71575 h 583199"/>
                  <a:gd name="connsiteX31" fmla="*/ 162287 w 470318"/>
                  <a:gd name="connsiteY31" fmla="*/ 98859 h 583199"/>
                  <a:gd name="connsiteX32" fmla="*/ 132120 w 470318"/>
                  <a:gd name="connsiteY32" fmla="*/ 171648 h 583199"/>
                  <a:gd name="connsiteX33" fmla="*/ 162287 w 470318"/>
                  <a:gd name="connsiteY33" fmla="*/ 244526 h 583199"/>
                  <a:gd name="connsiteX34" fmla="*/ 162287 w 470318"/>
                  <a:gd name="connsiteY34" fmla="*/ 271722 h 583199"/>
                  <a:gd name="connsiteX35" fmla="*/ 148672 w 470318"/>
                  <a:gd name="connsiteY35" fmla="*/ 277410 h 583199"/>
                  <a:gd name="connsiteX36" fmla="*/ 134967 w 470318"/>
                  <a:gd name="connsiteY36" fmla="*/ 271722 h 583199"/>
                  <a:gd name="connsiteX37" fmla="*/ 93499 w 470318"/>
                  <a:gd name="connsiteY37" fmla="*/ 171648 h 583199"/>
                  <a:gd name="connsiteX38" fmla="*/ 134967 w 470318"/>
                  <a:gd name="connsiteY38" fmla="*/ 71575 h 583199"/>
                  <a:gd name="connsiteX39" fmla="*/ 148627 w 470318"/>
                  <a:gd name="connsiteY39" fmla="*/ 65909 h 583199"/>
                  <a:gd name="connsiteX40" fmla="*/ 387869 w 470318"/>
                  <a:gd name="connsiteY40" fmla="*/ 0 h 583199"/>
                  <a:gd name="connsiteX41" fmla="*/ 401449 w 470318"/>
                  <a:gd name="connsiteY41" fmla="*/ 5665 h 583199"/>
                  <a:gd name="connsiteX42" fmla="*/ 470318 w 470318"/>
                  <a:gd name="connsiteY42" fmla="*/ 171648 h 583199"/>
                  <a:gd name="connsiteX43" fmla="*/ 401449 w 470318"/>
                  <a:gd name="connsiteY43" fmla="*/ 337631 h 583199"/>
                  <a:gd name="connsiteX44" fmla="*/ 387835 w 470318"/>
                  <a:gd name="connsiteY44" fmla="*/ 343318 h 583199"/>
                  <a:gd name="connsiteX45" fmla="*/ 374221 w 470318"/>
                  <a:gd name="connsiteY45" fmla="*/ 337631 h 583199"/>
                  <a:gd name="connsiteX46" fmla="*/ 374221 w 470318"/>
                  <a:gd name="connsiteY46" fmla="*/ 310353 h 583199"/>
                  <a:gd name="connsiteX47" fmla="*/ 431702 w 470318"/>
                  <a:gd name="connsiteY47" fmla="*/ 171648 h 583199"/>
                  <a:gd name="connsiteX48" fmla="*/ 374221 w 470318"/>
                  <a:gd name="connsiteY48" fmla="*/ 32944 h 583199"/>
                  <a:gd name="connsiteX49" fmla="*/ 374221 w 470318"/>
                  <a:gd name="connsiteY49" fmla="*/ 5665 h 583199"/>
                  <a:gd name="connsiteX50" fmla="*/ 387869 w 470318"/>
                  <a:gd name="connsiteY50" fmla="*/ 0 h 583199"/>
                  <a:gd name="connsiteX51" fmla="*/ 82570 w 470318"/>
                  <a:gd name="connsiteY51" fmla="*/ 0 h 583199"/>
                  <a:gd name="connsiteX52" fmla="*/ 96235 w 470318"/>
                  <a:gd name="connsiteY52" fmla="*/ 5665 h 583199"/>
                  <a:gd name="connsiteX53" fmla="*/ 96235 w 470318"/>
                  <a:gd name="connsiteY53" fmla="*/ 32944 h 583199"/>
                  <a:gd name="connsiteX54" fmla="*/ 38636 w 470318"/>
                  <a:gd name="connsiteY54" fmla="*/ 171648 h 583199"/>
                  <a:gd name="connsiteX55" fmla="*/ 96235 w 470318"/>
                  <a:gd name="connsiteY55" fmla="*/ 310353 h 583199"/>
                  <a:gd name="connsiteX56" fmla="*/ 96235 w 470318"/>
                  <a:gd name="connsiteY56" fmla="*/ 337631 h 583199"/>
                  <a:gd name="connsiteX57" fmla="*/ 82525 w 470318"/>
                  <a:gd name="connsiteY57" fmla="*/ 343318 h 583199"/>
                  <a:gd name="connsiteX58" fmla="*/ 68904 w 470318"/>
                  <a:gd name="connsiteY58" fmla="*/ 337631 h 583199"/>
                  <a:gd name="connsiteX59" fmla="*/ 0 w 470318"/>
                  <a:gd name="connsiteY59" fmla="*/ 171648 h 583199"/>
                  <a:gd name="connsiteX60" fmla="*/ 68904 w 470318"/>
                  <a:gd name="connsiteY60" fmla="*/ 5665 h 583199"/>
                  <a:gd name="connsiteX61" fmla="*/ 82570 w 470318"/>
                  <a:gd name="connsiteY61" fmla="*/ 0 h 583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470318" h="583199">
                    <a:moveTo>
                      <a:pt x="235184" y="278008"/>
                    </a:moveTo>
                    <a:lnTo>
                      <a:pt x="189784" y="429004"/>
                    </a:lnTo>
                    <a:lnTo>
                      <a:pt x="280585" y="429004"/>
                    </a:lnTo>
                    <a:close/>
                    <a:moveTo>
                      <a:pt x="235184" y="106571"/>
                    </a:moveTo>
                    <a:cubicBezTo>
                      <a:pt x="271238" y="106571"/>
                      <a:pt x="300436" y="135633"/>
                      <a:pt x="300436" y="171626"/>
                    </a:cubicBezTo>
                    <a:cubicBezTo>
                      <a:pt x="300436" y="191001"/>
                      <a:pt x="291712" y="208242"/>
                      <a:pt x="278270" y="220151"/>
                    </a:cubicBezTo>
                    <a:lnTo>
                      <a:pt x="376282" y="545961"/>
                    </a:lnTo>
                    <a:cubicBezTo>
                      <a:pt x="380911" y="561247"/>
                      <a:pt x="372187" y="577422"/>
                      <a:pt x="356875" y="581955"/>
                    </a:cubicBezTo>
                    <a:cubicBezTo>
                      <a:pt x="354116" y="582843"/>
                      <a:pt x="351267" y="583199"/>
                      <a:pt x="348507" y="583199"/>
                    </a:cubicBezTo>
                    <a:cubicBezTo>
                      <a:pt x="336044" y="583199"/>
                      <a:pt x="324561" y="575111"/>
                      <a:pt x="320822" y="562580"/>
                    </a:cubicBezTo>
                    <a:lnTo>
                      <a:pt x="292157" y="467575"/>
                    </a:lnTo>
                    <a:lnTo>
                      <a:pt x="178211" y="467575"/>
                    </a:lnTo>
                    <a:lnTo>
                      <a:pt x="149636" y="562580"/>
                    </a:lnTo>
                    <a:cubicBezTo>
                      <a:pt x="145007" y="577866"/>
                      <a:pt x="128894" y="586487"/>
                      <a:pt x="113582" y="581955"/>
                    </a:cubicBezTo>
                    <a:cubicBezTo>
                      <a:pt x="98182" y="577422"/>
                      <a:pt x="89547" y="561247"/>
                      <a:pt x="94176" y="545961"/>
                    </a:cubicBezTo>
                    <a:lnTo>
                      <a:pt x="192098" y="220151"/>
                    </a:lnTo>
                    <a:cubicBezTo>
                      <a:pt x="178656" y="208242"/>
                      <a:pt x="170021" y="191001"/>
                      <a:pt x="170021" y="171626"/>
                    </a:cubicBezTo>
                    <a:cubicBezTo>
                      <a:pt x="170021" y="135633"/>
                      <a:pt x="199220" y="106571"/>
                      <a:pt x="235184" y="106571"/>
                    </a:cubicBezTo>
                    <a:close/>
                    <a:moveTo>
                      <a:pt x="321832" y="65909"/>
                    </a:moveTo>
                    <a:cubicBezTo>
                      <a:pt x="326770" y="65909"/>
                      <a:pt x="331709" y="67797"/>
                      <a:pt x="335491" y="71575"/>
                    </a:cubicBezTo>
                    <a:cubicBezTo>
                      <a:pt x="362277" y="98237"/>
                      <a:pt x="376960" y="133787"/>
                      <a:pt x="376960" y="171648"/>
                    </a:cubicBezTo>
                    <a:cubicBezTo>
                      <a:pt x="376960" y="209509"/>
                      <a:pt x="362277" y="245059"/>
                      <a:pt x="335491" y="271722"/>
                    </a:cubicBezTo>
                    <a:cubicBezTo>
                      <a:pt x="331665" y="275544"/>
                      <a:pt x="326770" y="277410"/>
                      <a:pt x="321787" y="277410"/>
                    </a:cubicBezTo>
                    <a:cubicBezTo>
                      <a:pt x="316893" y="277410"/>
                      <a:pt x="311909" y="275544"/>
                      <a:pt x="308172" y="271722"/>
                    </a:cubicBezTo>
                    <a:cubicBezTo>
                      <a:pt x="300608" y="264168"/>
                      <a:pt x="300608" y="251992"/>
                      <a:pt x="308172" y="244526"/>
                    </a:cubicBezTo>
                    <a:cubicBezTo>
                      <a:pt x="327660" y="225062"/>
                      <a:pt x="338339" y="199200"/>
                      <a:pt x="338339" y="171648"/>
                    </a:cubicBezTo>
                    <a:cubicBezTo>
                      <a:pt x="338339" y="144186"/>
                      <a:pt x="327660" y="118323"/>
                      <a:pt x="308172" y="98859"/>
                    </a:cubicBezTo>
                    <a:cubicBezTo>
                      <a:pt x="300608" y="91305"/>
                      <a:pt x="300608" y="79040"/>
                      <a:pt x="308172" y="71575"/>
                    </a:cubicBezTo>
                    <a:cubicBezTo>
                      <a:pt x="311954" y="67797"/>
                      <a:pt x="316893" y="65909"/>
                      <a:pt x="321832" y="65909"/>
                    </a:cubicBezTo>
                    <a:close/>
                    <a:moveTo>
                      <a:pt x="148627" y="65909"/>
                    </a:moveTo>
                    <a:cubicBezTo>
                      <a:pt x="153566" y="65909"/>
                      <a:pt x="158505" y="67797"/>
                      <a:pt x="162287" y="71575"/>
                    </a:cubicBezTo>
                    <a:cubicBezTo>
                      <a:pt x="169851" y="79040"/>
                      <a:pt x="169851" y="91305"/>
                      <a:pt x="162287" y="98859"/>
                    </a:cubicBezTo>
                    <a:cubicBezTo>
                      <a:pt x="142798" y="118323"/>
                      <a:pt x="132120" y="144186"/>
                      <a:pt x="132120" y="171648"/>
                    </a:cubicBezTo>
                    <a:cubicBezTo>
                      <a:pt x="132120" y="199200"/>
                      <a:pt x="142798" y="225062"/>
                      <a:pt x="162287" y="244526"/>
                    </a:cubicBezTo>
                    <a:cubicBezTo>
                      <a:pt x="169851" y="251992"/>
                      <a:pt x="169851" y="264257"/>
                      <a:pt x="162287" y="271722"/>
                    </a:cubicBezTo>
                    <a:cubicBezTo>
                      <a:pt x="158549" y="275544"/>
                      <a:pt x="153566" y="277410"/>
                      <a:pt x="148672" y="277410"/>
                    </a:cubicBezTo>
                    <a:cubicBezTo>
                      <a:pt x="143688" y="277410"/>
                      <a:pt x="138705" y="275544"/>
                      <a:pt x="134967" y="271722"/>
                    </a:cubicBezTo>
                    <a:cubicBezTo>
                      <a:pt x="108182" y="245059"/>
                      <a:pt x="93499" y="209509"/>
                      <a:pt x="93499" y="171648"/>
                    </a:cubicBezTo>
                    <a:cubicBezTo>
                      <a:pt x="93499" y="133787"/>
                      <a:pt x="108182" y="98237"/>
                      <a:pt x="134967" y="71575"/>
                    </a:cubicBezTo>
                    <a:cubicBezTo>
                      <a:pt x="138749" y="67797"/>
                      <a:pt x="143688" y="65909"/>
                      <a:pt x="148627" y="65909"/>
                    </a:cubicBezTo>
                    <a:close/>
                    <a:moveTo>
                      <a:pt x="387869" y="0"/>
                    </a:moveTo>
                    <a:cubicBezTo>
                      <a:pt x="392796" y="0"/>
                      <a:pt x="397712" y="1889"/>
                      <a:pt x="401449" y="5665"/>
                    </a:cubicBezTo>
                    <a:cubicBezTo>
                      <a:pt x="445849" y="50004"/>
                      <a:pt x="470318" y="108916"/>
                      <a:pt x="470318" y="171648"/>
                    </a:cubicBezTo>
                    <a:cubicBezTo>
                      <a:pt x="470318" y="234381"/>
                      <a:pt x="445938" y="293292"/>
                      <a:pt x="401449" y="337631"/>
                    </a:cubicBezTo>
                    <a:cubicBezTo>
                      <a:pt x="397712" y="341452"/>
                      <a:pt x="392818" y="343318"/>
                      <a:pt x="387835" y="343318"/>
                    </a:cubicBezTo>
                    <a:cubicBezTo>
                      <a:pt x="382941" y="343318"/>
                      <a:pt x="377959" y="341452"/>
                      <a:pt x="374221" y="337631"/>
                    </a:cubicBezTo>
                    <a:cubicBezTo>
                      <a:pt x="366658" y="330079"/>
                      <a:pt x="366658" y="317905"/>
                      <a:pt x="374221" y="310353"/>
                    </a:cubicBezTo>
                    <a:cubicBezTo>
                      <a:pt x="411325" y="273300"/>
                      <a:pt x="431702" y="224073"/>
                      <a:pt x="431702" y="171648"/>
                    </a:cubicBezTo>
                    <a:cubicBezTo>
                      <a:pt x="431702" y="119223"/>
                      <a:pt x="411325" y="69908"/>
                      <a:pt x="374221" y="32944"/>
                    </a:cubicBezTo>
                    <a:cubicBezTo>
                      <a:pt x="366658" y="25391"/>
                      <a:pt x="366658" y="13129"/>
                      <a:pt x="374221" y="5665"/>
                    </a:cubicBezTo>
                    <a:cubicBezTo>
                      <a:pt x="378003" y="1889"/>
                      <a:pt x="382941" y="0"/>
                      <a:pt x="387869" y="0"/>
                    </a:cubicBezTo>
                    <a:close/>
                    <a:moveTo>
                      <a:pt x="82570" y="0"/>
                    </a:moveTo>
                    <a:cubicBezTo>
                      <a:pt x="87510" y="0"/>
                      <a:pt x="92451" y="1889"/>
                      <a:pt x="96235" y="5665"/>
                    </a:cubicBezTo>
                    <a:cubicBezTo>
                      <a:pt x="103802" y="13129"/>
                      <a:pt x="103802" y="25391"/>
                      <a:pt x="96235" y="32944"/>
                    </a:cubicBezTo>
                    <a:cubicBezTo>
                      <a:pt x="59112" y="69908"/>
                      <a:pt x="38636" y="119223"/>
                      <a:pt x="38636" y="171648"/>
                    </a:cubicBezTo>
                    <a:cubicBezTo>
                      <a:pt x="38636" y="224073"/>
                      <a:pt x="59112" y="273300"/>
                      <a:pt x="96235" y="310353"/>
                    </a:cubicBezTo>
                    <a:cubicBezTo>
                      <a:pt x="103802" y="317905"/>
                      <a:pt x="103802" y="330079"/>
                      <a:pt x="96235" y="337631"/>
                    </a:cubicBezTo>
                    <a:cubicBezTo>
                      <a:pt x="92407" y="341452"/>
                      <a:pt x="87510" y="343318"/>
                      <a:pt x="82525" y="343318"/>
                    </a:cubicBezTo>
                    <a:cubicBezTo>
                      <a:pt x="77629" y="343318"/>
                      <a:pt x="72732" y="341452"/>
                      <a:pt x="68904" y="337631"/>
                    </a:cubicBezTo>
                    <a:cubicBezTo>
                      <a:pt x="24481" y="293292"/>
                      <a:pt x="0" y="234381"/>
                      <a:pt x="0" y="171648"/>
                    </a:cubicBezTo>
                    <a:cubicBezTo>
                      <a:pt x="0" y="108916"/>
                      <a:pt x="24481" y="50004"/>
                      <a:pt x="68904" y="5665"/>
                    </a:cubicBezTo>
                    <a:cubicBezTo>
                      <a:pt x="72688" y="1889"/>
                      <a:pt x="77629" y="0"/>
                      <a:pt x="825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lnSpc>
                    <a:spcPct val="120000"/>
                  </a:lnSpc>
                </a:pPr>
                <a:endParaRPr lang="zh-CN" altLang="en-US" sz="1799">
                  <a:solidFill>
                    <a:srgbClr val="595757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880288" y="4037152"/>
              <a:ext cx="489530" cy="499136"/>
              <a:chOff x="4880288" y="3846234"/>
              <a:chExt cx="489530" cy="499136"/>
            </a:xfrm>
          </p:grpSpPr>
          <p:sp>
            <p:nvSpPr>
              <p:cNvPr id="69" name="流程图: 联系 68"/>
              <p:cNvSpPr/>
              <p:nvPr/>
            </p:nvSpPr>
            <p:spPr bwMode="auto">
              <a:xfrm>
                <a:off x="4909141" y="3846234"/>
                <a:ext cx="431825" cy="499136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flat" dir="t"/>
              </a:scene3d>
            </p:spPr>
            <p:txBody>
              <a:bodyPr lIns="0" tIns="0" rIns="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84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80288" y="3995852"/>
                <a:ext cx="489530" cy="2742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>
                <a:outerShdw blurRad="63500" sx="101000" sy="101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grpSp>
          <p:nvGrpSpPr>
            <p:cNvPr id="10" name="组合 9"/>
            <p:cNvGrpSpPr/>
            <p:nvPr/>
          </p:nvGrpSpPr>
          <p:grpSpPr>
            <a:xfrm>
              <a:off x="6788920" y="4056662"/>
              <a:ext cx="489530" cy="499136"/>
              <a:chOff x="6788920" y="3865744"/>
              <a:chExt cx="489530" cy="499136"/>
            </a:xfrm>
          </p:grpSpPr>
          <p:sp>
            <p:nvSpPr>
              <p:cNvPr id="72" name="流程图: 联系 71"/>
              <p:cNvSpPr/>
              <p:nvPr/>
            </p:nvSpPr>
            <p:spPr bwMode="auto">
              <a:xfrm>
                <a:off x="6789734" y="3865744"/>
                <a:ext cx="431825" cy="499136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flat" dir="t"/>
              </a:scene3d>
            </p:spPr>
            <p:txBody>
              <a:bodyPr lIns="0" tIns="0" rIns="0" bIns="0" anchor="ctr" anchorCtr="0">
                <a:noAutofit/>
              </a:bodyPr>
              <a:lstStyle>
                <a:defPPr>
                  <a:defRPr lang="en-US"/>
                </a:defPPr>
                <a:lvl1pPr marL="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40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7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718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957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196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43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675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913" algn="l" defTabSz="914478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784" eaLnBrk="1" fontAlgn="base" latinLnBrk="0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1" i="0" u="none" strike="noStrike" kern="0" cap="none" spc="0" normalizeH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8920" y="3978202"/>
                <a:ext cx="489530" cy="274219"/>
              </a:xfrm>
              <a:prstGeom prst="rect">
                <a:avLst/>
              </a:prstGeom>
              <a:noFill/>
              <a:ln w="25400" cap="flat" cmpd="sng" algn="ctr">
                <a:solidFill>
                  <a:schemeClr val="bg1"/>
                </a:solidFill>
                <a:prstDash val="solid"/>
              </a:ln>
              <a:effectLst>
                <a:outerShdw blurRad="63500" sx="101000" sy="101000" algn="ctr" rotWithShape="0">
                  <a:prstClr val="black">
                    <a:alpha val="30000"/>
                  </a:prstClr>
                </a:outerShdw>
              </a:effectLst>
            </p:spPr>
          </p:pic>
        </p:grpSp>
        <p:sp>
          <p:nvSpPr>
            <p:cNvPr id="19" name="左右箭头 18"/>
            <p:cNvSpPr/>
            <p:nvPr/>
          </p:nvSpPr>
          <p:spPr>
            <a:xfrm>
              <a:off x="5776302" y="2038447"/>
              <a:ext cx="488842" cy="139142"/>
            </a:xfrm>
            <a:prstGeom prst="left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1380742" y="3644593"/>
            <a:ext cx="4000792" cy="2136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b="1" dirty="0" smtClean="0">
                <a:cs typeface="+mn-ea"/>
                <a:sym typeface="+mn-lt"/>
              </a:rPr>
              <a:t>Scenario:</a:t>
            </a: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cs typeface="+mn-ea"/>
                <a:sym typeface="+mn-lt"/>
              </a:rPr>
              <a:t>While 2 gamers play together, it require to navigate two gamers to the right MEC which provide best </a:t>
            </a:r>
            <a:r>
              <a:rPr lang="en-US" altLang="zh-CN" sz="1400" dirty="0" err="1" smtClean="0">
                <a:cs typeface="+mn-ea"/>
                <a:sym typeface="+mn-lt"/>
              </a:rPr>
              <a:t>QoS</a:t>
            </a:r>
            <a:r>
              <a:rPr lang="en-US" altLang="zh-CN" sz="1400" dirty="0" smtClean="0">
                <a:cs typeface="+mn-ea"/>
                <a:sym typeface="+mn-lt"/>
              </a:rPr>
              <a:t> </a:t>
            </a:r>
          </a:p>
          <a:p>
            <a:pPr>
              <a:lnSpc>
                <a:spcPct val="120000"/>
              </a:lnSpc>
            </a:pP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b="1" dirty="0" smtClean="0">
                <a:cs typeface="+mn-ea"/>
                <a:sym typeface="+mn-lt"/>
              </a:rPr>
              <a:t>MEC Capabilities:</a:t>
            </a:r>
          </a:p>
          <a:p>
            <a:pPr>
              <a:lnSpc>
                <a:spcPct val="120000"/>
              </a:lnSpc>
            </a:pPr>
            <a:r>
              <a:rPr lang="en-US" altLang="zh-CN" sz="1400" dirty="0">
                <a:cs typeface="+mn-ea"/>
                <a:sym typeface="+mn-lt"/>
              </a:rPr>
              <a:t>Application roaming, </a:t>
            </a:r>
            <a:r>
              <a:rPr lang="en-US" altLang="zh-CN" sz="1400" dirty="0" err="1">
                <a:cs typeface="+mn-ea"/>
                <a:sym typeface="+mn-lt"/>
              </a:rPr>
              <a:t>QoS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smtClean="0">
                <a:cs typeface="+mn-ea"/>
                <a:sym typeface="+mn-lt"/>
              </a:rPr>
              <a:t>assurance and optimization, </a:t>
            </a:r>
            <a:r>
              <a:rPr lang="en-US" altLang="zh-CN" sz="1400" dirty="0">
                <a:cs typeface="+mn-ea"/>
                <a:sym typeface="+mn-lt"/>
              </a:rPr>
              <a:t>and elastic </a:t>
            </a:r>
            <a:r>
              <a:rPr lang="en-US" altLang="zh-CN" sz="1400" dirty="0" smtClean="0">
                <a:cs typeface="+mn-ea"/>
                <a:sym typeface="+mn-lt"/>
              </a:rPr>
              <a:t>scaling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7508268" y="3173519"/>
            <a:ext cx="2791900" cy="362484"/>
            <a:chOff x="8808929" y="4955309"/>
            <a:chExt cx="1714893" cy="222652"/>
          </a:xfrm>
          <a:solidFill>
            <a:schemeClr val="tx1"/>
          </a:solidFill>
        </p:grpSpPr>
        <p:sp>
          <p:nvSpPr>
            <p:cNvPr id="45" name="sedan-car-model_55283"/>
            <p:cNvSpPr>
              <a:spLocks noChangeAspect="1"/>
            </p:cNvSpPr>
            <p:nvPr/>
          </p:nvSpPr>
          <p:spPr bwMode="auto">
            <a:xfrm>
              <a:off x="9940662" y="4955309"/>
              <a:ext cx="583160" cy="222652"/>
            </a:xfrm>
            <a:custGeom>
              <a:avLst/>
              <a:gdLst>
                <a:gd name="connsiteX0" fmla="*/ 107715 w 605770"/>
                <a:gd name="connsiteY0" fmla="*/ 110294 h 221223"/>
                <a:gd name="connsiteX1" fmla="*/ 163250 w 605770"/>
                <a:gd name="connsiteY1" fmla="*/ 165759 h 221223"/>
                <a:gd name="connsiteX2" fmla="*/ 161660 w 605770"/>
                <a:gd name="connsiteY2" fmla="*/ 178458 h 221223"/>
                <a:gd name="connsiteX3" fmla="*/ 160351 w 605770"/>
                <a:gd name="connsiteY3" fmla="*/ 183220 h 221223"/>
                <a:gd name="connsiteX4" fmla="*/ 158669 w 605770"/>
                <a:gd name="connsiteY4" fmla="*/ 187702 h 221223"/>
                <a:gd name="connsiteX5" fmla="*/ 107715 w 605770"/>
                <a:gd name="connsiteY5" fmla="*/ 221223 h 221223"/>
                <a:gd name="connsiteX6" fmla="*/ 53956 w 605770"/>
                <a:gd name="connsiteY6" fmla="*/ 179391 h 221223"/>
                <a:gd name="connsiteX7" fmla="*/ 52928 w 605770"/>
                <a:gd name="connsiteY7" fmla="*/ 174536 h 221223"/>
                <a:gd name="connsiteX8" fmla="*/ 52367 w 605770"/>
                <a:gd name="connsiteY8" fmla="*/ 169587 h 221223"/>
                <a:gd name="connsiteX9" fmla="*/ 52180 w 605770"/>
                <a:gd name="connsiteY9" fmla="*/ 165759 h 221223"/>
                <a:gd name="connsiteX10" fmla="*/ 107715 w 605770"/>
                <a:gd name="connsiteY10" fmla="*/ 110294 h 221223"/>
                <a:gd name="connsiteX11" fmla="*/ 518617 w 605770"/>
                <a:gd name="connsiteY11" fmla="*/ 109941 h 221223"/>
                <a:gd name="connsiteX12" fmla="*/ 572599 w 605770"/>
                <a:gd name="connsiteY12" fmla="*/ 163736 h 221223"/>
                <a:gd name="connsiteX13" fmla="*/ 565957 w 605770"/>
                <a:gd name="connsiteY13" fmla="*/ 189606 h 221223"/>
                <a:gd name="connsiteX14" fmla="*/ 562776 w 605770"/>
                <a:gd name="connsiteY14" fmla="*/ 194649 h 221223"/>
                <a:gd name="connsiteX15" fmla="*/ 558566 w 605770"/>
                <a:gd name="connsiteY15" fmla="*/ 199879 h 221223"/>
                <a:gd name="connsiteX16" fmla="*/ 518617 w 605770"/>
                <a:gd name="connsiteY16" fmla="*/ 217624 h 221223"/>
                <a:gd name="connsiteX17" fmla="*/ 478668 w 605770"/>
                <a:gd name="connsiteY17" fmla="*/ 199879 h 221223"/>
                <a:gd name="connsiteX18" fmla="*/ 474738 w 605770"/>
                <a:gd name="connsiteY18" fmla="*/ 195023 h 221223"/>
                <a:gd name="connsiteX19" fmla="*/ 471557 w 605770"/>
                <a:gd name="connsiteY19" fmla="*/ 190166 h 221223"/>
                <a:gd name="connsiteX20" fmla="*/ 464634 w 605770"/>
                <a:gd name="connsiteY20" fmla="*/ 163736 h 221223"/>
                <a:gd name="connsiteX21" fmla="*/ 518617 w 605770"/>
                <a:gd name="connsiteY21" fmla="*/ 109941 h 221223"/>
                <a:gd name="connsiteX22" fmla="*/ 95757 w 605770"/>
                <a:gd name="connsiteY22" fmla="*/ 66 h 221223"/>
                <a:gd name="connsiteX23" fmla="*/ 145414 w 605770"/>
                <a:gd name="connsiteY23" fmla="*/ 14818 h 221223"/>
                <a:gd name="connsiteX24" fmla="*/ 240237 w 605770"/>
                <a:gd name="connsiteY24" fmla="*/ 66 h 221223"/>
                <a:gd name="connsiteX25" fmla="*/ 244445 w 605770"/>
                <a:gd name="connsiteY25" fmla="*/ 66 h 221223"/>
                <a:gd name="connsiteX26" fmla="*/ 361806 w 605770"/>
                <a:gd name="connsiteY26" fmla="*/ 40774 h 221223"/>
                <a:gd name="connsiteX27" fmla="*/ 396874 w 605770"/>
                <a:gd name="connsiteY27" fmla="*/ 60475 h 221223"/>
                <a:gd name="connsiteX28" fmla="*/ 494971 w 605770"/>
                <a:gd name="connsiteY28" fmla="*/ 69812 h 221223"/>
                <a:gd name="connsiteX29" fmla="*/ 510120 w 605770"/>
                <a:gd name="connsiteY29" fmla="*/ 71399 h 221223"/>
                <a:gd name="connsiteX30" fmla="*/ 593068 w 605770"/>
                <a:gd name="connsiteY30" fmla="*/ 102957 h 221223"/>
                <a:gd name="connsiteX31" fmla="*/ 601952 w 605770"/>
                <a:gd name="connsiteY31" fmla="*/ 177558 h 221223"/>
                <a:gd name="connsiteX32" fmla="*/ 571933 w 605770"/>
                <a:gd name="connsiteY32" fmla="*/ 198659 h 221223"/>
                <a:gd name="connsiteX33" fmla="*/ 575393 w 605770"/>
                <a:gd name="connsiteY33" fmla="*/ 192684 h 221223"/>
                <a:gd name="connsiteX34" fmla="*/ 578105 w 605770"/>
                <a:gd name="connsiteY34" fmla="*/ 186615 h 221223"/>
                <a:gd name="connsiteX35" fmla="*/ 582407 w 605770"/>
                <a:gd name="connsiteY35" fmla="*/ 163833 h 221223"/>
                <a:gd name="connsiteX36" fmla="*/ 518630 w 605770"/>
                <a:gd name="connsiteY36" fmla="*/ 100156 h 221223"/>
                <a:gd name="connsiteX37" fmla="*/ 454946 w 605770"/>
                <a:gd name="connsiteY37" fmla="*/ 163833 h 221223"/>
                <a:gd name="connsiteX38" fmla="*/ 460744 w 605770"/>
                <a:gd name="connsiteY38" fmla="*/ 190163 h 221223"/>
                <a:gd name="connsiteX39" fmla="*/ 463176 w 605770"/>
                <a:gd name="connsiteY39" fmla="*/ 195018 h 221223"/>
                <a:gd name="connsiteX40" fmla="*/ 466262 w 605770"/>
                <a:gd name="connsiteY40" fmla="*/ 199873 h 221223"/>
                <a:gd name="connsiteX41" fmla="*/ 299058 w 605770"/>
                <a:gd name="connsiteY41" fmla="*/ 199873 h 221223"/>
                <a:gd name="connsiteX42" fmla="*/ 265112 w 605770"/>
                <a:gd name="connsiteY42" fmla="*/ 200900 h 221223"/>
                <a:gd name="connsiteX43" fmla="*/ 168138 w 605770"/>
                <a:gd name="connsiteY43" fmla="*/ 190536 h 221223"/>
                <a:gd name="connsiteX44" fmla="*/ 169727 w 605770"/>
                <a:gd name="connsiteY44" fmla="*/ 186055 h 221223"/>
                <a:gd name="connsiteX45" fmla="*/ 171130 w 605770"/>
                <a:gd name="connsiteY45" fmla="*/ 181200 h 221223"/>
                <a:gd name="connsiteX46" fmla="*/ 173000 w 605770"/>
                <a:gd name="connsiteY46" fmla="*/ 165794 h 221223"/>
                <a:gd name="connsiteX47" fmla="*/ 107727 w 605770"/>
                <a:gd name="connsiteY47" fmla="*/ 100530 h 221223"/>
                <a:gd name="connsiteX48" fmla="*/ 42361 w 605770"/>
                <a:gd name="connsiteY48" fmla="*/ 165794 h 221223"/>
                <a:gd name="connsiteX49" fmla="*/ 42548 w 605770"/>
                <a:gd name="connsiteY49" fmla="*/ 168502 h 221223"/>
                <a:gd name="connsiteX50" fmla="*/ 42922 w 605770"/>
                <a:gd name="connsiteY50" fmla="*/ 173637 h 221223"/>
                <a:gd name="connsiteX51" fmla="*/ 43670 w 605770"/>
                <a:gd name="connsiteY51" fmla="*/ 178585 h 221223"/>
                <a:gd name="connsiteX52" fmla="*/ 19262 w 605770"/>
                <a:gd name="connsiteY52" fmla="*/ 169809 h 221223"/>
                <a:gd name="connsiteX53" fmla="*/ 373 w 605770"/>
                <a:gd name="connsiteY53" fmla="*/ 146840 h 221223"/>
                <a:gd name="connsiteX54" fmla="*/ 12436 w 605770"/>
                <a:gd name="connsiteY54" fmla="*/ 138624 h 221223"/>
                <a:gd name="connsiteX55" fmla="*/ 3833 w 605770"/>
                <a:gd name="connsiteY55" fmla="*/ 127513 h 221223"/>
                <a:gd name="connsiteX56" fmla="*/ 11594 w 605770"/>
                <a:gd name="connsiteY56" fmla="*/ 116589 h 221223"/>
                <a:gd name="connsiteX57" fmla="*/ 2243 w 605770"/>
                <a:gd name="connsiteY57" fmla="*/ 104078 h 221223"/>
                <a:gd name="connsiteX58" fmla="*/ 9256 w 605770"/>
                <a:gd name="connsiteY58" fmla="*/ 102304 h 221223"/>
                <a:gd name="connsiteX59" fmla="*/ 18795 w 605770"/>
                <a:gd name="connsiteY59" fmla="*/ 94461 h 221223"/>
                <a:gd name="connsiteX60" fmla="*/ 16925 w 605770"/>
                <a:gd name="connsiteY60" fmla="*/ 87178 h 221223"/>
                <a:gd name="connsiteX61" fmla="*/ 18327 w 605770"/>
                <a:gd name="connsiteY61" fmla="*/ 61875 h 221223"/>
                <a:gd name="connsiteX62" fmla="*/ 19730 w 605770"/>
                <a:gd name="connsiteY62" fmla="*/ 60848 h 221223"/>
                <a:gd name="connsiteX63" fmla="*/ 86780 w 605770"/>
                <a:gd name="connsiteY63" fmla="*/ 33398 h 221223"/>
                <a:gd name="connsiteX64" fmla="*/ 84629 w 605770"/>
                <a:gd name="connsiteY64" fmla="*/ 4548 h 221223"/>
                <a:gd name="connsiteX65" fmla="*/ 95757 w 605770"/>
                <a:gd name="connsiteY65" fmla="*/ 66 h 2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5770" h="221223">
                  <a:moveTo>
                    <a:pt x="107715" y="110294"/>
                  </a:moveTo>
                  <a:cubicBezTo>
                    <a:pt x="138381" y="110294"/>
                    <a:pt x="163250" y="135132"/>
                    <a:pt x="163250" y="165759"/>
                  </a:cubicBezTo>
                  <a:cubicBezTo>
                    <a:pt x="163250" y="170147"/>
                    <a:pt x="162689" y="174349"/>
                    <a:pt x="161660" y="178458"/>
                  </a:cubicBezTo>
                  <a:cubicBezTo>
                    <a:pt x="161286" y="180045"/>
                    <a:pt x="160912" y="181632"/>
                    <a:pt x="160351" y="183220"/>
                  </a:cubicBezTo>
                  <a:cubicBezTo>
                    <a:pt x="159884" y="184714"/>
                    <a:pt x="159323" y="186301"/>
                    <a:pt x="158669" y="187702"/>
                  </a:cubicBezTo>
                  <a:cubicBezTo>
                    <a:pt x="150161" y="207404"/>
                    <a:pt x="130527" y="221223"/>
                    <a:pt x="107715" y="221223"/>
                  </a:cubicBezTo>
                  <a:cubicBezTo>
                    <a:pt x="81817" y="221223"/>
                    <a:pt x="60033" y="203389"/>
                    <a:pt x="53956" y="179391"/>
                  </a:cubicBezTo>
                  <a:cubicBezTo>
                    <a:pt x="53582" y="177804"/>
                    <a:pt x="53208" y="176123"/>
                    <a:pt x="52928" y="174536"/>
                  </a:cubicBezTo>
                  <a:cubicBezTo>
                    <a:pt x="52647" y="172855"/>
                    <a:pt x="52460" y="171268"/>
                    <a:pt x="52367" y="169587"/>
                  </a:cubicBezTo>
                  <a:cubicBezTo>
                    <a:pt x="52273" y="168280"/>
                    <a:pt x="52180" y="167066"/>
                    <a:pt x="52180" y="165759"/>
                  </a:cubicBezTo>
                  <a:cubicBezTo>
                    <a:pt x="52180" y="135132"/>
                    <a:pt x="77049" y="110294"/>
                    <a:pt x="107715" y="110294"/>
                  </a:cubicBezTo>
                  <a:close/>
                  <a:moveTo>
                    <a:pt x="518617" y="109941"/>
                  </a:moveTo>
                  <a:cubicBezTo>
                    <a:pt x="548461" y="109941"/>
                    <a:pt x="572599" y="134037"/>
                    <a:pt x="572599" y="163736"/>
                  </a:cubicBezTo>
                  <a:cubicBezTo>
                    <a:pt x="572599" y="173169"/>
                    <a:pt x="570167" y="181948"/>
                    <a:pt x="565957" y="189606"/>
                  </a:cubicBezTo>
                  <a:cubicBezTo>
                    <a:pt x="565021" y="191381"/>
                    <a:pt x="563992" y="193062"/>
                    <a:pt x="562776" y="194649"/>
                  </a:cubicBezTo>
                  <a:cubicBezTo>
                    <a:pt x="561466" y="196517"/>
                    <a:pt x="560063" y="198198"/>
                    <a:pt x="558566" y="199879"/>
                  </a:cubicBezTo>
                  <a:cubicBezTo>
                    <a:pt x="548742" y="210807"/>
                    <a:pt x="534521" y="217624"/>
                    <a:pt x="518617" y="217624"/>
                  </a:cubicBezTo>
                  <a:cubicBezTo>
                    <a:pt x="502806" y="217624"/>
                    <a:pt x="488491" y="210807"/>
                    <a:pt x="478668" y="199879"/>
                  </a:cubicBezTo>
                  <a:cubicBezTo>
                    <a:pt x="477264" y="198292"/>
                    <a:pt x="475955" y="196704"/>
                    <a:pt x="474738" y="195023"/>
                  </a:cubicBezTo>
                  <a:cubicBezTo>
                    <a:pt x="473616" y="193435"/>
                    <a:pt x="472493" y="191848"/>
                    <a:pt x="471557" y="190166"/>
                  </a:cubicBezTo>
                  <a:cubicBezTo>
                    <a:pt x="467160" y="182321"/>
                    <a:pt x="464634" y="173356"/>
                    <a:pt x="464634" y="163736"/>
                  </a:cubicBezTo>
                  <a:cubicBezTo>
                    <a:pt x="464634" y="134037"/>
                    <a:pt x="488866" y="109941"/>
                    <a:pt x="518617" y="109941"/>
                  </a:cubicBezTo>
                  <a:close/>
                  <a:moveTo>
                    <a:pt x="95757" y="66"/>
                  </a:moveTo>
                  <a:cubicBezTo>
                    <a:pt x="108569" y="1280"/>
                    <a:pt x="131480" y="9496"/>
                    <a:pt x="145414" y="14818"/>
                  </a:cubicBezTo>
                  <a:cubicBezTo>
                    <a:pt x="176928" y="6322"/>
                    <a:pt x="210313" y="66"/>
                    <a:pt x="240237" y="66"/>
                  </a:cubicBezTo>
                  <a:lnTo>
                    <a:pt x="244445" y="66"/>
                  </a:lnTo>
                  <a:cubicBezTo>
                    <a:pt x="306258" y="1373"/>
                    <a:pt x="337118" y="23221"/>
                    <a:pt x="361806" y="40774"/>
                  </a:cubicBezTo>
                  <a:cubicBezTo>
                    <a:pt x="374056" y="49457"/>
                    <a:pt x="384717" y="57020"/>
                    <a:pt x="396874" y="60475"/>
                  </a:cubicBezTo>
                  <a:cubicBezTo>
                    <a:pt x="404449" y="60755"/>
                    <a:pt x="475146" y="64116"/>
                    <a:pt x="494971" y="69812"/>
                  </a:cubicBezTo>
                  <a:cubicBezTo>
                    <a:pt x="497870" y="70559"/>
                    <a:pt x="503481" y="70932"/>
                    <a:pt x="510120" y="71399"/>
                  </a:cubicBezTo>
                  <a:cubicBezTo>
                    <a:pt x="533499" y="73079"/>
                    <a:pt x="572775" y="75787"/>
                    <a:pt x="593068" y="102957"/>
                  </a:cubicBezTo>
                  <a:cubicBezTo>
                    <a:pt x="606160" y="120511"/>
                    <a:pt x="609152" y="145627"/>
                    <a:pt x="601952" y="177558"/>
                  </a:cubicBezTo>
                  <a:cubicBezTo>
                    <a:pt x="601391" y="179052"/>
                    <a:pt x="594751" y="194178"/>
                    <a:pt x="571933" y="198659"/>
                  </a:cubicBezTo>
                  <a:cubicBezTo>
                    <a:pt x="573149" y="196699"/>
                    <a:pt x="574271" y="194738"/>
                    <a:pt x="575393" y="192684"/>
                  </a:cubicBezTo>
                  <a:cubicBezTo>
                    <a:pt x="576329" y="190723"/>
                    <a:pt x="577264" y="188669"/>
                    <a:pt x="578105" y="186615"/>
                  </a:cubicBezTo>
                  <a:cubicBezTo>
                    <a:pt x="580817" y="179519"/>
                    <a:pt x="582407" y="171863"/>
                    <a:pt x="582407" y="163833"/>
                  </a:cubicBezTo>
                  <a:cubicBezTo>
                    <a:pt x="582407" y="128727"/>
                    <a:pt x="553792" y="100156"/>
                    <a:pt x="518630" y="100156"/>
                  </a:cubicBezTo>
                  <a:cubicBezTo>
                    <a:pt x="483469" y="100156"/>
                    <a:pt x="454946" y="128727"/>
                    <a:pt x="454946" y="163833"/>
                  </a:cubicBezTo>
                  <a:cubicBezTo>
                    <a:pt x="454946" y="173170"/>
                    <a:pt x="457004" y="182133"/>
                    <a:pt x="460744" y="190163"/>
                  </a:cubicBezTo>
                  <a:cubicBezTo>
                    <a:pt x="461492" y="191750"/>
                    <a:pt x="462241" y="193431"/>
                    <a:pt x="463176" y="195018"/>
                  </a:cubicBezTo>
                  <a:cubicBezTo>
                    <a:pt x="464111" y="196699"/>
                    <a:pt x="465140" y="198286"/>
                    <a:pt x="466262" y="199873"/>
                  </a:cubicBezTo>
                  <a:lnTo>
                    <a:pt x="299058" y="199873"/>
                  </a:lnTo>
                  <a:cubicBezTo>
                    <a:pt x="298871" y="199967"/>
                    <a:pt x="285218" y="200900"/>
                    <a:pt x="265112" y="200900"/>
                  </a:cubicBezTo>
                  <a:cubicBezTo>
                    <a:pt x="236590" y="200900"/>
                    <a:pt x="199091" y="198846"/>
                    <a:pt x="168138" y="190536"/>
                  </a:cubicBezTo>
                  <a:cubicBezTo>
                    <a:pt x="168699" y="189043"/>
                    <a:pt x="169260" y="187549"/>
                    <a:pt x="169727" y="186055"/>
                  </a:cubicBezTo>
                  <a:cubicBezTo>
                    <a:pt x="170288" y="184468"/>
                    <a:pt x="170662" y="182787"/>
                    <a:pt x="171130" y="181200"/>
                  </a:cubicBezTo>
                  <a:cubicBezTo>
                    <a:pt x="172346" y="176251"/>
                    <a:pt x="173000" y="171116"/>
                    <a:pt x="173000" y="165794"/>
                  </a:cubicBezTo>
                  <a:cubicBezTo>
                    <a:pt x="173000" y="129847"/>
                    <a:pt x="143730" y="100530"/>
                    <a:pt x="107727" y="100530"/>
                  </a:cubicBezTo>
                  <a:cubicBezTo>
                    <a:pt x="71724" y="100530"/>
                    <a:pt x="42361" y="129847"/>
                    <a:pt x="42361" y="165794"/>
                  </a:cubicBezTo>
                  <a:cubicBezTo>
                    <a:pt x="42361" y="166728"/>
                    <a:pt x="42454" y="167568"/>
                    <a:pt x="42548" y="168502"/>
                  </a:cubicBezTo>
                  <a:cubicBezTo>
                    <a:pt x="42641" y="170182"/>
                    <a:pt x="42735" y="171956"/>
                    <a:pt x="42922" y="173637"/>
                  </a:cubicBezTo>
                  <a:cubicBezTo>
                    <a:pt x="43109" y="175318"/>
                    <a:pt x="43389" y="176998"/>
                    <a:pt x="43670" y="178585"/>
                  </a:cubicBezTo>
                  <a:cubicBezTo>
                    <a:pt x="34786" y="177278"/>
                    <a:pt x="26837" y="174477"/>
                    <a:pt x="19262" y="169809"/>
                  </a:cubicBezTo>
                  <a:cubicBezTo>
                    <a:pt x="4113" y="160379"/>
                    <a:pt x="-1591" y="153563"/>
                    <a:pt x="373" y="146840"/>
                  </a:cubicBezTo>
                  <a:cubicBezTo>
                    <a:pt x="1775" y="141892"/>
                    <a:pt x="7012" y="139651"/>
                    <a:pt x="12436" y="138624"/>
                  </a:cubicBezTo>
                  <a:lnTo>
                    <a:pt x="3833" y="127513"/>
                  </a:lnTo>
                  <a:lnTo>
                    <a:pt x="11594" y="116589"/>
                  </a:lnTo>
                  <a:lnTo>
                    <a:pt x="2243" y="104078"/>
                  </a:lnTo>
                  <a:lnTo>
                    <a:pt x="9256" y="102304"/>
                  </a:lnTo>
                  <a:cubicBezTo>
                    <a:pt x="9443" y="102210"/>
                    <a:pt x="19730" y="99222"/>
                    <a:pt x="18795" y="94461"/>
                  </a:cubicBezTo>
                  <a:cubicBezTo>
                    <a:pt x="18421" y="92126"/>
                    <a:pt x="17673" y="89699"/>
                    <a:pt x="16925" y="87178"/>
                  </a:cubicBezTo>
                  <a:cubicBezTo>
                    <a:pt x="14493" y="79055"/>
                    <a:pt x="11501" y="68971"/>
                    <a:pt x="18327" y="61875"/>
                  </a:cubicBezTo>
                  <a:lnTo>
                    <a:pt x="19730" y="60848"/>
                  </a:lnTo>
                  <a:cubicBezTo>
                    <a:pt x="22161" y="59728"/>
                    <a:pt x="49281" y="46937"/>
                    <a:pt x="86780" y="33398"/>
                  </a:cubicBezTo>
                  <a:cubicBezTo>
                    <a:pt x="83226" y="24061"/>
                    <a:pt x="79860" y="11363"/>
                    <a:pt x="84629" y="4548"/>
                  </a:cubicBezTo>
                  <a:cubicBezTo>
                    <a:pt x="85938" y="2587"/>
                    <a:pt x="89305" y="-494"/>
                    <a:pt x="95757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799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sedan-car-model_55283"/>
            <p:cNvSpPr>
              <a:spLocks noChangeAspect="1"/>
            </p:cNvSpPr>
            <p:nvPr/>
          </p:nvSpPr>
          <p:spPr bwMode="auto">
            <a:xfrm>
              <a:off x="8808929" y="4955309"/>
              <a:ext cx="583160" cy="222652"/>
            </a:xfrm>
            <a:custGeom>
              <a:avLst/>
              <a:gdLst>
                <a:gd name="connsiteX0" fmla="*/ 107715 w 605770"/>
                <a:gd name="connsiteY0" fmla="*/ 110294 h 221223"/>
                <a:gd name="connsiteX1" fmla="*/ 163250 w 605770"/>
                <a:gd name="connsiteY1" fmla="*/ 165759 h 221223"/>
                <a:gd name="connsiteX2" fmla="*/ 161660 w 605770"/>
                <a:gd name="connsiteY2" fmla="*/ 178458 h 221223"/>
                <a:gd name="connsiteX3" fmla="*/ 160351 w 605770"/>
                <a:gd name="connsiteY3" fmla="*/ 183220 h 221223"/>
                <a:gd name="connsiteX4" fmla="*/ 158669 w 605770"/>
                <a:gd name="connsiteY4" fmla="*/ 187702 h 221223"/>
                <a:gd name="connsiteX5" fmla="*/ 107715 w 605770"/>
                <a:gd name="connsiteY5" fmla="*/ 221223 h 221223"/>
                <a:gd name="connsiteX6" fmla="*/ 53956 w 605770"/>
                <a:gd name="connsiteY6" fmla="*/ 179391 h 221223"/>
                <a:gd name="connsiteX7" fmla="*/ 52928 w 605770"/>
                <a:gd name="connsiteY7" fmla="*/ 174536 h 221223"/>
                <a:gd name="connsiteX8" fmla="*/ 52367 w 605770"/>
                <a:gd name="connsiteY8" fmla="*/ 169587 h 221223"/>
                <a:gd name="connsiteX9" fmla="*/ 52180 w 605770"/>
                <a:gd name="connsiteY9" fmla="*/ 165759 h 221223"/>
                <a:gd name="connsiteX10" fmla="*/ 107715 w 605770"/>
                <a:gd name="connsiteY10" fmla="*/ 110294 h 221223"/>
                <a:gd name="connsiteX11" fmla="*/ 518617 w 605770"/>
                <a:gd name="connsiteY11" fmla="*/ 109941 h 221223"/>
                <a:gd name="connsiteX12" fmla="*/ 572599 w 605770"/>
                <a:gd name="connsiteY12" fmla="*/ 163736 h 221223"/>
                <a:gd name="connsiteX13" fmla="*/ 565957 w 605770"/>
                <a:gd name="connsiteY13" fmla="*/ 189606 h 221223"/>
                <a:gd name="connsiteX14" fmla="*/ 562776 w 605770"/>
                <a:gd name="connsiteY14" fmla="*/ 194649 h 221223"/>
                <a:gd name="connsiteX15" fmla="*/ 558566 w 605770"/>
                <a:gd name="connsiteY15" fmla="*/ 199879 h 221223"/>
                <a:gd name="connsiteX16" fmla="*/ 518617 w 605770"/>
                <a:gd name="connsiteY16" fmla="*/ 217624 h 221223"/>
                <a:gd name="connsiteX17" fmla="*/ 478668 w 605770"/>
                <a:gd name="connsiteY17" fmla="*/ 199879 h 221223"/>
                <a:gd name="connsiteX18" fmla="*/ 474738 w 605770"/>
                <a:gd name="connsiteY18" fmla="*/ 195023 h 221223"/>
                <a:gd name="connsiteX19" fmla="*/ 471557 w 605770"/>
                <a:gd name="connsiteY19" fmla="*/ 190166 h 221223"/>
                <a:gd name="connsiteX20" fmla="*/ 464634 w 605770"/>
                <a:gd name="connsiteY20" fmla="*/ 163736 h 221223"/>
                <a:gd name="connsiteX21" fmla="*/ 518617 w 605770"/>
                <a:gd name="connsiteY21" fmla="*/ 109941 h 221223"/>
                <a:gd name="connsiteX22" fmla="*/ 95757 w 605770"/>
                <a:gd name="connsiteY22" fmla="*/ 66 h 221223"/>
                <a:gd name="connsiteX23" fmla="*/ 145414 w 605770"/>
                <a:gd name="connsiteY23" fmla="*/ 14818 h 221223"/>
                <a:gd name="connsiteX24" fmla="*/ 240237 w 605770"/>
                <a:gd name="connsiteY24" fmla="*/ 66 h 221223"/>
                <a:gd name="connsiteX25" fmla="*/ 244445 w 605770"/>
                <a:gd name="connsiteY25" fmla="*/ 66 h 221223"/>
                <a:gd name="connsiteX26" fmla="*/ 361806 w 605770"/>
                <a:gd name="connsiteY26" fmla="*/ 40774 h 221223"/>
                <a:gd name="connsiteX27" fmla="*/ 396874 w 605770"/>
                <a:gd name="connsiteY27" fmla="*/ 60475 h 221223"/>
                <a:gd name="connsiteX28" fmla="*/ 494971 w 605770"/>
                <a:gd name="connsiteY28" fmla="*/ 69812 h 221223"/>
                <a:gd name="connsiteX29" fmla="*/ 510120 w 605770"/>
                <a:gd name="connsiteY29" fmla="*/ 71399 h 221223"/>
                <a:gd name="connsiteX30" fmla="*/ 593068 w 605770"/>
                <a:gd name="connsiteY30" fmla="*/ 102957 h 221223"/>
                <a:gd name="connsiteX31" fmla="*/ 601952 w 605770"/>
                <a:gd name="connsiteY31" fmla="*/ 177558 h 221223"/>
                <a:gd name="connsiteX32" fmla="*/ 571933 w 605770"/>
                <a:gd name="connsiteY32" fmla="*/ 198659 h 221223"/>
                <a:gd name="connsiteX33" fmla="*/ 575393 w 605770"/>
                <a:gd name="connsiteY33" fmla="*/ 192684 h 221223"/>
                <a:gd name="connsiteX34" fmla="*/ 578105 w 605770"/>
                <a:gd name="connsiteY34" fmla="*/ 186615 h 221223"/>
                <a:gd name="connsiteX35" fmla="*/ 582407 w 605770"/>
                <a:gd name="connsiteY35" fmla="*/ 163833 h 221223"/>
                <a:gd name="connsiteX36" fmla="*/ 518630 w 605770"/>
                <a:gd name="connsiteY36" fmla="*/ 100156 h 221223"/>
                <a:gd name="connsiteX37" fmla="*/ 454946 w 605770"/>
                <a:gd name="connsiteY37" fmla="*/ 163833 h 221223"/>
                <a:gd name="connsiteX38" fmla="*/ 460744 w 605770"/>
                <a:gd name="connsiteY38" fmla="*/ 190163 h 221223"/>
                <a:gd name="connsiteX39" fmla="*/ 463176 w 605770"/>
                <a:gd name="connsiteY39" fmla="*/ 195018 h 221223"/>
                <a:gd name="connsiteX40" fmla="*/ 466262 w 605770"/>
                <a:gd name="connsiteY40" fmla="*/ 199873 h 221223"/>
                <a:gd name="connsiteX41" fmla="*/ 299058 w 605770"/>
                <a:gd name="connsiteY41" fmla="*/ 199873 h 221223"/>
                <a:gd name="connsiteX42" fmla="*/ 265112 w 605770"/>
                <a:gd name="connsiteY42" fmla="*/ 200900 h 221223"/>
                <a:gd name="connsiteX43" fmla="*/ 168138 w 605770"/>
                <a:gd name="connsiteY43" fmla="*/ 190536 h 221223"/>
                <a:gd name="connsiteX44" fmla="*/ 169727 w 605770"/>
                <a:gd name="connsiteY44" fmla="*/ 186055 h 221223"/>
                <a:gd name="connsiteX45" fmla="*/ 171130 w 605770"/>
                <a:gd name="connsiteY45" fmla="*/ 181200 h 221223"/>
                <a:gd name="connsiteX46" fmla="*/ 173000 w 605770"/>
                <a:gd name="connsiteY46" fmla="*/ 165794 h 221223"/>
                <a:gd name="connsiteX47" fmla="*/ 107727 w 605770"/>
                <a:gd name="connsiteY47" fmla="*/ 100530 h 221223"/>
                <a:gd name="connsiteX48" fmla="*/ 42361 w 605770"/>
                <a:gd name="connsiteY48" fmla="*/ 165794 h 221223"/>
                <a:gd name="connsiteX49" fmla="*/ 42548 w 605770"/>
                <a:gd name="connsiteY49" fmla="*/ 168502 h 221223"/>
                <a:gd name="connsiteX50" fmla="*/ 42922 w 605770"/>
                <a:gd name="connsiteY50" fmla="*/ 173637 h 221223"/>
                <a:gd name="connsiteX51" fmla="*/ 43670 w 605770"/>
                <a:gd name="connsiteY51" fmla="*/ 178585 h 221223"/>
                <a:gd name="connsiteX52" fmla="*/ 19262 w 605770"/>
                <a:gd name="connsiteY52" fmla="*/ 169809 h 221223"/>
                <a:gd name="connsiteX53" fmla="*/ 373 w 605770"/>
                <a:gd name="connsiteY53" fmla="*/ 146840 h 221223"/>
                <a:gd name="connsiteX54" fmla="*/ 12436 w 605770"/>
                <a:gd name="connsiteY54" fmla="*/ 138624 h 221223"/>
                <a:gd name="connsiteX55" fmla="*/ 3833 w 605770"/>
                <a:gd name="connsiteY55" fmla="*/ 127513 h 221223"/>
                <a:gd name="connsiteX56" fmla="*/ 11594 w 605770"/>
                <a:gd name="connsiteY56" fmla="*/ 116589 h 221223"/>
                <a:gd name="connsiteX57" fmla="*/ 2243 w 605770"/>
                <a:gd name="connsiteY57" fmla="*/ 104078 h 221223"/>
                <a:gd name="connsiteX58" fmla="*/ 9256 w 605770"/>
                <a:gd name="connsiteY58" fmla="*/ 102304 h 221223"/>
                <a:gd name="connsiteX59" fmla="*/ 18795 w 605770"/>
                <a:gd name="connsiteY59" fmla="*/ 94461 h 221223"/>
                <a:gd name="connsiteX60" fmla="*/ 16925 w 605770"/>
                <a:gd name="connsiteY60" fmla="*/ 87178 h 221223"/>
                <a:gd name="connsiteX61" fmla="*/ 18327 w 605770"/>
                <a:gd name="connsiteY61" fmla="*/ 61875 h 221223"/>
                <a:gd name="connsiteX62" fmla="*/ 19730 w 605770"/>
                <a:gd name="connsiteY62" fmla="*/ 60848 h 221223"/>
                <a:gd name="connsiteX63" fmla="*/ 86780 w 605770"/>
                <a:gd name="connsiteY63" fmla="*/ 33398 h 221223"/>
                <a:gd name="connsiteX64" fmla="*/ 84629 w 605770"/>
                <a:gd name="connsiteY64" fmla="*/ 4548 h 221223"/>
                <a:gd name="connsiteX65" fmla="*/ 95757 w 605770"/>
                <a:gd name="connsiteY65" fmla="*/ 66 h 22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5770" h="221223">
                  <a:moveTo>
                    <a:pt x="107715" y="110294"/>
                  </a:moveTo>
                  <a:cubicBezTo>
                    <a:pt x="138381" y="110294"/>
                    <a:pt x="163250" y="135132"/>
                    <a:pt x="163250" y="165759"/>
                  </a:cubicBezTo>
                  <a:cubicBezTo>
                    <a:pt x="163250" y="170147"/>
                    <a:pt x="162689" y="174349"/>
                    <a:pt x="161660" y="178458"/>
                  </a:cubicBezTo>
                  <a:cubicBezTo>
                    <a:pt x="161286" y="180045"/>
                    <a:pt x="160912" y="181632"/>
                    <a:pt x="160351" y="183220"/>
                  </a:cubicBezTo>
                  <a:cubicBezTo>
                    <a:pt x="159884" y="184714"/>
                    <a:pt x="159323" y="186301"/>
                    <a:pt x="158669" y="187702"/>
                  </a:cubicBezTo>
                  <a:cubicBezTo>
                    <a:pt x="150161" y="207404"/>
                    <a:pt x="130527" y="221223"/>
                    <a:pt x="107715" y="221223"/>
                  </a:cubicBezTo>
                  <a:cubicBezTo>
                    <a:pt x="81817" y="221223"/>
                    <a:pt x="60033" y="203389"/>
                    <a:pt x="53956" y="179391"/>
                  </a:cubicBezTo>
                  <a:cubicBezTo>
                    <a:pt x="53582" y="177804"/>
                    <a:pt x="53208" y="176123"/>
                    <a:pt x="52928" y="174536"/>
                  </a:cubicBezTo>
                  <a:cubicBezTo>
                    <a:pt x="52647" y="172855"/>
                    <a:pt x="52460" y="171268"/>
                    <a:pt x="52367" y="169587"/>
                  </a:cubicBezTo>
                  <a:cubicBezTo>
                    <a:pt x="52273" y="168280"/>
                    <a:pt x="52180" y="167066"/>
                    <a:pt x="52180" y="165759"/>
                  </a:cubicBezTo>
                  <a:cubicBezTo>
                    <a:pt x="52180" y="135132"/>
                    <a:pt x="77049" y="110294"/>
                    <a:pt x="107715" y="110294"/>
                  </a:cubicBezTo>
                  <a:close/>
                  <a:moveTo>
                    <a:pt x="518617" y="109941"/>
                  </a:moveTo>
                  <a:cubicBezTo>
                    <a:pt x="548461" y="109941"/>
                    <a:pt x="572599" y="134037"/>
                    <a:pt x="572599" y="163736"/>
                  </a:cubicBezTo>
                  <a:cubicBezTo>
                    <a:pt x="572599" y="173169"/>
                    <a:pt x="570167" y="181948"/>
                    <a:pt x="565957" y="189606"/>
                  </a:cubicBezTo>
                  <a:cubicBezTo>
                    <a:pt x="565021" y="191381"/>
                    <a:pt x="563992" y="193062"/>
                    <a:pt x="562776" y="194649"/>
                  </a:cubicBezTo>
                  <a:cubicBezTo>
                    <a:pt x="561466" y="196517"/>
                    <a:pt x="560063" y="198198"/>
                    <a:pt x="558566" y="199879"/>
                  </a:cubicBezTo>
                  <a:cubicBezTo>
                    <a:pt x="548742" y="210807"/>
                    <a:pt x="534521" y="217624"/>
                    <a:pt x="518617" y="217624"/>
                  </a:cubicBezTo>
                  <a:cubicBezTo>
                    <a:pt x="502806" y="217624"/>
                    <a:pt x="488491" y="210807"/>
                    <a:pt x="478668" y="199879"/>
                  </a:cubicBezTo>
                  <a:cubicBezTo>
                    <a:pt x="477264" y="198292"/>
                    <a:pt x="475955" y="196704"/>
                    <a:pt x="474738" y="195023"/>
                  </a:cubicBezTo>
                  <a:cubicBezTo>
                    <a:pt x="473616" y="193435"/>
                    <a:pt x="472493" y="191848"/>
                    <a:pt x="471557" y="190166"/>
                  </a:cubicBezTo>
                  <a:cubicBezTo>
                    <a:pt x="467160" y="182321"/>
                    <a:pt x="464634" y="173356"/>
                    <a:pt x="464634" y="163736"/>
                  </a:cubicBezTo>
                  <a:cubicBezTo>
                    <a:pt x="464634" y="134037"/>
                    <a:pt x="488866" y="109941"/>
                    <a:pt x="518617" y="109941"/>
                  </a:cubicBezTo>
                  <a:close/>
                  <a:moveTo>
                    <a:pt x="95757" y="66"/>
                  </a:moveTo>
                  <a:cubicBezTo>
                    <a:pt x="108569" y="1280"/>
                    <a:pt x="131480" y="9496"/>
                    <a:pt x="145414" y="14818"/>
                  </a:cubicBezTo>
                  <a:cubicBezTo>
                    <a:pt x="176928" y="6322"/>
                    <a:pt x="210313" y="66"/>
                    <a:pt x="240237" y="66"/>
                  </a:cubicBezTo>
                  <a:lnTo>
                    <a:pt x="244445" y="66"/>
                  </a:lnTo>
                  <a:cubicBezTo>
                    <a:pt x="306258" y="1373"/>
                    <a:pt x="337118" y="23221"/>
                    <a:pt x="361806" y="40774"/>
                  </a:cubicBezTo>
                  <a:cubicBezTo>
                    <a:pt x="374056" y="49457"/>
                    <a:pt x="384717" y="57020"/>
                    <a:pt x="396874" y="60475"/>
                  </a:cubicBezTo>
                  <a:cubicBezTo>
                    <a:pt x="404449" y="60755"/>
                    <a:pt x="475146" y="64116"/>
                    <a:pt x="494971" y="69812"/>
                  </a:cubicBezTo>
                  <a:cubicBezTo>
                    <a:pt x="497870" y="70559"/>
                    <a:pt x="503481" y="70932"/>
                    <a:pt x="510120" y="71399"/>
                  </a:cubicBezTo>
                  <a:cubicBezTo>
                    <a:pt x="533499" y="73079"/>
                    <a:pt x="572775" y="75787"/>
                    <a:pt x="593068" y="102957"/>
                  </a:cubicBezTo>
                  <a:cubicBezTo>
                    <a:pt x="606160" y="120511"/>
                    <a:pt x="609152" y="145627"/>
                    <a:pt x="601952" y="177558"/>
                  </a:cubicBezTo>
                  <a:cubicBezTo>
                    <a:pt x="601391" y="179052"/>
                    <a:pt x="594751" y="194178"/>
                    <a:pt x="571933" y="198659"/>
                  </a:cubicBezTo>
                  <a:cubicBezTo>
                    <a:pt x="573149" y="196699"/>
                    <a:pt x="574271" y="194738"/>
                    <a:pt x="575393" y="192684"/>
                  </a:cubicBezTo>
                  <a:cubicBezTo>
                    <a:pt x="576329" y="190723"/>
                    <a:pt x="577264" y="188669"/>
                    <a:pt x="578105" y="186615"/>
                  </a:cubicBezTo>
                  <a:cubicBezTo>
                    <a:pt x="580817" y="179519"/>
                    <a:pt x="582407" y="171863"/>
                    <a:pt x="582407" y="163833"/>
                  </a:cubicBezTo>
                  <a:cubicBezTo>
                    <a:pt x="582407" y="128727"/>
                    <a:pt x="553792" y="100156"/>
                    <a:pt x="518630" y="100156"/>
                  </a:cubicBezTo>
                  <a:cubicBezTo>
                    <a:pt x="483469" y="100156"/>
                    <a:pt x="454946" y="128727"/>
                    <a:pt x="454946" y="163833"/>
                  </a:cubicBezTo>
                  <a:cubicBezTo>
                    <a:pt x="454946" y="173170"/>
                    <a:pt x="457004" y="182133"/>
                    <a:pt x="460744" y="190163"/>
                  </a:cubicBezTo>
                  <a:cubicBezTo>
                    <a:pt x="461492" y="191750"/>
                    <a:pt x="462241" y="193431"/>
                    <a:pt x="463176" y="195018"/>
                  </a:cubicBezTo>
                  <a:cubicBezTo>
                    <a:pt x="464111" y="196699"/>
                    <a:pt x="465140" y="198286"/>
                    <a:pt x="466262" y="199873"/>
                  </a:cubicBezTo>
                  <a:lnTo>
                    <a:pt x="299058" y="199873"/>
                  </a:lnTo>
                  <a:cubicBezTo>
                    <a:pt x="298871" y="199967"/>
                    <a:pt x="285218" y="200900"/>
                    <a:pt x="265112" y="200900"/>
                  </a:cubicBezTo>
                  <a:cubicBezTo>
                    <a:pt x="236590" y="200900"/>
                    <a:pt x="199091" y="198846"/>
                    <a:pt x="168138" y="190536"/>
                  </a:cubicBezTo>
                  <a:cubicBezTo>
                    <a:pt x="168699" y="189043"/>
                    <a:pt x="169260" y="187549"/>
                    <a:pt x="169727" y="186055"/>
                  </a:cubicBezTo>
                  <a:cubicBezTo>
                    <a:pt x="170288" y="184468"/>
                    <a:pt x="170662" y="182787"/>
                    <a:pt x="171130" y="181200"/>
                  </a:cubicBezTo>
                  <a:cubicBezTo>
                    <a:pt x="172346" y="176251"/>
                    <a:pt x="173000" y="171116"/>
                    <a:pt x="173000" y="165794"/>
                  </a:cubicBezTo>
                  <a:cubicBezTo>
                    <a:pt x="173000" y="129847"/>
                    <a:pt x="143730" y="100530"/>
                    <a:pt x="107727" y="100530"/>
                  </a:cubicBezTo>
                  <a:cubicBezTo>
                    <a:pt x="71724" y="100530"/>
                    <a:pt x="42361" y="129847"/>
                    <a:pt x="42361" y="165794"/>
                  </a:cubicBezTo>
                  <a:cubicBezTo>
                    <a:pt x="42361" y="166728"/>
                    <a:pt x="42454" y="167568"/>
                    <a:pt x="42548" y="168502"/>
                  </a:cubicBezTo>
                  <a:cubicBezTo>
                    <a:pt x="42641" y="170182"/>
                    <a:pt x="42735" y="171956"/>
                    <a:pt x="42922" y="173637"/>
                  </a:cubicBezTo>
                  <a:cubicBezTo>
                    <a:pt x="43109" y="175318"/>
                    <a:pt x="43389" y="176998"/>
                    <a:pt x="43670" y="178585"/>
                  </a:cubicBezTo>
                  <a:cubicBezTo>
                    <a:pt x="34786" y="177278"/>
                    <a:pt x="26837" y="174477"/>
                    <a:pt x="19262" y="169809"/>
                  </a:cubicBezTo>
                  <a:cubicBezTo>
                    <a:pt x="4113" y="160379"/>
                    <a:pt x="-1591" y="153563"/>
                    <a:pt x="373" y="146840"/>
                  </a:cubicBezTo>
                  <a:cubicBezTo>
                    <a:pt x="1775" y="141892"/>
                    <a:pt x="7012" y="139651"/>
                    <a:pt x="12436" y="138624"/>
                  </a:cubicBezTo>
                  <a:lnTo>
                    <a:pt x="3833" y="127513"/>
                  </a:lnTo>
                  <a:lnTo>
                    <a:pt x="11594" y="116589"/>
                  </a:lnTo>
                  <a:lnTo>
                    <a:pt x="2243" y="104078"/>
                  </a:lnTo>
                  <a:lnTo>
                    <a:pt x="9256" y="102304"/>
                  </a:lnTo>
                  <a:cubicBezTo>
                    <a:pt x="9443" y="102210"/>
                    <a:pt x="19730" y="99222"/>
                    <a:pt x="18795" y="94461"/>
                  </a:cubicBezTo>
                  <a:cubicBezTo>
                    <a:pt x="18421" y="92126"/>
                    <a:pt x="17673" y="89699"/>
                    <a:pt x="16925" y="87178"/>
                  </a:cubicBezTo>
                  <a:cubicBezTo>
                    <a:pt x="14493" y="79055"/>
                    <a:pt x="11501" y="68971"/>
                    <a:pt x="18327" y="61875"/>
                  </a:cubicBezTo>
                  <a:lnTo>
                    <a:pt x="19730" y="60848"/>
                  </a:lnTo>
                  <a:cubicBezTo>
                    <a:pt x="22161" y="59728"/>
                    <a:pt x="49281" y="46937"/>
                    <a:pt x="86780" y="33398"/>
                  </a:cubicBezTo>
                  <a:cubicBezTo>
                    <a:pt x="83226" y="24061"/>
                    <a:pt x="79860" y="11363"/>
                    <a:pt x="84629" y="4548"/>
                  </a:cubicBezTo>
                  <a:cubicBezTo>
                    <a:pt x="85938" y="2587"/>
                    <a:pt x="89305" y="-494"/>
                    <a:pt x="95757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1799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右箭头 46"/>
          <p:cNvSpPr/>
          <p:nvPr/>
        </p:nvSpPr>
        <p:spPr>
          <a:xfrm>
            <a:off x="8574959" y="3299009"/>
            <a:ext cx="646079" cy="208200"/>
          </a:xfrm>
          <a:prstGeom prst="rightArrow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6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4="http://schemas.microsoft.com/office/drawing/2010/main" xmlns:p15="http://schemas.microsoft.com/office/powerpoint/2012/main" xmlns:p159="http://schemas.microsoft.com/office/powerpoint/2015/09/main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矩形 204"/>
          <p:cNvSpPr/>
          <p:nvPr/>
        </p:nvSpPr>
        <p:spPr>
          <a:xfrm>
            <a:off x="533820" y="1108816"/>
            <a:ext cx="5109859" cy="1165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4314465" y="1453176"/>
            <a:ext cx="953861" cy="4475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>
                <a:solidFill>
                  <a:prstClr val="black"/>
                </a:solidFill>
                <a:cs typeface="+mn-ea"/>
                <a:sym typeface="+mn-lt"/>
              </a:rPr>
              <a:t>AR</a:t>
            </a:r>
            <a:endParaRPr lang="zh-CN" altLang="en-US" sz="1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601113" y="1447762"/>
            <a:ext cx="953861" cy="4637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prstClr val="black"/>
                </a:solidFill>
                <a:cs typeface="+mn-ea"/>
                <a:sym typeface="+mn-lt"/>
              </a:rPr>
              <a:t>Gaming</a:t>
            </a:r>
            <a:endParaRPr lang="zh-CN" altLang="en-US" sz="1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8" name="文本框 207"/>
          <p:cNvSpPr txBox="1"/>
          <p:nvPr/>
        </p:nvSpPr>
        <p:spPr>
          <a:xfrm>
            <a:off x="3813112" y="1156020"/>
            <a:ext cx="1801427" cy="234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cs typeface="+mn-ea"/>
                <a:sym typeface="+mn-lt"/>
              </a:rPr>
              <a:t>Application layer</a:t>
            </a:r>
            <a:endParaRPr lang="zh-CN" altLang="en-US" sz="1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3076681" y="1460473"/>
            <a:ext cx="953861" cy="447580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prstClr val="black"/>
                </a:solidFill>
                <a:cs typeface="+mn-ea"/>
                <a:sym typeface="+mn-lt"/>
              </a:rPr>
              <a:t>AI</a:t>
            </a:r>
            <a:endParaRPr lang="zh-CN" altLang="en-US" sz="1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1838897" y="1445254"/>
            <a:ext cx="953861" cy="4687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tIns="0" rtlCol="0" anchor="ctr" anchorCtr="0"/>
          <a:lstStyle/>
          <a:p>
            <a:pPr algn="ctr" defTabSz="914034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prstClr val="black"/>
                </a:solidFill>
                <a:cs typeface="+mn-ea"/>
                <a:sym typeface="+mn-lt"/>
              </a:rPr>
              <a:t>V2X</a:t>
            </a:r>
            <a:endParaRPr lang="zh-CN" altLang="en-US" sz="14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533820" y="2572343"/>
            <a:ext cx="5109859" cy="23776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635012" y="5157749"/>
            <a:ext cx="1281493" cy="673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400" smtClean="0">
                <a:solidFill>
                  <a:prstClr val="white"/>
                </a:solidFill>
                <a:cs typeface="+mn-ea"/>
                <a:sym typeface="+mn-lt"/>
              </a:rPr>
              <a:t>RAN/UPF</a:t>
            </a:r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2328212" y="5157749"/>
            <a:ext cx="1462797" cy="673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smtClean="0">
                <a:solidFill>
                  <a:prstClr val="white"/>
                </a:solidFill>
                <a:cs typeface="+mn-ea"/>
                <a:sym typeface="+mn-lt"/>
              </a:rPr>
              <a:t>5GC/NEF</a:t>
            </a:r>
            <a:endParaRPr lang="zh-CN" altLang="en-US" sz="14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6" name="矩形 215"/>
          <p:cNvSpPr/>
          <p:nvPr/>
        </p:nvSpPr>
        <p:spPr>
          <a:xfrm>
            <a:off x="4202717" y="5157749"/>
            <a:ext cx="1331843" cy="6737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prstClr val="white"/>
                </a:solidFill>
                <a:cs typeface="+mn-ea"/>
                <a:sym typeface="+mn-lt"/>
              </a:rPr>
              <a:t>MEC</a:t>
            </a:r>
            <a:endParaRPr lang="zh-CN" altLang="en-US" sz="14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3052885" y="4648305"/>
            <a:ext cx="3955813" cy="32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cs typeface="+mn-ea"/>
                <a:sym typeface="+mn-lt"/>
              </a:rPr>
              <a:t>Capability exposure layer</a:t>
            </a:r>
          </a:p>
        </p:txBody>
      </p:sp>
      <p:sp>
        <p:nvSpPr>
          <p:cNvPr id="218" name="矩形 217"/>
          <p:cNvSpPr/>
          <p:nvPr/>
        </p:nvSpPr>
        <p:spPr>
          <a:xfrm>
            <a:off x="716351" y="3148018"/>
            <a:ext cx="1126274" cy="304182"/>
          </a:xfrm>
          <a:prstGeom prst="rect">
            <a:avLst/>
          </a:prstGeom>
          <a:solidFill>
            <a:srgbClr val="62B230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7824" tIns="58912" rIns="117824" bIns="58912" anchor="ctr"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100" kern="0" dirty="0" smtClean="0">
                <a:solidFill>
                  <a:schemeClr val="bg1"/>
                </a:solidFill>
                <a:cs typeface="+mn-ea"/>
                <a:sym typeface="+mn-lt"/>
              </a:rPr>
              <a:t>Location</a:t>
            </a:r>
            <a:endParaRPr lang="zh-CN" altLang="en-US" sz="11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9" name="矩形 218"/>
          <p:cNvSpPr/>
          <p:nvPr/>
        </p:nvSpPr>
        <p:spPr>
          <a:xfrm>
            <a:off x="716351" y="3556716"/>
            <a:ext cx="1126274" cy="324168"/>
          </a:xfrm>
          <a:prstGeom prst="rect">
            <a:avLst/>
          </a:prstGeom>
          <a:solidFill>
            <a:srgbClr val="62B230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7824" tIns="58912" rIns="117824" bIns="58912" anchor="ctr"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000" kern="0">
                <a:solidFill>
                  <a:schemeClr val="bg1"/>
                </a:solidFill>
                <a:cs typeface="+mn-ea"/>
                <a:sym typeface="+mn-lt"/>
              </a:rPr>
              <a:t>RNI</a:t>
            </a:r>
            <a:endParaRPr lang="zh-CN" altLang="en-US" sz="10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0" name="矩形 219"/>
          <p:cNvSpPr/>
          <p:nvPr/>
        </p:nvSpPr>
        <p:spPr>
          <a:xfrm>
            <a:off x="716351" y="2727768"/>
            <a:ext cx="1126274" cy="322275"/>
          </a:xfrm>
          <a:prstGeom prst="rect">
            <a:avLst/>
          </a:prstGeom>
          <a:solidFill>
            <a:srgbClr val="62B230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7824" tIns="58912" rIns="117824" bIns="58912" anchor="ctr"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100" kern="0" err="1" smtClean="0">
                <a:solidFill>
                  <a:schemeClr val="bg1"/>
                </a:solidFill>
                <a:cs typeface="+mn-ea"/>
                <a:sym typeface="+mn-lt"/>
              </a:rPr>
              <a:t>QoS</a:t>
            </a:r>
            <a:endParaRPr lang="zh-CN" altLang="en-US" sz="11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716351" y="3978102"/>
            <a:ext cx="1126274" cy="324168"/>
          </a:xfrm>
          <a:prstGeom prst="rect">
            <a:avLst/>
          </a:prstGeom>
          <a:solidFill>
            <a:srgbClr val="62B230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17824" tIns="58912" rIns="117824" bIns="58912" anchor="ctr">
            <a:noAutofit/>
          </a:bodyPr>
          <a:lstStyle/>
          <a:p>
            <a:pPr algn="ctr" defTabSz="914034">
              <a:lnSpc>
                <a:spcPct val="120000"/>
              </a:lnSpc>
            </a:pPr>
            <a:r>
              <a:rPr lang="en-US" altLang="zh-CN" sz="1000" kern="0" smtClean="0">
                <a:solidFill>
                  <a:schemeClr val="bg1"/>
                </a:solidFill>
                <a:cs typeface="+mn-ea"/>
                <a:sym typeface="+mn-lt"/>
              </a:rPr>
              <a:t>......</a:t>
            </a:r>
            <a:endParaRPr lang="zh-CN" altLang="en-US" sz="10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2" name="文本框 221"/>
          <p:cNvSpPr txBox="1"/>
          <p:nvPr/>
        </p:nvSpPr>
        <p:spPr>
          <a:xfrm>
            <a:off x="6117272" y="3880884"/>
            <a:ext cx="528760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109">
              <a:lnSpc>
                <a:spcPct val="120000"/>
              </a:lnSpc>
            </a:pPr>
            <a:r>
              <a:rPr lang="en-US" altLang="zh-CN" sz="1400" b="1" dirty="0" smtClean="0">
                <a:solidFill>
                  <a:srgbClr val="C00000"/>
                </a:solidFill>
                <a:cs typeface="+mn-ea"/>
                <a:sym typeface="+mn-lt"/>
              </a:rPr>
              <a:t>Require </a:t>
            </a: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a development platform </a:t>
            </a:r>
            <a:r>
              <a:rPr lang="en-US" altLang="zh-CN" sz="1400" b="1" dirty="0" smtClean="0">
                <a:solidFill>
                  <a:srgbClr val="C00000"/>
                </a:solidFill>
                <a:cs typeface="+mn-ea"/>
                <a:sym typeface="+mn-lt"/>
              </a:rPr>
              <a:t>which expose resource in API in order to</a:t>
            </a:r>
            <a:r>
              <a:rPr lang="zh-CN" altLang="en-US" sz="1400" b="1" dirty="0" smtClean="0"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  <a:cs typeface="+mn-ea"/>
                <a:sym typeface="+mn-lt"/>
              </a:rPr>
              <a:t>reduce development complexity. </a:t>
            </a:r>
            <a:endParaRPr lang="en-US" altLang="zh-CN" sz="1400" b="1" dirty="0"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23" name="内容占位符 2"/>
          <p:cNvSpPr txBox="1"/>
          <p:nvPr/>
        </p:nvSpPr>
        <p:spPr>
          <a:xfrm>
            <a:off x="6117272" y="1109989"/>
            <a:ext cx="5457114" cy="15653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09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" altLang="zh-CN" sz="1600" dirty="0" smtClean="0">
                <a:cs typeface="+mn-ea"/>
                <a:sym typeface="+mn-lt"/>
              </a:rPr>
              <a:t>Scenario</a:t>
            </a:r>
            <a:r>
              <a:rPr lang="zh-CN" altLang="en-US" sz="1600" dirty="0" smtClean="0">
                <a:cs typeface="+mn-ea"/>
                <a:sym typeface="+mn-lt"/>
              </a:rPr>
              <a:t>:</a:t>
            </a:r>
            <a:endParaRPr lang="en-US" altLang="zh-CN" sz="1600" dirty="0">
              <a:cs typeface="+mn-ea"/>
              <a:sym typeface="+mn-lt"/>
            </a:endParaRPr>
          </a:p>
          <a:p>
            <a:pPr marL="296858" indent="-285750">
              <a:lnSpc>
                <a:spcPct val="120000"/>
              </a:lnSpc>
              <a:spcBef>
                <a:spcPts val="0"/>
              </a:spcBef>
            </a:pPr>
            <a:r>
              <a:rPr lang="en-US" altLang="zh-CN" sz="1600" dirty="0" smtClean="0">
                <a:cs typeface="+mn-ea"/>
                <a:sym typeface="+mn-lt"/>
              </a:rPr>
              <a:t>How application could easily consume network capabilities? </a:t>
            </a:r>
          </a:p>
          <a:p>
            <a:pPr marL="296858" indent="-285750">
              <a:lnSpc>
                <a:spcPct val="120000"/>
              </a:lnSpc>
              <a:spcBef>
                <a:spcPts val="0"/>
              </a:spcBef>
            </a:pPr>
            <a:r>
              <a:rPr lang="zh-CN" altLang="en-US" sz="1600" dirty="0" smtClean="0">
                <a:cs typeface="+mn-ea"/>
                <a:sym typeface="+mn-lt"/>
              </a:rPr>
              <a:t>How </a:t>
            </a:r>
            <a:r>
              <a:rPr lang="en-US" altLang="zh-CN" sz="1600" dirty="0" smtClean="0">
                <a:cs typeface="+mn-ea"/>
                <a:sym typeface="+mn-lt"/>
              </a:rPr>
              <a:t>developer could consume public cloud like rich contents middleware to accelerate development and management?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24" name="标题 1"/>
          <p:cNvSpPr txBox="1"/>
          <p:nvPr/>
        </p:nvSpPr>
        <p:spPr>
          <a:xfrm>
            <a:off x="385879" y="171659"/>
            <a:ext cx="11410886" cy="6381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Developer: Require a Robust </a:t>
            </a:r>
            <a:r>
              <a:rPr lang="es-ES" altLang="zh-CN" sz="20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Platform to Accelerate Development and Management</a:t>
            </a:r>
            <a:endParaRPr lang="zh-CN" altLang="en-US" sz="20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3820" y="5034133"/>
            <a:ext cx="5080719" cy="1136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5" name="矩形 224"/>
          <p:cNvSpPr/>
          <p:nvPr/>
        </p:nvSpPr>
        <p:spPr>
          <a:xfrm>
            <a:off x="3862503" y="5859129"/>
            <a:ext cx="1468672" cy="327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prstClr val="black"/>
                </a:solidFill>
                <a:cs typeface="+mn-ea"/>
                <a:sym typeface="+mn-lt"/>
              </a:rPr>
              <a:t>Resource layer</a:t>
            </a:r>
            <a:endParaRPr lang="zh-CN" altLang="en-US" sz="14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26" name="上下箭头 225"/>
          <p:cNvSpPr/>
          <p:nvPr/>
        </p:nvSpPr>
        <p:spPr>
          <a:xfrm>
            <a:off x="3837015" y="2088963"/>
            <a:ext cx="258417" cy="586409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35013" y="2644126"/>
            <a:ext cx="1380883" cy="19907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上下箭头 4"/>
          <p:cNvSpPr/>
          <p:nvPr/>
        </p:nvSpPr>
        <p:spPr>
          <a:xfrm>
            <a:off x="1658088" y="2097288"/>
            <a:ext cx="258417" cy="586409"/>
          </a:xfrm>
          <a:prstGeom prst="up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2718" y="4331292"/>
            <a:ext cx="1544012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 smtClean="0">
                <a:solidFill>
                  <a:prstClr val="black"/>
                </a:solidFill>
                <a:cs typeface="+mn-ea"/>
                <a:sym typeface="+mn-lt"/>
              </a:rPr>
              <a:t>Network capability</a:t>
            </a:r>
            <a:endParaRPr lang="zh-CN" altLang="en-US" sz="12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62045" y="2625185"/>
            <a:ext cx="1380883" cy="1990782"/>
            <a:chOff x="2575262" y="2300396"/>
            <a:chExt cx="1380883" cy="1990782"/>
          </a:xfrm>
        </p:grpSpPr>
        <p:sp>
          <p:nvSpPr>
            <p:cNvPr id="229" name="矩形 228"/>
            <p:cNvSpPr/>
            <p:nvPr/>
          </p:nvSpPr>
          <p:spPr>
            <a:xfrm>
              <a:off x="2674155" y="2790675"/>
              <a:ext cx="1126274" cy="304182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zh-CN" altLang="en-US" sz="1100" kern="0" smtClean="0">
                  <a:solidFill>
                    <a:schemeClr val="bg1"/>
                  </a:solidFill>
                  <a:cs typeface="+mn-ea"/>
                  <a:sym typeface="+mn-lt"/>
                </a:rPr>
                <a:t>Authorize</a:t>
              </a:r>
              <a:endParaRPr lang="zh-CN" altLang="en-US" sz="11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2674155" y="3199373"/>
              <a:ext cx="1126274" cy="324168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en-US" altLang="zh-CN" sz="1000" kern="0" err="1" smtClean="0">
                  <a:solidFill>
                    <a:schemeClr val="bg1"/>
                  </a:solidFill>
                  <a:cs typeface="+mn-ea"/>
                  <a:sym typeface="+mn-lt"/>
                </a:rPr>
                <a:t>LoadBalancer</a:t>
              </a:r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2674155" y="2370425"/>
              <a:ext cx="1126274" cy="322275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zh-CN" altLang="en-US" sz="1100" kern="0">
                  <a:solidFill>
                    <a:schemeClr val="bg1"/>
                  </a:solidFill>
                  <a:cs typeface="+mn-ea"/>
                  <a:sym typeface="+mn-lt"/>
                </a:rPr>
                <a:t>certifying</a:t>
              </a: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674155" y="3620759"/>
              <a:ext cx="1126274" cy="324168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en-US" altLang="zh-CN" sz="1000" kern="0" smtClean="0">
                  <a:solidFill>
                    <a:schemeClr val="bg1"/>
                  </a:solidFill>
                  <a:cs typeface="+mn-ea"/>
                  <a:sym typeface="+mn-lt"/>
                </a:rPr>
                <a:t>......</a:t>
              </a:r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575262" y="2300396"/>
              <a:ext cx="1380883" cy="19907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633772" y="3983710"/>
              <a:ext cx="1116011" cy="29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1" dirty="0" smtClean="0">
                  <a:solidFill>
                    <a:prstClr val="black"/>
                  </a:solidFill>
                  <a:cs typeface="+mn-ea"/>
                  <a:sym typeface="+mn-lt"/>
                </a:rPr>
                <a:t>API Gateway</a:t>
              </a:r>
              <a:endParaRPr lang="zh-CN" altLang="en-US" sz="12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48529" y="2652699"/>
            <a:ext cx="1380883" cy="1991222"/>
            <a:chOff x="4340056" y="2308969"/>
            <a:chExt cx="1380883" cy="1991222"/>
          </a:xfrm>
        </p:grpSpPr>
        <p:sp>
          <p:nvSpPr>
            <p:cNvPr id="233" name="矩形 232"/>
            <p:cNvSpPr/>
            <p:nvPr/>
          </p:nvSpPr>
          <p:spPr>
            <a:xfrm>
              <a:off x="4463460" y="2819805"/>
              <a:ext cx="1126274" cy="304182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en-US" altLang="zh-CN" sz="1100" kern="0" smtClean="0">
                  <a:solidFill>
                    <a:schemeClr val="bg1"/>
                  </a:solidFill>
                  <a:cs typeface="+mn-ea"/>
                  <a:sym typeface="+mn-lt"/>
                </a:rPr>
                <a:t>DB</a:t>
              </a:r>
              <a:endParaRPr lang="zh-CN" altLang="en-US" sz="11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4" name="矩形 233"/>
            <p:cNvSpPr/>
            <p:nvPr/>
          </p:nvSpPr>
          <p:spPr>
            <a:xfrm>
              <a:off x="4463460" y="3228503"/>
              <a:ext cx="1126274" cy="324168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en-US" altLang="zh-CN" sz="1000" kern="0" dirty="0" err="1" smtClean="0">
                  <a:solidFill>
                    <a:schemeClr val="bg1"/>
                  </a:solidFill>
                  <a:cs typeface="+mn-ea"/>
                  <a:sym typeface="+mn-lt"/>
                </a:rPr>
                <a:t>ServiceMesh</a:t>
              </a:r>
              <a:endParaRPr lang="zh-CN" altLang="en-US" sz="1000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4463460" y="2399555"/>
              <a:ext cx="1126274" cy="322275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zh-CN" altLang="en-US" sz="1100" kern="0">
                  <a:solidFill>
                    <a:schemeClr val="bg1"/>
                  </a:solidFill>
                  <a:cs typeface="+mn-ea"/>
                  <a:sym typeface="+mn-lt"/>
                </a:rPr>
                <a:t>Blockchain</a:t>
              </a:r>
            </a:p>
          </p:txBody>
        </p:sp>
        <p:sp>
          <p:nvSpPr>
            <p:cNvPr id="236" name="矩形 235"/>
            <p:cNvSpPr/>
            <p:nvPr/>
          </p:nvSpPr>
          <p:spPr>
            <a:xfrm>
              <a:off x="4463460" y="3620759"/>
              <a:ext cx="1126274" cy="324168"/>
            </a:xfrm>
            <a:prstGeom prst="rect">
              <a:avLst/>
            </a:prstGeom>
            <a:solidFill>
              <a:srgbClr val="62B230"/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7824" tIns="58912" rIns="117824" bIns="58912" anchor="ctr">
              <a:noAutofit/>
            </a:bodyPr>
            <a:lstStyle/>
            <a:p>
              <a:pPr algn="ctr" defTabSz="914034">
                <a:lnSpc>
                  <a:spcPct val="120000"/>
                </a:lnSpc>
              </a:pPr>
              <a:r>
                <a:rPr lang="en-US" altLang="zh-CN" sz="1000" kern="0" smtClean="0">
                  <a:solidFill>
                    <a:schemeClr val="bg1"/>
                  </a:solidFill>
                  <a:cs typeface="+mn-ea"/>
                  <a:sym typeface="+mn-lt"/>
                </a:rPr>
                <a:t>......</a:t>
              </a:r>
              <a:endParaRPr lang="zh-CN" altLang="en-US" sz="1000" ker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340056" y="2308969"/>
              <a:ext cx="1380883" cy="198220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533471" y="4006584"/>
              <a:ext cx="1023037" cy="2936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prstClr val="black"/>
                  </a:solidFill>
                  <a:cs typeface="+mn-ea"/>
                  <a:sym typeface="+mn-lt"/>
                </a:rPr>
                <a:t>Middleware</a:t>
              </a:r>
              <a:endParaRPr lang="zh-CN" altLang="en-US" sz="1200" b="1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11364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标题 1"/>
          <p:cNvSpPr txBox="1"/>
          <p:nvPr/>
        </p:nvSpPr>
        <p:spPr>
          <a:xfrm>
            <a:off x="451084" y="90015"/>
            <a:ext cx="11485100" cy="827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Operator</a:t>
            </a:r>
            <a:r>
              <a:rPr lang="zh-CN" altLang="en-US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r>
              <a:rPr lang="en-US" altLang="zh-CN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Difficult to Manage D</a:t>
            </a:r>
            <a:r>
              <a:rPr lang="zh-CN" altLang="en-US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istributed </a:t>
            </a:r>
            <a:r>
              <a:rPr lang="en-US" altLang="zh-CN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and Heterogeneous E</a:t>
            </a:r>
            <a:r>
              <a:rPr lang="zh-CN" altLang="en-US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dge sites</a:t>
            </a:r>
            <a:endParaRPr lang="zh-CN" altLang="en-US" sz="24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9" name="TextBox 340"/>
          <p:cNvSpPr txBox="1"/>
          <p:nvPr/>
        </p:nvSpPr>
        <p:spPr>
          <a:xfrm>
            <a:off x="1847851" y="5279409"/>
            <a:ext cx="3034401" cy="4927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121600" tIns="60800" rIns="121600" bIns="60800" rtlCol="0">
            <a:spAutoFit/>
          </a:bodyPr>
          <a:lstStyle/>
          <a:p>
            <a:pPr marL="171450" indent="-171450" defTabSz="121561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cs typeface="+mn-ea"/>
                <a:sym typeface="+mn-lt"/>
              </a:rPr>
              <a:t>V2X, AR/VR, AI inference</a:t>
            </a:r>
          </a:p>
          <a:p>
            <a:pPr marL="171450" indent="-171450" defTabSz="121561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cs typeface="+mn-ea"/>
                <a:sym typeface="+mn-lt"/>
              </a:rPr>
              <a:t>AI inference and ARM</a:t>
            </a:r>
          </a:p>
        </p:txBody>
      </p:sp>
      <p:sp>
        <p:nvSpPr>
          <p:cNvPr id="97" name="TextBox 340"/>
          <p:cNvSpPr txBox="1"/>
          <p:nvPr/>
        </p:nvSpPr>
        <p:spPr>
          <a:xfrm>
            <a:off x="5018609" y="5269370"/>
            <a:ext cx="2719056" cy="4941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121600" tIns="60800" rIns="121600" bIns="60800" rtlCol="0">
            <a:spAutoFit/>
          </a:bodyPr>
          <a:lstStyle>
            <a:defPPr>
              <a:defRPr lang="zh-CN"/>
            </a:defPPr>
            <a:lvl1pPr marL="171450" indent="-171450" defTabSz="1215616">
              <a:lnSpc>
                <a:spcPct val="130000"/>
              </a:lnSpc>
              <a:buFont typeface="Arial" panose="020B0604020202020204" pitchFamily="34" charset="0"/>
              <a:buChar char="•"/>
              <a:defRPr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050" dirty="0" err="1" smtClean="0">
                <a:latin typeface="+mn-lt"/>
                <a:ea typeface="+mn-ea"/>
                <a:cs typeface="+mn-ea"/>
                <a:sym typeface="+mn-lt"/>
              </a:rPr>
              <a:t>vCDN</a:t>
            </a:r>
            <a:r>
              <a:rPr lang="en-US" altLang="zh-CN" sz="1050" dirty="0" smtClean="0">
                <a:latin typeface="+mn-lt"/>
                <a:ea typeface="+mn-ea"/>
                <a:cs typeface="+mn-ea"/>
                <a:sym typeface="+mn-lt"/>
              </a:rPr>
              <a:t>, AR/VR</a:t>
            </a:r>
          </a:p>
          <a:p>
            <a:pPr>
              <a:lnSpc>
                <a:spcPct val="120000"/>
              </a:lnSpc>
            </a:pPr>
            <a:r>
              <a:rPr lang="zh-CN" altLang="en-US" sz="1050" dirty="0" smtClean="0">
                <a:latin typeface="+mn-lt"/>
                <a:ea typeface="+mn-ea"/>
                <a:cs typeface="+mn-ea"/>
                <a:sym typeface="+mn-lt"/>
              </a:rPr>
              <a:t>Rendering and video transcoding</a:t>
            </a:r>
            <a:endParaRPr lang="en-US" altLang="zh-CN" sz="10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8" name="TextBox 340"/>
          <p:cNvSpPr txBox="1"/>
          <p:nvPr/>
        </p:nvSpPr>
        <p:spPr>
          <a:xfrm>
            <a:off x="7874021" y="5269011"/>
            <a:ext cx="3534510" cy="4941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lIns="121600" tIns="60800" rIns="121600" bIns="60800" rtlCol="0">
            <a:spAutoFit/>
          </a:bodyPr>
          <a:lstStyle>
            <a:defPPr>
              <a:defRPr lang="zh-CN"/>
            </a:defPPr>
            <a:lvl1pPr marL="171450" indent="-171450" defTabSz="1215616">
              <a:lnSpc>
                <a:spcPct val="130000"/>
              </a:lnSpc>
              <a:buFont typeface="Arial" panose="020B0604020202020204" pitchFamily="34" charset="0"/>
              <a:buChar char="•"/>
              <a:defRPr sz="1200">
                <a:latin typeface="微软雅黑" pitchFamily="34" charset="-122"/>
                <a:ea typeface="微软雅黑" pitchFamily="34" charset="-122"/>
                <a:cs typeface="Arial" panose="020B0604020202020204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050" dirty="0" smtClean="0">
                <a:latin typeface="+mn-lt"/>
                <a:ea typeface="+mn-ea"/>
                <a:cs typeface="+mn-ea"/>
                <a:sym typeface="+mn-lt"/>
              </a:rPr>
              <a:t>AI training, big data and unified management</a:t>
            </a:r>
            <a:endParaRPr lang="en-US" altLang="zh-CN" sz="1050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050" dirty="0" smtClean="0">
                <a:latin typeface="+mn-lt"/>
                <a:ea typeface="+mn-ea"/>
                <a:cs typeface="+mn-ea"/>
                <a:sym typeface="+mn-lt"/>
              </a:rPr>
              <a:t>AI training/inference, video transcoding</a:t>
            </a:r>
            <a:endParaRPr lang="en-US" altLang="zh-CN" sz="105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25297" y="5338162"/>
            <a:ext cx="877163" cy="276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>
                <a:cs typeface="+mn-ea"/>
                <a:sym typeface="+mn-lt"/>
              </a:rPr>
              <a:t>Application</a:t>
            </a:r>
            <a:endParaRPr lang="zh-CN" altLang="en-US" sz="1100" dirty="0">
              <a:cs typeface="+mn-ea"/>
              <a:sym typeface="+mn-lt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02902" y="5776519"/>
            <a:ext cx="867545" cy="276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 smtClean="0">
                <a:cs typeface="+mn-ea"/>
                <a:sym typeface="+mn-lt"/>
              </a:rPr>
              <a:t>Computing</a:t>
            </a:r>
            <a:endParaRPr lang="zh-CN" altLang="en-US" sz="1100" dirty="0">
              <a:cs typeface="+mn-ea"/>
              <a:sym typeface="+mn-lt"/>
            </a:endParaRPr>
          </a:p>
        </p:txBody>
      </p:sp>
      <p:cxnSp>
        <p:nvCxnSpPr>
          <p:cNvPr id="101" name="直接连接符 100"/>
          <p:cNvCxnSpPr>
            <a:stCxn id="89" idx="1"/>
            <a:endCxn id="89" idx="3"/>
          </p:cNvCxnSpPr>
          <p:nvPr/>
        </p:nvCxnSpPr>
        <p:spPr>
          <a:xfrm>
            <a:off x="1847851" y="5525790"/>
            <a:ext cx="30344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97" idx="1"/>
            <a:endCxn id="97" idx="3"/>
          </p:cNvCxnSpPr>
          <p:nvPr/>
        </p:nvCxnSpPr>
        <p:spPr>
          <a:xfrm>
            <a:off x="5018609" y="5516456"/>
            <a:ext cx="271905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>
            <a:stCxn id="98" idx="1"/>
            <a:endCxn id="98" idx="3"/>
          </p:cNvCxnSpPr>
          <p:nvPr/>
        </p:nvCxnSpPr>
        <p:spPr>
          <a:xfrm>
            <a:off x="7874021" y="5516097"/>
            <a:ext cx="35345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602902" y="997068"/>
            <a:ext cx="10932606" cy="72660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1. Edge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nodes are </a:t>
            </a:r>
            <a:r>
              <a:rPr lang="en-US" altLang="zh-CN" dirty="0">
                <a:solidFill>
                  <a:srgbClr val="FFFF00"/>
                </a:solidFill>
                <a:cs typeface="+mn-ea"/>
                <a:sym typeface="+mn-lt"/>
              </a:rPr>
              <a:t>widely distributed 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in different locations on the network. How to efficiently manage edge </a:t>
            </a:r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node?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10003" y="1458453"/>
            <a:ext cx="10851484" cy="2932082"/>
            <a:chOff x="663192" y="1616435"/>
            <a:chExt cx="10851484" cy="3186678"/>
          </a:xfrm>
        </p:grpSpPr>
        <p:grpSp>
          <p:nvGrpSpPr>
            <p:cNvPr id="106" name="Group 111"/>
            <p:cNvGrpSpPr/>
            <p:nvPr/>
          </p:nvGrpSpPr>
          <p:grpSpPr>
            <a:xfrm>
              <a:off x="5790879" y="3741469"/>
              <a:ext cx="1495048" cy="685547"/>
              <a:chOff x="3679912" y="835615"/>
              <a:chExt cx="1495868" cy="890449"/>
            </a:xfrm>
          </p:grpSpPr>
          <p:sp>
            <p:nvSpPr>
              <p:cNvPr id="185" name="圆角矩形 12"/>
              <p:cNvSpPr/>
              <p:nvPr/>
            </p:nvSpPr>
            <p:spPr>
              <a:xfrm>
                <a:off x="3684718" y="835615"/>
                <a:ext cx="1491062" cy="89044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175" tIns="81087" rIns="162175" bIns="81087" rtlCol="0" anchor="ctr"/>
              <a:lstStyle/>
              <a:p>
                <a:pPr algn="ctr" defTabSz="1625410">
                  <a:lnSpc>
                    <a:spcPct val="120000"/>
                  </a:lnSpc>
                </a:pPr>
                <a:endParaRPr lang="zh-CN" altLang="en-US" sz="105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6" name="矩形 14"/>
              <p:cNvSpPr/>
              <p:nvPr/>
            </p:nvSpPr>
            <p:spPr>
              <a:xfrm>
                <a:off x="3852895" y="846049"/>
                <a:ext cx="1171149" cy="421894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zh-CN" altLang="en-US" sz="1050" kern="0" dirty="0" smtClean="0">
                    <a:cs typeface="+mn-ea"/>
                    <a:sym typeface="+mn-lt"/>
                  </a:rPr>
                  <a:t>Provincial edge</a:t>
                </a:r>
                <a:endParaRPr lang="en-US" altLang="zh-CN" sz="1050" kern="0" dirty="0">
                  <a:cs typeface="+mn-ea"/>
                  <a:sym typeface="+mn-lt"/>
                </a:endParaRPr>
              </a:p>
            </p:txBody>
          </p:sp>
          <p:sp>
            <p:nvSpPr>
              <p:cNvPr id="187" name="Freeform 6"/>
              <p:cNvSpPr/>
              <p:nvPr/>
            </p:nvSpPr>
            <p:spPr bwMode="auto">
              <a:xfrm>
                <a:off x="4078760" y="1114549"/>
                <a:ext cx="1070633" cy="500749"/>
              </a:xfrm>
              <a:custGeom>
                <a:avLst/>
                <a:gdLst>
                  <a:gd name="T0" fmla="*/ 637 w 754"/>
                  <a:gd name="T1" fmla="*/ 407 h 415"/>
                  <a:gd name="T2" fmla="*/ 92 w 754"/>
                  <a:gd name="T3" fmla="*/ 403 h 415"/>
                  <a:gd name="T4" fmla="*/ 15 w 754"/>
                  <a:gd name="T5" fmla="*/ 290 h 415"/>
                  <a:gd name="T6" fmla="*/ 139 w 754"/>
                  <a:gd name="T7" fmla="*/ 204 h 415"/>
                  <a:gd name="T8" fmla="*/ 287 w 754"/>
                  <a:gd name="T9" fmla="*/ 26 h 415"/>
                  <a:gd name="T10" fmla="*/ 504 w 754"/>
                  <a:gd name="T11" fmla="*/ 122 h 415"/>
                  <a:gd name="T12" fmla="*/ 650 w 754"/>
                  <a:gd name="T13" fmla="*/ 119 h 415"/>
                  <a:gd name="T14" fmla="*/ 678 w 754"/>
                  <a:gd name="T15" fmla="*/ 244 h 415"/>
                  <a:gd name="T16" fmla="*/ 742 w 754"/>
                  <a:gd name="T17" fmla="*/ 336 h 415"/>
                  <a:gd name="T18" fmla="*/ 637 w 754"/>
                  <a:gd name="T19" fmla="*/ 407 h 415"/>
                  <a:gd name="connsiteX0" fmla="*/ 8448 w 10000"/>
                  <a:gd name="connsiteY0" fmla="*/ 9807 h 10000"/>
                  <a:gd name="connsiteX1" fmla="*/ 1220 w 10000"/>
                  <a:gd name="connsiteY1" fmla="*/ 9711 h 10000"/>
                  <a:gd name="connsiteX2" fmla="*/ 199 w 10000"/>
                  <a:gd name="connsiteY2" fmla="*/ 6988 h 10000"/>
                  <a:gd name="connsiteX3" fmla="*/ 1638 w 10000"/>
                  <a:gd name="connsiteY3" fmla="*/ 4336 h 10000"/>
                  <a:gd name="connsiteX4" fmla="*/ 3806 w 10000"/>
                  <a:gd name="connsiteY4" fmla="*/ 627 h 10000"/>
                  <a:gd name="connsiteX5" fmla="*/ 6684 w 10000"/>
                  <a:gd name="connsiteY5" fmla="*/ 2940 h 10000"/>
                  <a:gd name="connsiteX6" fmla="*/ 8621 w 10000"/>
                  <a:gd name="connsiteY6" fmla="*/ 2867 h 10000"/>
                  <a:gd name="connsiteX7" fmla="*/ 9054 w 10000"/>
                  <a:gd name="connsiteY7" fmla="*/ 5692 h 10000"/>
                  <a:gd name="connsiteX8" fmla="*/ 9841 w 10000"/>
                  <a:gd name="connsiteY8" fmla="*/ 8096 h 10000"/>
                  <a:gd name="connsiteX9" fmla="*/ 8448 w 10000"/>
                  <a:gd name="connsiteY9" fmla="*/ 98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000">
                    <a:moveTo>
                      <a:pt x="8448" y="9807"/>
                    </a:moveTo>
                    <a:lnTo>
                      <a:pt x="1220" y="9711"/>
                    </a:lnTo>
                    <a:cubicBezTo>
                      <a:pt x="1220" y="9711"/>
                      <a:pt x="0" y="9253"/>
                      <a:pt x="199" y="6988"/>
                    </a:cubicBezTo>
                    <a:cubicBezTo>
                      <a:pt x="424" y="4530"/>
                      <a:pt x="1638" y="4336"/>
                      <a:pt x="1638" y="4336"/>
                    </a:cubicBezTo>
                    <a:cubicBezTo>
                      <a:pt x="1638" y="4336"/>
                      <a:pt x="1711" y="1277"/>
                      <a:pt x="3806" y="627"/>
                    </a:cubicBezTo>
                    <a:cubicBezTo>
                      <a:pt x="5849" y="0"/>
                      <a:pt x="6684" y="2940"/>
                      <a:pt x="6684" y="2940"/>
                    </a:cubicBezTo>
                    <a:cubicBezTo>
                      <a:pt x="6684" y="2940"/>
                      <a:pt x="7732" y="1542"/>
                      <a:pt x="8621" y="2867"/>
                    </a:cubicBezTo>
                    <a:cubicBezTo>
                      <a:pt x="9363" y="3952"/>
                      <a:pt x="9054" y="5692"/>
                      <a:pt x="9054" y="5692"/>
                    </a:cubicBezTo>
                    <a:cubicBezTo>
                      <a:pt x="9054" y="5692"/>
                      <a:pt x="10000" y="6361"/>
                      <a:pt x="9841" y="8096"/>
                    </a:cubicBezTo>
                    <a:cubicBezTo>
                      <a:pt x="9668" y="10000"/>
                      <a:pt x="8448" y="9807"/>
                      <a:pt x="8448" y="9807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53195" tIns="76596" rIns="153195" bIns="76596" anchor="ctr">
                <a:noAutofit/>
              </a:bodyPr>
              <a:lstStyle/>
              <a:p>
                <a:pPr algn="ctr" defTabSz="1094542">
                  <a:lnSpc>
                    <a:spcPct val="120000"/>
                  </a:lnSpc>
                  <a:buClr>
                    <a:srgbClr val="C00000"/>
                  </a:buClr>
                  <a:buSzPct val="60000"/>
                </a:pPr>
                <a:endParaRPr kumimoji="1" lang="zh-CN" altLang="en-US" sz="105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88" name="矩形 32"/>
              <p:cNvSpPr/>
              <p:nvPr/>
            </p:nvSpPr>
            <p:spPr>
              <a:xfrm>
                <a:off x="4497198" y="1128366"/>
                <a:ext cx="640265" cy="571247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en-US" altLang="zh-CN" sz="800" kern="0" dirty="0">
                    <a:cs typeface="+mn-ea"/>
                    <a:sym typeface="+mn-lt"/>
                  </a:rPr>
                  <a:t>Cloud</a:t>
                </a:r>
              </a:p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en-US" altLang="zh-CN" sz="800" kern="0" dirty="0">
                    <a:cs typeface="+mn-ea"/>
                    <a:sym typeface="+mn-lt"/>
                  </a:rPr>
                  <a:t>Services</a:t>
                </a:r>
                <a:endParaRPr lang="zh-CN" altLang="en-US" sz="800" kern="0" dirty="0">
                  <a:cs typeface="+mn-ea"/>
                  <a:sym typeface="+mn-lt"/>
                </a:endParaRPr>
              </a:p>
            </p:txBody>
          </p:sp>
          <p:grpSp>
            <p:nvGrpSpPr>
              <p:cNvPr id="189" name="组合 52"/>
              <p:cNvGrpSpPr/>
              <p:nvPr/>
            </p:nvGrpSpPr>
            <p:grpSpPr>
              <a:xfrm>
                <a:off x="3679912" y="1166402"/>
                <a:ext cx="856482" cy="451650"/>
                <a:chOff x="4139952" y="2535806"/>
                <a:chExt cx="1080000" cy="583612"/>
              </a:xfrm>
            </p:grpSpPr>
            <p:sp>
              <p:nvSpPr>
                <p:cNvPr id="190" name="Freeform 6"/>
                <p:cNvSpPr/>
                <p:nvPr/>
              </p:nvSpPr>
              <p:spPr bwMode="auto">
                <a:xfrm>
                  <a:off x="4139952" y="2535806"/>
                  <a:ext cx="1080000" cy="540000"/>
                </a:xfrm>
                <a:custGeom>
                  <a:avLst/>
                  <a:gdLst>
                    <a:gd name="T0" fmla="*/ 637 w 754"/>
                    <a:gd name="T1" fmla="*/ 407 h 415"/>
                    <a:gd name="T2" fmla="*/ 92 w 754"/>
                    <a:gd name="T3" fmla="*/ 403 h 415"/>
                    <a:gd name="T4" fmla="*/ 15 w 754"/>
                    <a:gd name="T5" fmla="*/ 290 h 415"/>
                    <a:gd name="T6" fmla="*/ 139 w 754"/>
                    <a:gd name="T7" fmla="*/ 204 h 415"/>
                    <a:gd name="T8" fmla="*/ 287 w 754"/>
                    <a:gd name="T9" fmla="*/ 26 h 415"/>
                    <a:gd name="T10" fmla="*/ 504 w 754"/>
                    <a:gd name="T11" fmla="*/ 122 h 415"/>
                    <a:gd name="T12" fmla="*/ 650 w 754"/>
                    <a:gd name="T13" fmla="*/ 119 h 415"/>
                    <a:gd name="T14" fmla="*/ 678 w 754"/>
                    <a:gd name="T15" fmla="*/ 244 h 415"/>
                    <a:gd name="T16" fmla="*/ 742 w 754"/>
                    <a:gd name="T17" fmla="*/ 336 h 415"/>
                    <a:gd name="T18" fmla="*/ 637 w 754"/>
                    <a:gd name="T19" fmla="*/ 407 h 415"/>
                    <a:gd name="connsiteX0" fmla="*/ 8448 w 10000"/>
                    <a:gd name="connsiteY0" fmla="*/ 9807 h 10000"/>
                    <a:gd name="connsiteX1" fmla="*/ 1220 w 10000"/>
                    <a:gd name="connsiteY1" fmla="*/ 9711 h 10000"/>
                    <a:gd name="connsiteX2" fmla="*/ 199 w 10000"/>
                    <a:gd name="connsiteY2" fmla="*/ 6988 h 10000"/>
                    <a:gd name="connsiteX3" fmla="*/ 1638 w 10000"/>
                    <a:gd name="connsiteY3" fmla="*/ 4336 h 10000"/>
                    <a:gd name="connsiteX4" fmla="*/ 3806 w 10000"/>
                    <a:gd name="connsiteY4" fmla="*/ 627 h 10000"/>
                    <a:gd name="connsiteX5" fmla="*/ 6684 w 10000"/>
                    <a:gd name="connsiteY5" fmla="*/ 2940 h 10000"/>
                    <a:gd name="connsiteX6" fmla="*/ 8621 w 10000"/>
                    <a:gd name="connsiteY6" fmla="*/ 2867 h 10000"/>
                    <a:gd name="connsiteX7" fmla="*/ 9054 w 10000"/>
                    <a:gd name="connsiteY7" fmla="*/ 5692 h 10000"/>
                    <a:gd name="connsiteX8" fmla="*/ 9841 w 10000"/>
                    <a:gd name="connsiteY8" fmla="*/ 8096 h 10000"/>
                    <a:gd name="connsiteX9" fmla="*/ 8448 w 10000"/>
                    <a:gd name="connsiteY9" fmla="*/ 9807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000" h="10000">
                      <a:moveTo>
                        <a:pt x="8448" y="9807"/>
                      </a:moveTo>
                      <a:lnTo>
                        <a:pt x="1220" y="9711"/>
                      </a:lnTo>
                      <a:cubicBezTo>
                        <a:pt x="1220" y="9711"/>
                        <a:pt x="0" y="9253"/>
                        <a:pt x="199" y="6988"/>
                      </a:cubicBezTo>
                      <a:cubicBezTo>
                        <a:pt x="424" y="4530"/>
                        <a:pt x="1638" y="4336"/>
                        <a:pt x="1638" y="4336"/>
                      </a:cubicBezTo>
                      <a:cubicBezTo>
                        <a:pt x="1638" y="4336"/>
                        <a:pt x="1711" y="1277"/>
                        <a:pt x="3806" y="627"/>
                      </a:cubicBezTo>
                      <a:cubicBezTo>
                        <a:pt x="5849" y="0"/>
                        <a:pt x="6684" y="2940"/>
                        <a:pt x="6684" y="2940"/>
                      </a:cubicBezTo>
                      <a:cubicBezTo>
                        <a:pt x="6684" y="2940"/>
                        <a:pt x="7732" y="1542"/>
                        <a:pt x="8621" y="2867"/>
                      </a:cubicBezTo>
                      <a:cubicBezTo>
                        <a:pt x="9363" y="3952"/>
                        <a:pt x="9054" y="5692"/>
                        <a:pt x="9054" y="5692"/>
                      </a:cubicBezTo>
                      <a:cubicBezTo>
                        <a:pt x="9054" y="5692"/>
                        <a:pt x="10000" y="6361"/>
                        <a:pt x="9841" y="8096"/>
                      </a:cubicBezTo>
                      <a:cubicBezTo>
                        <a:pt x="9668" y="10000"/>
                        <a:pt x="8448" y="9807"/>
                        <a:pt x="8448" y="980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67000">
                      <a:srgbClr val="006F96"/>
                    </a:gs>
                    <a:gs pos="12000">
                      <a:srgbClr val="009ED6"/>
                    </a:gs>
                    <a:gs pos="100000">
                      <a:srgbClr val="006082"/>
                    </a:gs>
                  </a:gsLst>
                  <a:lin ang="5400000" scaled="0"/>
                </a:gradFill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 vert="horz" wrap="square" lIns="86335" tIns="43167" rIns="86335" bIns="43167" anchor="ctr">
                  <a:noAutofit/>
                </a:bodyPr>
                <a:lstStyle/>
                <a:p>
                  <a:pPr algn="ctr" defTabSz="1094542">
                    <a:lnSpc>
                      <a:spcPct val="120000"/>
                    </a:lnSpc>
                    <a:buClr>
                      <a:srgbClr val="C00000"/>
                    </a:buClr>
                    <a:buSzPct val="60000"/>
                  </a:pPr>
                  <a:endParaRPr kumimoji="1" lang="zh-CN" altLang="en-US" sz="1050" ker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矩形 35"/>
                <p:cNvSpPr/>
                <p:nvPr/>
              </p:nvSpPr>
              <p:spPr>
                <a:xfrm>
                  <a:off x="4440647" y="2717977"/>
                  <a:ext cx="498200" cy="401441"/>
                </a:xfrm>
                <a:prstGeom prst="rect">
                  <a:avLst/>
                </a:prstGeom>
              </p:spPr>
              <p:txBody>
                <a:bodyPr wrap="none" lIns="68528" tIns="34264" rIns="68528" bIns="34264">
                  <a:spAutoFit/>
                </a:bodyPr>
                <a:lstStyle/>
                <a:p>
                  <a:pPr algn="ctr" defTabSz="1625410">
                    <a:lnSpc>
                      <a:spcPct val="120000"/>
                    </a:lnSpc>
                    <a:defRPr/>
                  </a:pPr>
                  <a:r>
                    <a:rPr lang="en-US" altLang="zh-CN" sz="900" kern="0">
                      <a:solidFill>
                        <a:schemeClr val="bg1"/>
                      </a:solidFill>
                      <a:cs typeface="+mn-ea"/>
                      <a:sym typeface="+mn-lt"/>
                    </a:rPr>
                    <a:t>MEC</a:t>
                  </a:r>
                  <a:endParaRPr lang="zh-CN" altLang="en-US" sz="1050" kern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07" name="Group 121"/>
            <p:cNvGrpSpPr/>
            <p:nvPr/>
          </p:nvGrpSpPr>
          <p:grpSpPr>
            <a:xfrm>
              <a:off x="3830893" y="3725237"/>
              <a:ext cx="1492065" cy="689964"/>
              <a:chOff x="1578388" y="1396997"/>
              <a:chExt cx="1570436" cy="890449"/>
            </a:xfrm>
          </p:grpSpPr>
          <p:sp>
            <p:nvSpPr>
              <p:cNvPr id="181" name="Freeform 6"/>
              <p:cNvSpPr/>
              <p:nvPr/>
            </p:nvSpPr>
            <p:spPr bwMode="auto">
              <a:xfrm>
                <a:off x="1721154" y="1627564"/>
                <a:ext cx="1284759" cy="600900"/>
              </a:xfrm>
              <a:custGeom>
                <a:avLst/>
                <a:gdLst>
                  <a:gd name="T0" fmla="*/ 637 w 754"/>
                  <a:gd name="T1" fmla="*/ 407 h 415"/>
                  <a:gd name="T2" fmla="*/ 92 w 754"/>
                  <a:gd name="T3" fmla="*/ 403 h 415"/>
                  <a:gd name="T4" fmla="*/ 15 w 754"/>
                  <a:gd name="T5" fmla="*/ 290 h 415"/>
                  <a:gd name="T6" fmla="*/ 139 w 754"/>
                  <a:gd name="T7" fmla="*/ 204 h 415"/>
                  <a:gd name="T8" fmla="*/ 287 w 754"/>
                  <a:gd name="T9" fmla="*/ 26 h 415"/>
                  <a:gd name="T10" fmla="*/ 504 w 754"/>
                  <a:gd name="T11" fmla="*/ 122 h 415"/>
                  <a:gd name="T12" fmla="*/ 650 w 754"/>
                  <a:gd name="T13" fmla="*/ 119 h 415"/>
                  <a:gd name="T14" fmla="*/ 678 w 754"/>
                  <a:gd name="T15" fmla="*/ 244 h 415"/>
                  <a:gd name="T16" fmla="*/ 742 w 754"/>
                  <a:gd name="T17" fmla="*/ 336 h 415"/>
                  <a:gd name="T18" fmla="*/ 637 w 754"/>
                  <a:gd name="T19" fmla="*/ 407 h 415"/>
                  <a:gd name="connsiteX0" fmla="*/ 8448 w 10000"/>
                  <a:gd name="connsiteY0" fmla="*/ 9807 h 10000"/>
                  <a:gd name="connsiteX1" fmla="*/ 1220 w 10000"/>
                  <a:gd name="connsiteY1" fmla="*/ 9711 h 10000"/>
                  <a:gd name="connsiteX2" fmla="*/ 199 w 10000"/>
                  <a:gd name="connsiteY2" fmla="*/ 6988 h 10000"/>
                  <a:gd name="connsiteX3" fmla="*/ 1638 w 10000"/>
                  <a:gd name="connsiteY3" fmla="*/ 4336 h 10000"/>
                  <a:gd name="connsiteX4" fmla="*/ 3806 w 10000"/>
                  <a:gd name="connsiteY4" fmla="*/ 627 h 10000"/>
                  <a:gd name="connsiteX5" fmla="*/ 6684 w 10000"/>
                  <a:gd name="connsiteY5" fmla="*/ 2940 h 10000"/>
                  <a:gd name="connsiteX6" fmla="*/ 8621 w 10000"/>
                  <a:gd name="connsiteY6" fmla="*/ 2867 h 10000"/>
                  <a:gd name="connsiteX7" fmla="*/ 9054 w 10000"/>
                  <a:gd name="connsiteY7" fmla="*/ 5692 h 10000"/>
                  <a:gd name="connsiteX8" fmla="*/ 9841 w 10000"/>
                  <a:gd name="connsiteY8" fmla="*/ 8096 h 10000"/>
                  <a:gd name="connsiteX9" fmla="*/ 8448 w 10000"/>
                  <a:gd name="connsiteY9" fmla="*/ 98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000">
                    <a:moveTo>
                      <a:pt x="8448" y="9807"/>
                    </a:moveTo>
                    <a:lnTo>
                      <a:pt x="1220" y="9711"/>
                    </a:lnTo>
                    <a:cubicBezTo>
                      <a:pt x="1220" y="9711"/>
                      <a:pt x="0" y="9253"/>
                      <a:pt x="199" y="6988"/>
                    </a:cubicBezTo>
                    <a:cubicBezTo>
                      <a:pt x="424" y="4530"/>
                      <a:pt x="1638" y="4336"/>
                      <a:pt x="1638" y="4336"/>
                    </a:cubicBezTo>
                    <a:cubicBezTo>
                      <a:pt x="1638" y="4336"/>
                      <a:pt x="1711" y="1277"/>
                      <a:pt x="3806" y="627"/>
                    </a:cubicBezTo>
                    <a:cubicBezTo>
                      <a:pt x="5849" y="0"/>
                      <a:pt x="6684" y="2940"/>
                      <a:pt x="6684" y="2940"/>
                    </a:cubicBezTo>
                    <a:cubicBezTo>
                      <a:pt x="6684" y="2940"/>
                      <a:pt x="7732" y="1542"/>
                      <a:pt x="8621" y="2867"/>
                    </a:cubicBezTo>
                    <a:cubicBezTo>
                      <a:pt x="9363" y="3952"/>
                      <a:pt x="9054" y="5692"/>
                      <a:pt x="9054" y="5692"/>
                    </a:cubicBezTo>
                    <a:cubicBezTo>
                      <a:pt x="9054" y="5692"/>
                      <a:pt x="10000" y="6361"/>
                      <a:pt x="9841" y="8096"/>
                    </a:cubicBezTo>
                    <a:cubicBezTo>
                      <a:pt x="9668" y="10000"/>
                      <a:pt x="8448" y="9807"/>
                      <a:pt x="8448" y="9807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006F96"/>
                  </a:gs>
                  <a:gs pos="12000">
                    <a:srgbClr val="009ED6"/>
                  </a:gs>
                  <a:gs pos="100000">
                    <a:srgbClr val="006082"/>
                  </a:gs>
                </a:gsLst>
                <a:lin ang="5400000" scaled="0"/>
              </a:gra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53195" tIns="76596" rIns="153195" bIns="76596" anchor="ctr">
                <a:noAutofit/>
              </a:bodyPr>
              <a:lstStyle/>
              <a:p>
                <a:pPr algn="ctr" defTabSz="1094542">
                  <a:lnSpc>
                    <a:spcPct val="120000"/>
                  </a:lnSpc>
                  <a:buClr>
                    <a:srgbClr val="C00000"/>
                  </a:buClr>
                  <a:buSzPct val="60000"/>
                </a:pPr>
                <a:endParaRPr kumimoji="1" lang="zh-CN" altLang="en-US" sz="10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82" name="圆角矩形 11"/>
              <p:cNvSpPr/>
              <p:nvPr/>
            </p:nvSpPr>
            <p:spPr>
              <a:xfrm>
                <a:off x="1578388" y="1396997"/>
                <a:ext cx="1570436" cy="89044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175" tIns="81087" rIns="162175" bIns="81087" rtlCol="0" anchor="ctr"/>
              <a:lstStyle/>
              <a:p>
                <a:pPr algn="ctr" defTabSz="1625410">
                  <a:lnSpc>
                    <a:spcPct val="120000"/>
                  </a:lnSpc>
                </a:pPr>
                <a:endParaRPr lang="zh-CN" altLang="en-US" sz="1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3" name="矩形 13"/>
              <p:cNvSpPr/>
              <p:nvPr/>
            </p:nvSpPr>
            <p:spPr>
              <a:xfrm>
                <a:off x="2065797" y="1870804"/>
                <a:ext cx="558796" cy="407412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en-US" altLang="zh-CN" sz="1000" kern="0">
                    <a:solidFill>
                      <a:prstClr val="white"/>
                    </a:solidFill>
                    <a:cs typeface="+mn-ea"/>
                    <a:sym typeface="+mn-lt"/>
                  </a:rPr>
                  <a:t>MEC</a:t>
                </a:r>
                <a:endParaRPr lang="zh-CN" altLang="en-US" sz="1000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4" name="矩形 36"/>
              <p:cNvSpPr/>
              <p:nvPr/>
            </p:nvSpPr>
            <p:spPr>
              <a:xfrm>
                <a:off x="1932511" y="1397000"/>
                <a:ext cx="825373" cy="407412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zh-CN" altLang="en-US" sz="1000" kern="0" dirty="0">
                    <a:cs typeface="+mn-ea"/>
                    <a:sym typeface="+mn-lt"/>
                  </a:rPr>
                  <a:t>City edge</a:t>
                </a:r>
                <a:endParaRPr lang="en-US" altLang="zh-CN" sz="1000" kern="0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8" name="Group 134"/>
            <p:cNvGrpSpPr/>
            <p:nvPr/>
          </p:nvGrpSpPr>
          <p:grpSpPr>
            <a:xfrm>
              <a:off x="8810544" y="3730718"/>
              <a:ext cx="1490245" cy="685547"/>
              <a:chOff x="5826221" y="835615"/>
              <a:chExt cx="1427787" cy="890449"/>
            </a:xfrm>
          </p:grpSpPr>
          <p:sp>
            <p:nvSpPr>
              <p:cNvPr id="177" name="Freeform 6"/>
              <p:cNvSpPr/>
              <p:nvPr/>
            </p:nvSpPr>
            <p:spPr bwMode="auto">
              <a:xfrm>
                <a:off x="5897603" y="1044558"/>
                <a:ext cx="1284758" cy="600900"/>
              </a:xfrm>
              <a:custGeom>
                <a:avLst/>
                <a:gdLst>
                  <a:gd name="T0" fmla="*/ 637 w 754"/>
                  <a:gd name="T1" fmla="*/ 407 h 415"/>
                  <a:gd name="T2" fmla="*/ 92 w 754"/>
                  <a:gd name="T3" fmla="*/ 403 h 415"/>
                  <a:gd name="T4" fmla="*/ 15 w 754"/>
                  <a:gd name="T5" fmla="*/ 290 h 415"/>
                  <a:gd name="T6" fmla="*/ 139 w 754"/>
                  <a:gd name="T7" fmla="*/ 204 h 415"/>
                  <a:gd name="T8" fmla="*/ 287 w 754"/>
                  <a:gd name="T9" fmla="*/ 26 h 415"/>
                  <a:gd name="T10" fmla="*/ 504 w 754"/>
                  <a:gd name="T11" fmla="*/ 122 h 415"/>
                  <a:gd name="T12" fmla="*/ 650 w 754"/>
                  <a:gd name="T13" fmla="*/ 119 h 415"/>
                  <a:gd name="T14" fmla="*/ 678 w 754"/>
                  <a:gd name="T15" fmla="*/ 244 h 415"/>
                  <a:gd name="T16" fmla="*/ 742 w 754"/>
                  <a:gd name="T17" fmla="*/ 336 h 415"/>
                  <a:gd name="T18" fmla="*/ 637 w 754"/>
                  <a:gd name="T19" fmla="*/ 407 h 415"/>
                  <a:gd name="connsiteX0" fmla="*/ 8448 w 10000"/>
                  <a:gd name="connsiteY0" fmla="*/ 9807 h 10000"/>
                  <a:gd name="connsiteX1" fmla="*/ 1220 w 10000"/>
                  <a:gd name="connsiteY1" fmla="*/ 9711 h 10000"/>
                  <a:gd name="connsiteX2" fmla="*/ 199 w 10000"/>
                  <a:gd name="connsiteY2" fmla="*/ 6988 h 10000"/>
                  <a:gd name="connsiteX3" fmla="*/ 1638 w 10000"/>
                  <a:gd name="connsiteY3" fmla="*/ 4336 h 10000"/>
                  <a:gd name="connsiteX4" fmla="*/ 3806 w 10000"/>
                  <a:gd name="connsiteY4" fmla="*/ 627 h 10000"/>
                  <a:gd name="connsiteX5" fmla="*/ 6684 w 10000"/>
                  <a:gd name="connsiteY5" fmla="*/ 2940 h 10000"/>
                  <a:gd name="connsiteX6" fmla="*/ 8621 w 10000"/>
                  <a:gd name="connsiteY6" fmla="*/ 2867 h 10000"/>
                  <a:gd name="connsiteX7" fmla="*/ 9054 w 10000"/>
                  <a:gd name="connsiteY7" fmla="*/ 5692 h 10000"/>
                  <a:gd name="connsiteX8" fmla="*/ 9841 w 10000"/>
                  <a:gd name="connsiteY8" fmla="*/ 8096 h 10000"/>
                  <a:gd name="connsiteX9" fmla="*/ 8448 w 10000"/>
                  <a:gd name="connsiteY9" fmla="*/ 98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000">
                    <a:moveTo>
                      <a:pt x="8448" y="9807"/>
                    </a:moveTo>
                    <a:lnTo>
                      <a:pt x="1220" y="9711"/>
                    </a:lnTo>
                    <a:cubicBezTo>
                      <a:pt x="1220" y="9711"/>
                      <a:pt x="0" y="9253"/>
                      <a:pt x="199" y="6988"/>
                    </a:cubicBezTo>
                    <a:cubicBezTo>
                      <a:pt x="424" y="4530"/>
                      <a:pt x="1638" y="4336"/>
                      <a:pt x="1638" y="4336"/>
                    </a:cubicBezTo>
                    <a:cubicBezTo>
                      <a:pt x="1638" y="4336"/>
                      <a:pt x="1711" y="1277"/>
                      <a:pt x="3806" y="627"/>
                    </a:cubicBezTo>
                    <a:cubicBezTo>
                      <a:pt x="5849" y="0"/>
                      <a:pt x="6684" y="2940"/>
                      <a:pt x="6684" y="2940"/>
                    </a:cubicBezTo>
                    <a:cubicBezTo>
                      <a:pt x="6684" y="2940"/>
                      <a:pt x="7732" y="1542"/>
                      <a:pt x="8621" y="2867"/>
                    </a:cubicBezTo>
                    <a:cubicBezTo>
                      <a:pt x="9363" y="3952"/>
                      <a:pt x="9054" y="5692"/>
                      <a:pt x="9054" y="5692"/>
                    </a:cubicBezTo>
                    <a:cubicBezTo>
                      <a:pt x="9054" y="5692"/>
                      <a:pt x="10000" y="6361"/>
                      <a:pt x="9841" y="8096"/>
                    </a:cubicBezTo>
                    <a:cubicBezTo>
                      <a:pt x="9668" y="10000"/>
                      <a:pt x="8448" y="9807"/>
                      <a:pt x="8448" y="9807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53195" tIns="76596" rIns="153195" bIns="76596" anchor="ctr">
                <a:noAutofit/>
              </a:bodyPr>
              <a:lstStyle/>
              <a:p>
                <a:pPr algn="ctr" defTabSz="1094542">
                  <a:lnSpc>
                    <a:spcPct val="120000"/>
                  </a:lnSpc>
                  <a:buClr>
                    <a:srgbClr val="C00000"/>
                  </a:buClr>
                  <a:buSzPct val="60000"/>
                </a:pPr>
                <a:endParaRPr kumimoji="1" lang="zh-CN" altLang="en-US" sz="10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78" name="圆角矩形 16"/>
              <p:cNvSpPr/>
              <p:nvPr/>
            </p:nvSpPr>
            <p:spPr>
              <a:xfrm>
                <a:off x="5826221" y="835615"/>
                <a:ext cx="1427787" cy="89044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175" tIns="81087" rIns="162175" bIns="81087" rtlCol="0" anchor="ctr"/>
              <a:lstStyle/>
              <a:p>
                <a:pPr algn="ctr" defTabSz="1625410">
                  <a:lnSpc>
                    <a:spcPct val="120000"/>
                  </a:lnSpc>
                </a:pPr>
                <a:endParaRPr lang="zh-CN" altLang="en-US" sz="1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9" name="矩形 17"/>
              <p:cNvSpPr/>
              <p:nvPr/>
            </p:nvSpPr>
            <p:spPr>
              <a:xfrm>
                <a:off x="6095966" y="1266505"/>
                <a:ext cx="898756" cy="362697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en-US" altLang="zh-CN" sz="800" kern="0">
                    <a:cs typeface="+mn-ea"/>
                    <a:sym typeface="+mn-lt"/>
                  </a:rPr>
                  <a:t>Cloud Services</a:t>
                </a:r>
                <a:endParaRPr lang="zh-CN" altLang="en-US" sz="800" kern="0">
                  <a:cs typeface="+mn-ea"/>
                  <a:sym typeface="+mn-lt"/>
                </a:endParaRPr>
              </a:p>
            </p:txBody>
          </p:sp>
          <p:sp>
            <p:nvSpPr>
              <p:cNvPr id="180" name="矩形 37"/>
              <p:cNvSpPr/>
              <p:nvPr/>
            </p:nvSpPr>
            <p:spPr>
              <a:xfrm>
                <a:off x="6054253" y="835618"/>
                <a:ext cx="998584" cy="421894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zh-CN" altLang="en-US" sz="1050" kern="0" smtClean="0">
                    <a:cs typeface="+mn-ea"/>
                    <a:sym typeface="+mn-lt"/>
                  </a:rPr>
                  <a:t>Cloud Center</a:t>
                </a:r>
                <a:endParaRPr lang="en-US" altLang="zh-CN" sz="1050" kern="0"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Group 177"/>
            <p:cNvGrpSpPr/>
            <p:nvPr/>
          </p:nvGrpSpPr>
          <p:grpSpPr>
            <a:xfrm>
              <a:off x="2152203" y="3718703"/>
              <a:ext cx="1492065" cy="689964"/>
              <a:chOff x="1578388" y="1396997"/>
              <a:chExt cx="1570436" cy="890449"/>
            </a:xfrm>
          </p:grpSpPr>
          <p:sp>
            <p:nvSpPr>
              <p:cNvPr id="173" name="Freeform 6"/>
              <p:cNvSpPr/>
              <p:nvPr/>
            </p:nvSpPr>
            <p:spPr bwMode="auto">
              <a:xfrm>
                <a:off x="1721154" y="1627563"/>
                <a:ext cx="1284759" cy="600900"/>
              </a:xfrm>
              <a:custGeom>
                <a:avLst/>
                <a:gdLst>
                  <a:gd name="T0" fmla="*/ 637 w 754"/>
                  <a:gd name="T1" fmla="*/ 407 h 415"/>
                  <a:gd name="T2" fmla="*/ 92 w 754"/>
                  <a:gd name="T3" fmla="*/ 403 h 415"/>
                  <a:gd name="T4" fmla="*/ 15 w 754"/>
                  <a:gd name="T5" fmla="*/ 290 h 415"/>
                  <a:gd name="T6" fmla="*/ 139 w 754"/>
                  <a:gd name="T7" fmla="*/ 204 h 415"/>
                  <a:gd name="T8" fmla="*/ 287 w 754"/>
                  <a:gd name="T9" fmla="*/ 26 h 415"/>
                  <a:gd name="T10" fmla="*/ 504 w 754"/>
                  <a:gd name="T11" fmla="*/ 122 h 415"/>
                  <a:gd name="T12" fmla="*/ 650 w 754"/>
                  <a:gd name="T13" fmla="*/ 119 h 415"/>
                  <a:gd name="T14" fmla="*/ 678 w 754"/>
                  <a:gd name="T15" fmla="*/ 244 h 415"/>
                  <a:gd name="T16" fmla="*/ 742 w 754"/>
                  <a:gd name="T17" fmla="*/ 336 h 415"/>
                  <a:gd name="T18" fmla="*/ 637 w 754"/>
                  <a:gd name="T19" fmla="*/ 407 h 415"/>
                  <a:gd name="connsiteX0" fmla="*/ 8448 w 10000"/>
                  <a:gd name="connsiteY0" fmla="*/ 9807 h 10000"/>
                  <a:gd name="connsiteX1" fmla="*/ 1220 w 10000"/>
                  <a:gd name="connsiteY1" fmla="*/ 9711 h 10000"/>
                  <a:gd name="connsiteX2" fmla="*/ 199 w 10000"/>
                  <a:gd name="connsiteY2" fmla="*/ 6988 h 10000"/>
                  <a:gd name="connsiteX3" fmla="*/ 1638 w 10000"/>
                  <a:gd name="connsiteY3" fmla="*/ 4336 h 10000"/>
                  <a:gd name="connsiteX4" fmla="*/ 3806 w 10000"/>
                  <a:gd name="connsiteY4" fmla="*/ 627 h 10000"/>
                  <a:gd name="connsiteX5" fmla="*/ 6684 w 10000"/>
                  <a:gd name="connsiteY5" fmla="*/ 2940 h 10000"/>
                  <a:gd name="connsiteX6" fmla="*/ 8621 w 10000"/>
                  <a:gd name="connsiteY6" fmla="*/ 2867 h 10000"/>
                  <a:gd name="connsiteX7" fmla="*/ 9054 w 10000"/>
                  <a:gd name="connsiteY7" fmla="*/ 5692 h 10000"/>
                  <a:gd name="connsiteX8" fmla="*/ 9841 w 10000"/>
                  <a:gd name="connsiteY8" fmla="*/ 8096 h 10000"/>
                  <a:gd name="connsiteX9" fmla="*/ 8448 w 10000"/>
                  <a:gd name="connsiteY9" fmla="*/ 9807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0" h="10000">
                    <a:moveTo>
                      <a:pt x="8448" y="9807"/>
                    </a:moveTo>
                    <a:lnTo>
                      <a:pt x="1220" y="9711"/>
                    </a:lnTo>
                    <a:cubicBezTo>
                      <a:pt x="1220" y="9711"/>
                      <a:pt x="0" y="9253"/>
                      <a:pt x="199" y="6988"/>
                    </a:cubicBezTo>
                    <a:cubicBezTo>
                      <a:pt x="424" y="4530"/>
                      <a:pt x="1638" y="4336"/>
                      <a:pt x="1638" y="4336"/>
                    </a:cubicBezTo>
                    <a:cubicBezTo>
                      <a:pt x="1638" y="4336"/>
                      <a:pt x="1711" y="1277"/>
                      <a:pt x="3806" y="627"/>
                    </a:cubicBezTo>
                    <a:cubicBezTo>
                      <a:pt x="5849" y="0"/>
                      <a:pt x="6684" y="2940"/>
                      <a:pt x="6684" y="2940"/>
                    </a:cubicBezTo>
                    <a:cubicBezTo>
                      <a:pt x="6684" y="2940"/>
                      <a:pt x="7732" y="1542"/>
                      <a:pt x="8621" y="2867"/>
                    </a:cubicBezTo>
                    <a:cubicBezTo>
                      <a:pt x="9363" y="3952"/>
                      <a:pt x="9054" y="5692"/>
                      <a:pt x="9054" y="5692"/>
                    </a:cubicBezTo>
                    <a:cubicBezTo>
                      <a:pt x="9054" y="5692"/>
                      <a:pt x="10000" y="6361"/>
                      <a:pt x="9841" y="8096"/>
                    </a:cubicBezTo>
                    <a:cubicBezTo>
                      <a:pt x="9668" y="10000"/>
                      <a:pt x="8448" y="9807"/>
                      <a:pt x="8448" y="9807"/>
                    </a:cubicBezTo>
                    <a:close/>
                  </a:path>
                </a:pathLst>
              </a:custGeom>
              <a:gradFill flip="none" rotWithShape="1">
                <a:gsLst>
                  <a:gs pos="67000">
                    <a:srgbClr val="006F96"/>
                  </a:gs>
                  <a:gs pos="12000">
                    <a:srgbClr val="009ED6"/>
                  </a:gs>
                  <a:gs pos="100000">
                    <a:srgbClr val="006082"/>
                  </a:gs>
                </a:gsLst>
                <a:lin ang="5400000" scaled="0"/>
              </a:gra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153195" tIns="76596" rIns="153195" bIns="76596" anchor="ctr">
                <a:noAutofit/>
              </a:bodyPr>
              <a:lstStyle/>
              <a:p>
                <a:pPr algn="ctr" defTabSz="1094542">
                  <a:lnSpc>
                    <a:spcPct val="120000"/>
                  </a:lnSpc>
                  <a:buClr>
                    <a:srgbClr val="C00000"/>
                  </a:buClr>
                  <a:buSzPct val="60000"/>
                </a:pPr>
                <a:endParaRPr kumimoji="1" lang="zh-CN" altLang="en-US" sz="1000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  <p:sp>
            <p:nvSpPr>
              <p:cNvPr id="174" name="圆角矩形 11"/>
              <p:cNvSpPr/>
              <p:nvPr/>
            </p:nvSpPr>
            <p:spPr>
              <a:xfrm>
                <a:off x="1578388" y="1396997"/>
                <a:ext cx="1570436" cy="890449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62175" tIns="81087" rIns="162175" bIns="81087" rtlCol="0" anchor="ctr"/>
              <a:lstStyle/>
              <a:p>
                <a:pPr algn="ctr" defTabSz="1625410">
                  <a:lnSpc>
                    <a:spcPct val="120000"/>
                  </a:lnSpc>
                </a:pPr>
                <a:endParaRPr lang="zh-CN" altLang="en-US" sz="100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矩形 13"/>
              <p:cNvSpPr/>
              <p:nvPr/>
            </p:nvSpPr>
            <p:spPr>
              <a:xfrm>
                <a:off x="2065797" y="1870804"/>
                <a:ext cx="558796" cy="407412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en-US" altLang="zh-CN" sz="1000" kern="0">
                    <a:solidFill>
                      <a:prstClr val="white"/>
                    </a:solidFill>
                    <a:cs typeface="+mn-ea"/>
                    <a:sym typeface="+mn-lt"/>
                  </a:rPr>
                  <a:t>MEC</a:t>
                </a:r>
                <a:endParaRPr lang="zh-CN" altLang="en-US" sz="1000" kern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矩形 36"/>
              <p:cNvSpPr/>
              <p:nvPr/>
            </p:nvSpPr>
            <p:spPr>
              <a:xfrm>
                <a:off x="1619528" y="1397000"/>
                <a:ext cx="1451326" cy="407412"/>
              </a:xfrm>
              <a:prstGeom prst="rect">
                <a:avLst/>
              </a:prstGeom>
            </p:spPr>
            <p:txBody>
              <a:bodyPr wrap="none" lIns="121600" tIns="60800" rIns="121600" bIns="60800">
                <a:spAutoFit/>
              </a:bodyPr>
              <a:lstStyle/>
              <a:p>
                <a:pPr algn="ctr" defTabSz="1625410">
                  <a:lnSpc>
                    <a:spcPct val="120000"/>
                  </a:lnSpc>
                  <a:defRPr/>
                </a:pPr>
                <a:r>
                  <a:rPr lang="zh-CN" altLang="en-US" sz="1000" kern="0" smtClean="0">
                    <a:cs typeface="+mn-ea"/>
                    <a:sym typeface="+mn-lt"/>
                  </a:rPr>
                  <a:t>Onsite/Access edge</a:t>
                </a:r>
                <a:endParaRPr lang="en-US" altLang="zh-CN" sz="1000" kern="0">
                  <a:cs typeface="+mn-ea"/>
                  <a:sym typeface="+mn-lt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910511" y="1690687"/>
              <a:ext cx="10429727" cy="1904659"/>
              <a:chOff x="326580" y="1116240"/>
              <a:chExt cx="10665965" cy="2100133"/>
            </a:xfrm>
          </p:grpSpPr>
          <p:grpSp>
            <p:nvGrpSpPr>
              <p:cNvPr id="117" name="Group 141"/>
              <p:cNvGrpSpPr/>
              <p:nvPr/>
            </p:nvGrpSpPr>
            <p:grpSpPr>
              <a:xfrm>
                <a:off x="1946834" y="1116240"/>
                <a:ext cx="9045711" cy="2100133"/>
                <a:chOff x="1149107" y="2842088"/>
                <a:chExt cx="6784283" cy="1832655"/>
              </a:xfrm>
            </p:grpSpPr>
            <p:cxnSp>
              <p:nvCxnSpPr>
                <p:cNvPr id="125" name="直接连接符 6"/>
                <p:cNvCxnSpPr/>
                <p:nvPr/>
              </p:nvCxnSpPr>
              <p:spPr bwMode="auto">
                <a:xfrm>
                  <a:off x="1530340" y="3096077"/>
                  <a:ext cx="626268" cy="338954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7"/>
                <p:cNvCxnSpPr/>
                <p:nvPr/>
              </p:nvCxnSpPr>
              <p:spPr bwMode="auto">
                <a:xfrm flipV="1">
                  <a:off x="1601725" y="3435028"/>
                  <a:ext cx="554884" cy="51129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9"/>
                <p:cNvCxnSpPr/>
                <p:nvPr/>
              </p:nvCxnSpPr>
              <p:spPr bwMode="auto">
                <a:xfrm flipV="1">
                  <a:off x="1458957" y="3435030"/>
                  <a:ext cx="697652" cy="515492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27"/>
                <p:cNvCxnSpPr/>
                <p:nvPr/>
              </p:nvCxnSpPr>
              <p:spPr bwMode="auto">
                <a:xfrm>
                  <a:off x="7535205" y="3537304"/>
                  <a:ext cx="398185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65000"/>
                    </a:schemeClr>
                  </a:solidFill>
                </a:ln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129" name="Picture 5" descr="Big_Cloud"/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5078430" y="2842088"/>
                  <a:ext cx="2404173" cy="11756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pic>
              <p:nvPicPr>
                <p:cNvPr id="130" name="Picture 2" descr="Big_Cloud"/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1857315" y="3184637"/>
                  <a:ext cx="1512563" cy="624604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pic>
              <p:nvPicPr>
                <p:cNvPr id="131" name="Picture 5" descr="Big_Cloud"/>
                <p:cNvPicPr>
                  <a:picLocks noChangeAspect="1" noChangeArrowheads="1"/>
                </p:cNvPicPr>
                <p:nvPr/>
              </p:nvPicPr>
              <p:blipFill>
                <a:blip r:embed="rId3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3429884" y="2988724"/>
                  <a:ext cx="1545272" cy="9023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sp>
              <p:nvSpPr>
                <p:cNvPr id="132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2486737" y="3356577"/>
                  <a:ext cx="375796" cy="2973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 lIns="82275" tIns="41136" rIns="82275" bIns="41136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1200" smtClean="0">
                      <a:solidFill>
                        <a:prstClr val="black"/>
                      </a:solidFill>
                      <a:cs typeface="+mn-ea"/>
                      <a:sym typeface="+mn-lt"/>
                    </a:rPr>
                    <a:t>ACC</a:t>
                  </a:r>
                  <a:endParaRPr lang="en-US" altLang="zh-CN" sz="1200">
                    <a:solidFill>
                      <a:prstClr val="black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3" name="椭圆 532"/>
                <p:cNvSpPr>
                  <a:spLocks noChangeArrowheads="1"/>
                </p:cNvSpPr>
                <p:nvPr/>
              </p:nvSpPr>
              <p:spPr bwMode="auto">
                <a:xfrm>
                  <a:off x="2192520" y="3313698"/>
                  <a:ext cx="1117351" cy="463218"/>
                </a:xfrm>
                <a:prstGeom prst="ellipse">
                  <a:avLst/>
                </a:prstGeom>
                <a:noFill/>
                <a:ln w="9525" algn="ctr">
                  <a:noFill/>
                  <a:round/>
                </a:ln>
                <a:extLst/>
              </p:spPr>
              <p:txBody>
                <a:bodyPr lIns="82275" tIns="41136" rIns="82275" bIns="41136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defTabSz="914309" eaLnBrk="1" hangingPunct="1">
                    <a:lnSpc>
                      <a:spcPct val="120000"/>
                    </a:lnSpc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椭圆 533"/>
                <p:cNvSpPr>
                  <a:spLocks noChangeArrowheads="1"/>
                </p:cNvSpPr>
                <p:nvPr/>
              </p:nvSpPr>
              <p:spPr bwMode="auto">
                <a:xfrm>
                  <a:off x="3390570" y="3348166"/>
                  <a:ext cx="1736032" cy="428747"/>
                </a:xfrm>
                <a:prstGeom prst="ellipse">
                  <a:avLst/>
                </a:prstGeom>
                <a:noFill/>
                <a:ln w="9525" algn="ctr">
                  <a:noFill/>
                  <a:round/>
                </a:ln>
                <a:extLst/>
              </p:spPr>
              <p:txBody>
                <a:bodyPr lIns="82275" tIns="41136" rIns="82275" bIns="41136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itchFamily="2" charset="-122"/>
                    </a:defRPr>
                  </a:lvl9pPr>
                </a:lstStyle>
                <a:p>
                  <a:pPr defTabSz="914309" eaLnBrk="1" hangingPunct="1">
                    <a:lnSpc>
                      <a:spcPct val="120000"/>
                    </a:lnSpc>
                    <a:defRPr/>
                  </a:pPr>
                  <a:endParaRPr lang="zh-CN" altLang="en-US" sz="1200" kern="0">
                    <a:solidFill>
                      <a:prstClr val="white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cxnSp>
              <p:nvCxnSpPr>
                <p:cNvPr id="135" name="直接连接符 76"/>
                <p:cNvCxnSpPr/>
                <p:nvPr/>
              </p:nvCxnSpPr>
              <p:spPr bwMode="auto">
                <a:xfrm flipH="1">
                  <a:off x="3237206" y="3390525"/>
                  <a:ext cx="0" cy="98391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6" name="直接连接符 77"/>
                <p:cNvCxnSpPr/>
                <p:nvPr/>
              </p:nvCxnSpPr>
              <p:spPr bwMode="auto">
                <a:xfrm flipH="1">
                  <a:off x="4965512" y="3567369"/>
                  <a:ext cx="0" cy="98391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9" name="直接连接符 78"/>
                <p:cNvCxnSpPr/>
                <p:nvPr/>
              </p:nvCxnSpPr>
              <p:spPr bwMode="auto">
                <a:xfrm flipH="1">
                  <a:off x="7507669" y="3562539"/>
                  <a:ext cx="0" cy="109744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0" name="直接连接符 79"/>
                <p:cNvCxnSpPr/>
                <p:nvPr/>
              </p:nvCxnSpPr>
              <p:spPr bwMode="auto">
                <a:xfrm flipH="1">
                  <a:off x="2136505" y="4093324"/>
                  <a:ext cx="0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1" name="直接连接符 80"/>
                <p:cNvCxnSpPr/>
                <p:nvPr/>
              </p:nvCxnSpPr>
              <p:spPr bwMode="auto">
                <a:xfrm>
                  <a:off x="1156985" y="4263256"/>
                  <a:ext cx="2080221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/>
              </p:spPr>
            </p:cxnSp>
            <p:sp>
              <p:nvSpPr>
                <p:cNvPr id="142" name="AutoShape 5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243076" y="3396200"/>
                  <a:ext cx="311118" cy="2861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83692">
                    <a:lnSpc>
                      <a:spcPct val="120000"/>
                    </a:lnSpc>
                  </a:pPr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3" name="AutoShape 5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750959" y="3344373"/>
                  <a:ext cx="429105" cy="3946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83692">
                    <a:lnSpc>
                      <a:spcPct val="120000"/>
                    </a:lnSpc>
                  </a:pPr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AutoShape 5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302212" y="3453126"/>
                  <a:ext cx="429105" cy="3946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083692">
                    <a:lnSpc>
                      <a:spcPct val="120000"/>
                    </a:lnSpc>
                  </a:pPr>
                  <a:endParaRPr lang="zh-CN" altLang="en-US">
                    <a:solidFill>
                      <a:prstClr val="white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5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4023508" y="3356577"/>
                  <a:ext cx="390550" cy="2973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 lIns="82275" tIns="41136" rIns="82275" bIns="41136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prstClr val="black"/>
                      </a:solidFill>
                      <a:cs typeface="+mn-ea"/>
                      <a:sym typeface="+mn-lt"/>
                    </a:rPr>
                    <a:t>AGG</a:t>
                  </a:r>
                </a:p>
              </p:txBody>
            </p:sp>
            <p:sp>
              <p:nvSpPr>
                <p:cNvPr id="146" name="Text Box 361"/>
                <p:cNvSpPr txBox="1">
                  <a:spLocks noChangeArrowheads="1"/>
                </p:cNvSpPr>
                <p:nvPr/>
              </p:nvSpPr>
              <p:spPr bwMode="auto">
                <a:xfrm>
                  <a:off x="6109034" y="3356577"/>
                  <a:ext cx="428663" cy="29735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</a:ln>
              </p:spPr>
              <p:txBody>
                <a:bodyPr wrap="none" lIns="82275" tIns="41136" rIns="82275" bIns="41136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  <a:spcBef>
                      <a:spcPct val="0"/>
                    </a:spcBef>
                  </a:pPr>
                  <a:r>
                    <a:rPr lang="en-US" altLang="zh-CN" sz="1200">
                      <a:solidFill>
                        <a:prstClr val="black"/>
                      </a:solidFill>
                      <a:cs typeface="+mn-ea"/>
                      <a:sym typeface="+mn-lt"/>
                    </a:rPr>
                    <a:t>Metro</a:t>
                  </a:r>
                </a:p>
              </p:txBody>
            </p:sp>
            <p:cxnSp>
              <p:nvCxnSpPr>
                <p:cNvPr id="147" name="直接连接符 93"/>
                <p:cNvCxnSpPr/>
                <p:nvPr/>
              </p:nvCxnSpPr>
              <p:spPr bwMode="auto">
                <a:xfrm>
                  <a:off x="1149107" y="4610359"/>
                  <a:ext cx="6358562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/>
              </p:spPr>
            </p:cxnSp>
            <p:pic>
              <p:nvPicPr>
                <p:cNvPr id="148" name="Picture 456" descr="图片235"/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3208258" y="3254458"/>
                  <a:ext cx="360253" cy="426513"/>
                </a:xfrm>
                <a:prstGeom prst="rect">
                  <a:avLst/>
                </a:prstGeom>
              </p:spPr>
            </p:pic>
            <p:pic>
              <p:nvPicPr>
                <p:cNvPr id="153" name="Picture 456" descr="图片235"/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1969263" y="3138120"/>
                  <a:ext cx="234740" cy="277915"/>
                </a:xfrm>
                <a:prstGeom prst="rect">
                  <a:avLst/>
                </a:prstGeom>
              </p:spPr>
            </p:pic>
            <p:pic>
              <p:nvPicPr>
                <p:cNvPr id="156" name="Picture 456" descr="图片235"/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2202315" y="3667755"/>
                  <a:ext cx="295617" cy="349989"/>
                </a:xfrm>
                <a:prstGeom prst="rect">
                  <a:avLst/>
                </a:prstGeom>
              </p:spPr>
            </p:pic>
            <p:pic>
              <p:nvPicPr>
                <p:cNvPr id="157" name="Picture 456" descr="图片235"/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4787032" y="3264342"/>
                  <a:ext cx="360253" cy="426513"/>
                </a:xfrm>
                <a:prstGeom prst="rect">
                  <a:avLst/>
                </a:prstGeom>
              </p:spPr>
            </p:pic>
            <p:pic>
              <p:nvPicPr>
                <p:cNvPr id="164" name="Picture 456" descr="图片235"/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311447" y="3372763"/>
                  <a:ext cx="360253" cy="426513"/>
                </a:xfrm>
                <a:prstGeom prst="rect">
                  <a:avLst/>
                </a:prstGeom>
              </p:spPr>
            </p:pic>
            <p:sp>
              <p:nvSpPr>
                <p:cNvPr id="165" name="文本框 64"/>
                <p:cNvSpPr txBox="1"/>
                <p:nvPr/>
              </p:nvSpPr>
              <p:spPr>
                <a:xfrm>
                  <a:off x="5993145" y="4251209"/>
                  <a:ext cx="898011" cy="423534"/>
                </a:xfrm>
                <a:prstGeom prst="rect">
                  <a:avLst/>
                </a:prstGeom>
                <a:noFill/>
              </p:spPr>
              <p:txBody>
                <a:bodyPr wrap="square" lIns="121944" tIns="60972" rIns="121944" bIns="60972" rtlCol="0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 smtClean="0">
                      <a:cs typeface="+mn-ea"/>
                      <a:sym typeface="+mn-lt"/>
                    </a:rPr>
                    <a:t>&gt;200km</a:t>
                  </a:r>
                </a:p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 smtClean="0">
                      <a:cs typeface="+mn-ea"/>
                      <a:sym typeface="+mn-lt"/>
                    </a:rPr>
                    <a:t>&gt;20ms</a:t>
                  </a:r>
                  <a:endParaRPr lang="zh-CN" altLang="en-US" sz="80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66" name="直接连接符 65"/>
                <p:cNvCxnSpPr/>
                <p:nvPr/>
              </p:nvCxnSpPr>
              <p:spPr bwMode="auto">
                <a:xfrm>
                  <a:off x="1156985" y="4435700"/>
                  <a:ext cx="3808526" cy="704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/>
              </p:spPr>
            </p:cxnSp>
            <p:sp>
              <p:nvSpPr>
                <p:cNvPr id="167" name="文本框 66"/>
                <p:cNvSpPr txBox="1"/>
                <p:nvPr/>
              </p:nvSpPr>
              <p:spPr>
                <a:xfrm>
                  <a:off x="3790085" y="4110339"/>
                  <a:ext cx="937000" cy="423534"/>
                </a:xfrm>
                <a:prstGeom prst="rect">
                  <a:avLst/>
                </a:prstGeom>
                <a:noFill/>
              </p:spPr>
              <p:txBody>
                <a:bodyPr wrap="square" lIns="121944" tIns="60972" rIns="121944" bIns="60972" rtlCol="0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>
                      <a:cs typeface="+mn-ea"/>
                      <a:sym typeface="+mn-lt"/>
                    </a:rPr>
                    <a:t>50-200km</a:t>
                  </a:r>
                </a:p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 smtClean="0">
                      <a:cs typeface="+mn-ea"/>
                      <a:sym typeface="+mn-lt"/>
                    </a:rPr>
                    <a:t>5-10ms</a:t>
                  </a:r>
                  <a:endParaRPr lang="zh-CN" altLang="en-US" sz="800">
                    <a:cs typeface="+mn-ea"/>
                    <a:sym typeface="+mn-lt"/>
                  </a:endParaRPr>
                </a:p>
              </p:txBody>
            </p:sp>
            <p:sp>
              <p:nvSpPr>
                <p:cNvPr id="168" name="文本框 67"/>
                <p:cNvSpPr txBox="1"/>
                <p:nvPr/>
              </p:nvSpPr>
              <p:spPr>
                <a:xfrm>
                  <a:off x="1603778" y="3920211"/>
                  <a:ext cx="776023" cy="423534"/>
                </a:xfrm>
                <a:prstGeom prst="rect">
                  <a:avLst/>
                </a:prstGeom>
                <a:noFill/>
              </p:spPr>
              <p:txBody>
                <a:bodyPr wrap="square" lIns="121944" tIns="60972" rIns="121944" bIns="60972" rtlCol="0">
                  <a:spAutoFit/>
                </a:bodyPr>
                <a:lstStyle/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 smtClean="0">
                      <a:cs typeface="+mn-ea"/>
                      <a:sym typeface="+mn-lt"/>
                    </a:rPr>
                    <a:t>-50km</a:t>
                  </a:r>
                </a:p>
                <a:p>
                  <a:pPr algn="ctr" defTabSz="914309">
                    <a:lnSpc>
                      <a:spcPct val="120000"/>
                    </a:lnSpc>
                  </a:pPr>
                  <a:r>
                    <a:rPr lang="en-US" altLang="zh-CN" sz="800" smtClean="0">
                      <a:cs typeface="+mn-ea"/>
                      <a:sym typeface="+mn-lt"/>
                    </a:rPr>
                    <a:t>1-5ms</a:t>
                  </a:r>
                  <a:endParaRPr lang="zh-CN" altLang="en-US" sz="800">
                    <a:cs typeface="+mn-ea"/>
                    <a:sym typeface="+mn-lt"/>
                  </a:endParaRPr>
                </a:p>
              </p:txBody>
            </p:sp>
            <p:pic>
              <p:nvPicPr>
                <p:cNvPr id="169" name="Picture 2" descr="Big_Cloud"/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1176278" y="2946090"/>
                  <a:ext cx="408692" cy="1687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pic>
              <p:nvPicPr>
                <p:cNvPr id="170" name="Picture 2" descr="Big_Cloud"/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1177379" y="3383330"/>
                  <a:ext cx="408692" cy="1687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pic>
              <p:nvPicPr>
                <p:cNvPr id="171" name="Picture 2" descr="Big_Cloud"/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20000" contrast="-20000"/>
                </a:blip>
                <a:stretch>
                  <a:fillRect/>
                </a:stretch>
              </p:blipFill>
              <p:spPr bwMode="gray">
                <a:xfrm>
                  <a:off x="1156985" y="3881953"/>
                  <a:ext cx="408692" cy="168767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cxnSp>
              <p:nvCxnSpPr>
                <p:cNvPr id="172" name="直接连接符 78"/>
                <p:cNvCxnSpPr/>
                <p:nvPr/>
              </p:nvCxnSpPr>
              <p:spPr bwMode="auto">
                <a:xfrm flipH="1">
                  <a:off x="1149107" y="3552097"/>
                  <a:ext cx="0" cy="109744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92D050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18" name="Group 191"/>
              <p:cNvGrpSpPr/>
              <p:nvPr/>
            </p:nvGrpSpPr>
            <p:grpSpPr>
              <a:xfrm>
                <a:off x="326580" y="1700809"/>
                <a:ext cx="1450233" cy="1503353"/>
                <a:chOff x="244934" y="1252956"/>
                <a:chExt cx="1087675" cy="1127515"/>
              </a:xfrm>
            </p:grpSpPr>
            <p:sp>
              <p:nvSpPr>
                <p:cNvPr id="119" name="TextBox 324"/>
                <p:cNvSpPr txBox="1"/>
                <p:nvPr/>
              </p:nvSpPr>
              <p:spPr>
                <a:xfrm>
                  <a:off x="244934" y="1652273"/>
                  <a:ext cx="723324" cy="305434"/>
                </a:xfrm>
                <a:prstGeom prst="rect">
                  <a:avLst/>
                </a:prstGeom>
                <a:noFill/>
              </p:spPr>
              <p:txBody>
                <a:bodyPr wrap="none" lIns="162175" tIns="81087" rIns="162175" bIns="81087" rtlCol="0">
                  <a:spAutoFit/>
                </a:bodyPr>
                <a:lstStyle/>
                <a:p>
                  <a:pPr defTabSz="1625410">
                    <a:lnSpc>
                      <a:spcPct val="120000"/>
                    </a:lnSpc>
                    <a:defRPr/>
                  </a:pPr>
                  <a:r>
                    <a:rPr lang="en-US" sz="1050" kern="0" dirty="0">
                      <a:cs typeface="+mn-ea"/>
                      <a:sym typeface="+mn-lt"/>
                    </a:rPr>
                    <a:t>Enterprise</a:t>
                  </a:r>
                </a:p>
              </p:txBody>
            </p:sp>
            <p:pic>
              <p:nvPicPr>
                <p:cNvPr id="120" name="Picture 508" descr="图片719"/>
                <p:cNvPicPr>
                  <a:picLocks noChangeAspect="1" noChangeArrowheads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 bwMode="auto">
                <a:xfrm>
                  <a:off x="906160" y="1621908"/>
                  <a:ext cx="426449" cy="291463"/>
                </a:xfrm>
                <a:prstGeom prst="rect">
                  <a:avLst/>
                </a:prstGeom>
                <a:noFill/>
              </p:spPr>
            </p:pic>
            <p:sp>
              <p:nvSpPr>
                <p:cNvPr id="121" name="TextBox 330"/>
                <p:cNvSpPr txBox="1"/>
                <p:nvPr/>
              </p:nvSpPr>
              <p:spPr>
                <a:xfrm>
                  <a:off x="244934" y="1252956"/>
                  <a:ext cx="527837" cy="305434"/>
                </a:xfrm>
                <a:prstGeom prst="rect">
                  <a:avLst/>
                </a:prstGeom>
                <a:noFill/>
              </p:spPr>
              <p:txBody>
                <a:bodyPr wrap="none" lIns="162175" tIns="81087" rIns="162175" bIns="81087" rtlCol="0">
                  <a:spAutoFit/>
                </a:bodyPr>
                <a:lstStyle/>
                <a:p>
                  <a:pPr defTabSz="1625410">
                    <a:lnSpc>
                      <a:spcPct val="120000"/>
                    </a:lnSpc>
                    <a:defRPr/>
                  </a:pPr>
                  <a:r>
                    <a:rPr lang="en-US" sz="1050" kern="0">
                      <a:cs typeface="+mn-ea"/>
                      <a:sym typeface="+mn-lt"/>
                    </a:rPr>
                    <a:t>Home</a:t>
                  </a:r>
                </a:p>
              </p:txBody>
            </p:sp>
            <p:pic>
              <p:nvPicPr>
                <p:cNvPr id="122" name="Picture 510" descr="图片721"/>
                <p:cNvPicPr>
                  <a:picLocks noChangeAspect="1" noChangeArrowheads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 bwMode="auto">
                <a:xfrm>
                  <a:off x="899592" y="1278094"/>
                  <a:ext cx="376011" cy="27232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92" descr="图片51"/>
                <p:cNvPicPr>
                  <a:picLocks noChangeAspect="1" noChangeArrowheads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 bwMode="auto">
                <a:xfrm>
                  <a:off x="992962" y="2039816"/>
                  <a:ext cx="225634" cy="296998"/>
                </a:xfrm>
                <a:prstGeom prst="rect">
                  <a:avLst/>
                </a:prstGeom>
                <a:noFill/>
                <a:ln w="9525">
                  <a:noFill/>
                  <a:miter lim="800000"/>
                </a:ln>
              </p:spPr>
            </p:pic>
            <p:sp>
              <p:nvSpPr>
                <p:cNvPr id="124" name="TextBox 330"/>
                <p:cNvSpPr txBox="1"/>
                <p:nvPr/>
              </p:nvSpPr>
              <p:spPr>
                <a:xfrm>
                  <a:off x="244934" y="2075037"/>
                  <a:ext cx="626195" cy="305434"/>
                </a:xfrm>
                <a:prstGeom prst="rect">
                  <a:avLst/>
                </a:prstGeom>
                <a:noFill/>
              </p:spPr>
              <p:txBody>
                <a:bodyPr wrap="none" lIns="162175" tIns="81087" rIns="162175" bIns="81087" rtlCol="0">
                  <a:spAutoFit/>
                </a:bodyPr>
                <a:lstStyle/>
                <a:p>
                  <a:pPr defTabSz="1625410">
                    <a:lnSpc>
                      <a:spcPct val="120000"/>
                    </a:lnSpc>
                    <a:defRPr/>
                  </a:pPr>
                  <a:r>
                    <a:rPr lang="en-US" altLang="zh-CN" sz="1050" kern="0" err="1">
                      <a:cs typeface="+mn-ea"/>
                      <a:sym typeface="+mn-lt"/>
                    </a:rPr>
                    <a:t>eNodeB</a:t>
                  </a:r>
                  <a:endParaRPr lang="en-US" sz="1050" kern="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11" name="TextBox 199"/>
            <p:cNvSpPr txBox="1"/>
            <p:nvPr/>
          </p:nvSpPr>
          <p:spPr>
            <a:xfrm>
              <a:off x="9338322" y="4438176"/>
              <a:ext cx="401072" cy="28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102">
                <a:lnSpc>
                  <a:spcPct val="120000"/>
                </a:lnSpc>
              </a:pPr>
              <a:r>
                <a:rPr lang="en-US" altLang="zh-CN" sz="1000" kern="0">
                  <a:cs typeface="+mn-ea"/>
                  <a:sym typeface="+mn-lt"/>
                </a:rPr>
                <a:t>&lt;10</a:t>
              </a:r>
              <a:endParaRPr lang="zh-CN" altLang="en-US" sz="1000" kern="0">
                <a:cs typeface="+mn-ea"/>
                <a:sym typeface="+mn-lt"/>
              </a:endParaRPr>
            </a:p>
          </p:txBody>
        </p:sp>
        <p:sp>
          <p:nvSpPr>
            <p:cNvPr id="112" name="TextBox 200"/>
            <p:cNvSpPr txBox="1"/>
            <p:nvPr/>
          </p:nvSpPr>
          <p:spPr>
            <a:xfrm>
              <a:off x="6320043" y="4456296"/>
              <a:ext cx="468398" cy="28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FFC000"/>
                  </a:solidFill>
                </a:defRPr>
              </a:lvl1pPr>
            </a:lstStyle>
            <a:p>
              <a:pPr defTabSz="1217102">
                <a:lnSpc>
                  <a:spcPct val="120000"/>
                </a:lnSpc>
              </a:pPr>
              <a:r>
                <a:rPr lang="en-US" altLang="zh-CN" sz="1000" kern="0" dirty="0">
                  <a:solidFill>
                    <a:schemeClr val="tx1"/>
                  </a:solidFill>
                  <a:cs typeface="+mn-ea"/>
                  <a:sym typeface="+mn-lt"/>
                </a:rPr>
                <a:t>T</a:t>
              </a:r>
              <a:r>
                <a:rPr lang="en-US" altLang="zh-CN" sz="1000" kern="0" dirty="0" smtClean="0">
                  <a:solidFill>
                    <a:schemeClr val="tx1"/>
                  </a:solidFill>
                  <a:cs typeface="+mn-ea"/>
                  <a:sym typeface="+mn-lt"/>
                </a:rPr>
                <a:t>ens</a:t>
              </a:r>
              <a:endParaRPr lang="zh-CN" altLang="en-US" sz="1000" kern="0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TextBox 201"/>
            <p:cNvSpPr txBox="1"/>
            <p:nvPr/>
          </p:nvSpPr>
          <p:spPr>
            <a:xfrm>
              <a:off x="4116951" y="4475711"/>
              <a:ext cx="1064714" cy="28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rgbClr val="FFC000"/>
                  </a:solidFill>
                </a:defRPr>
              </a:lvl1pPr>
            </a:lstStyle>
            <a:p>
              <a:pPr algn="ctr" defTabSz="1625410">
                <a:lnSpc>
                  <a:spcPct val="120000"/>
                </a:lnSpc>
                <a:defRPr/>
              </a:pPr>
              <a:r>
                <a:rPr lang="en-US" altLang="zh-CN" sz="1000" kern="0" smtClean="0">
                  <a:solidFill>
                    <a:schemeClr val="tx1"/>
                  </a:solidFill>
                  <a:cs typeface="+mn-ea"/>
                  <a:sym typeface="+mn-lt"/>
                </a:rPr>
                <a:t>Tens-Hundreds</a:t>
              </a:r>
              <a:endParaRPr lang="zh-CN" altLang="en-US" sz="1000" kern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14" name="TextBox 202"/>
            <p:cNvSpPr txBox="1"/>
            <p:nvPr/>
          </p:nvSpPr>
          <p:spPr>
            <a:xfrm>
              <a:off x="2099099" y="4469857"/>
              <a:ext cx="1410964" cy="2825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102">
                <a:lnSpc>
                  <a:spcPct val="120000"/>
                </a:lnSpc>
              </a:pPr>
              <a:r>
                <a:rPr lang="en-US" altLang="zh-CN" sz="1000" kern="0" dirty="0" smtClean="0">
                  <a:cs typeface="+mn-ea"/>
                  <a:sym typeface="+mn-lt"/>
                </a:rPr>
                <a:t>Hundreds-Thousands</a:t>
              </a:r>
              <a:endParaRPr lang="zh-CN" altLang="en-US" sz="1000" kern="0" dirty="0">
                <a:cs typeface="+mn-ea"/>
                <a:sym typeface="+mn-lt"/>
              </a:endParaRPr>
            </a:p>
          </p:txBody>
        </p:sp>
        <p:sp>
          <p:nvSpPr>
            <p:cNvPr id="115" name="矩形 114"/>
            <p:cNvSpPr/>
            <p:nvPr/>
          </p:nvSpPr>
          <p:spPr>
            <a:xfrm>
              <a:off x="1015030" y="3971294"/>
              <a:ext cx="500458" cy="2917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 smtClean="0">
                  <a:cs typeface="+mn-ea"/>
                  <a:sym typeface="+mn-lt"/>
                </a:rPr>
                <a:t>Edge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663192" y="1616435"/>
              <a:ext cx="10851484" cy="3186678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600">
                <a:cs typeface="+mn-ea"/>
                <a:sym typeface="+mn-lt"/>
              </a:endParaRPr>
            </a:p>
          </p:txBody>
        </p:sp>
      </p:grpSp>
      <p:sp>
        <p:nvSpPr>
          <p:cNvPr id="192" name="矩形 191"/>
          <p:cNvSpPr/>
          <p:nvPr/>
        </p:nvSpPr>
        <p:spPr>
          <a:xfrm>
            <a:off x="602902" y="4495451"/>
            <a:ext cx="10858585" cy="72660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2. Diversified applications have high requirements on </a:t>
            </a:r>
            <a:r>
              <a:rPr lang="en-US" altLang="zh-CN" dirty="0">
                <a:solidFill>
                  <a:srgbClr val="FFFF00"/>
                </a:solidFill>
                <a:cs typeface="+mn-ea"/>
                <a:sym typeface="+mn-lt"/>
              </a:rPr>
              <a:t>heterogeneous computing and scalable resource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 How to efficiently manage and flexibly configure heterogeneous resources?</a:t>
            </a:r>
          </a:p>
        </p:txBody>
      </p:sp>
    </p:spTree>
    <p:extLst>
      <p:ext uri="{BB962C8B-B14F-4D97-AF65-F5344CB8AC3E}">
        <p14:creationId xmlns:p14="http://schemas.microsoft.com/office/powerpoint/2010/main" val="7861952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6454" y="258851"/>
            <a:ext cx="10693400" cy="66715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Summary</a:t>
            </a:r>
            <a:r>
              <a:rPr lang="zh-CN" altLang="en-US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:</a:t>
            </a:r>
            <a:r>
              <a:rPr lang="en-US" altLang="zh-CN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  5</a:t>
            </a:r>
            <a:r>
              <a:rPr lang="zh-CN" altLang="en-US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G </a:t>
            </a:r>
            <a:r>
              <a:rPr lang="zh-CN" altLang="en-US" sz="2400" b="1" dirty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Edge </a:t>
            </a:r>
            <a:r>
              <a:rPr lang="en-US" altLang="zh-CN" sz="2400" b="1" dirty="0" smtClean="0">
                <a:solidFill>
                  <a:srgbClr val="C00000"/>
                </a:solidFill>
                <a:latin typeface="+mn-lt"/>
                <a:ea typeface="+mn-ea"/>
                <a:cs typeface="+mn-ea"/>
                <a:sym typeface="+mn-lt"/>
              </a:rPr>
              <a:t>Require More Capabilities to Make It Become Scalable Business</a:t>
            </a:r>
            <a:endParaRPr lang="zh-CN" altLang="en-US" sz="2400" b="1" dirty="0">
              <a:solidFill>
                <a:srgbClr val="C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îsḻíḋê"/>
          <p:cNvSpPr/>
          <p:nvPr/>
        </p:nvSpPr>
        <p:spPr>
          <a:xfrm>
            <a:off x="4584283" y="5296735"/>
            <a:ext cx="3292710" cy="653428"/>
          </a:xfrm>
          <a:prstGeom prst="roundRect">
            <a:avLst/>
          </a:prstGeom>
          <a:solidFill>
            <a:srgbClr val="112064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i="1" dirty="0" smtClean="0">
                <a:solidFill>
                  <a:schemeClr val="bg1"/>
                </a:solidFill>
                <a:cs typeface="+mn-ea"/>
                <a:sym typeface="+mn-lt"/>
              </a:rPr>
              <a:t>    Cloud-network convergence</a:t>
            </a:r>
            <a:endParaRPr lang="zh-CN" altLang="en-US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8" name="íṡliḑe"/>
          <p:cNvGrpSpPr/>
          <p:nvPr/>
        </p:nvGrpSpPr>
        <p:grpSpPr>
          <a:xfrm>
            <a:off x="4782264" y="5382213"/>
            <a:ext cx="713116" cy="482092"/>
            <a:chOff x="961226" y="2362597"/>
            <a:chExt cx="482092" cy="482092"/>
          </a:xfrm>
        </p:grpSpPr>
        <p:sp>
          <p:nvSpPr>
            <p:cNvPr id="49" name="i$1ïdè"/>
            <p:cNvSpPr/>
            <p:nvPr/>
          </p:nvSpPr>
          <p:spPr>
            <a:xfrm>
              <a:off x="961226" y="2362597"/>
              <a:ext cx="482092" cy="482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112064"/>
            </a:solidFill>
            <a:ln w="38100" cap="flat">
              <a:solidFill>
                <a:schemeClr val="bg1"/>
              </a:solidFill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endParaRPr sz="1600" b="1">
                <a:cs typeface="+mn-ea"/>
                <a:sym typeface="+mn-lt"/>
              </a:endParaRPr>
            </a:p>
          </p:txBody>
        </p:sp>
        <p:sp>
          <p:nvSpPr>
            <p:cNvPr id="50" name="iṧļïdê"/>
            <p:cNvSpPr/>
            <p:nvPr/>
          </p:nvSpPr>
          <p:spPr>
            <a:xfrm>
              <a:off x="1062924" y="2512132"/>
              <a:ext cx="278696" cy="183020"/>
            </a:xfrm>
            <a:custGeom>
              <a:avLst/>
              <a:gdLst>
                <a:gd name="connsiteX0" fmla="*/ 271096 w 607655"/>
                <a:gd name="connsiteY0" fmla="*/ 321406 h 399048"/>
                <a:gd name="connsiteX1" fmla="*/ 247006 w 607655"/>
                <a:gd name="connsiteY1" fmla="*/ 345407 h 399048"/>
                <a:gd name="connsiteX2" fmla="*/ 271096 w 607655"/>
                <a:gd name="connsiteY2" fmla="*/ 369408 h 399048"/>
                <a:gd name="connsiteX3" fmla="*/ 295138 w 607655"/>
                <a:gd name="connsiteY3" fmla="*/ 345407 h 399048"/>
                <a:gd name="connsiteX4" fmla="*/ 271096 w 607655"/>
                <a:gd name="connsiteY4" fmla="*/ 321406 h 399048"/>
                <a:gd name="connsiteX5" fmla="*/ 10407 w 607655"/>
                <a:gd name="connsiteY5" fmla="*/ 277943 h 399048"/>
                <a:gd name="connsiteX6" fmla="*/ 31702 w 607655"/>
                <a:gd name="connsiteY6" fmla="*/ 283598 h 399048"/>
                <a:gd name="connsiteX7" fmla="*/ 33908 w 607655"/>
                <a:gd name="connsiteY7" fmla="*/ 287624 h 399048"/>
                <a:gd name="connsiteX8" fmla="*/ 32997 w 607655"/>
                <a:gd name="connsiteY8" fmla="*/ 290308 h 399048"/>
                <a:gd name="connsiteX9" fmla="*/ 31990 w 607655"/>
                <a:gd name="connsiteY9" fmla="*/ 293375 h 399048"/>
                <a:gd name="connsiteX10" fmla="*/ 30935 w 607655"/>
                <a:gd name="connsiteY10" fmla="*/ 296825 h 399048"/>
                <a:gd name="connsiteX11" fmla="*/ 29784 w 607655"/>
                <a:gd name="connsiteY11" fmla="*/ 300659 h 399048"/>
                <a:gd name="connsiteX12" fmla="*/ 29160 w 607655"/>
                <a:gd name="connsiteY12" fmla="*/ 302768 h 399048"/>
                <a:gd name="connsiteX13" fmla="*/ 28585 w 607655"/>
                <a:gd name="connsiteY13" fmla="*/ 305068 h 399048"/>
                <a:gd name="connsiteX14" fmla="*/ 26091 w 607655"/>
                <a:gd name="connsiteY14" fmla="*/ 315133 h 399048"/>
                <a:gd name="connsiteX15" fmla="*/ 24844 w 607655"/>
                <a:gd name="connsiteY15" fmla="*/ 320644 h 399048"/>
                <a:gd name="connsiteX16" fmla="*/ 23741 w 607655"/>
                <a:gd name="connsiteY16" fmla="*/ 326491 h 399048"/>
                <a:gd name="connsiteX17" fmla="*/ 21726 w 607655"/>
                <a:gd name="connsiteY17" fmla="*/ 338759 h 399048"/>
                <a:gd name="connsiteX18" fmla="*/ 21486 w 607655"/>
                <a:gd name="connsiteY18" fmla="*/ 340341 h 399048"/>
                <a:gd name="connsiteX19" fmla="*/ 21295 w 607655"/>
                <a:gd name="connsiteY19" fmla="*/ 341922 h 399048"/>
                <a:gd name="connsiteX20" fmla="*/ 20959 w 607655"/>
                <a:gd name="connsiteY20" fmla="*/ 345133 h 399048"/>
                <a:gd name="connsiteX21" fmla="*/ 20575 w 607655"/>
                <a:gd name="connsiteY21" fmla="*/ 348344 h 399048"/>
                <a:gd name="connsiteX22" fmla="*/ 20383 w 607655"/>
                <a:gd name="connsiteY22" fmla="*/ 349973 h 399048"/>
                <a:gd name="connsiteX23" fmla="*/ 20239 w 607655"/>
                <a:gd name="connsiteY23" fmla="*/ 351555 h 399048"/>
                <a:gd name="connsiteX24" fmla="*/ 19760 w 607655"/>
                <a:gd name="connsiteY24" fmla="*/ 358025 h 399048"/>
                <a:gd name="connsiteX25" fmla="*/ 19616 w 607655"/>
                <a:gd name="connsiteY25" fmla="*/ 359654 h 399048"/>
                <a:gd name="connsiteX26" fmla="*/ 19616 w 607655"/>
                <a:gd name="connsiteY26" fmla="*/ 359846 h 399048"/>
                <a:gd name="connsiteX27" fmla="*/ 19568 w 607655"/>
                <a:gd name="connsiteY27" fmla="*/ 359942 h 399048"/>
                <a:gd name="connsiteX28" fmla="*/ 19568 w 607655"/>
                <a:gd name="connsiteY28" fmla="*/ 360325 h 399048"/>
                <a:gd name="connsiteX29" fmla="*/ 19520 w 607655"/>
                <a:gd name="connsiteY29" fmla="*/ 361188 h 399048"/>
                <a:gd name="connsiteX30" fmla="*/ 19376 w 607655"/>
                <a:gd name="connsiteY30" fmla="*/ 364495 h 399048"/>
                <a:gd name="connsiteX31" fmla="*/ 19232 w 607655"/>
                <a:gd name="connsiteY31" fmla="*/ 367801 h 399048"/>
                <a:gd name="connsiteX32" fmla="*/ 19136 w 607655"/>
                <a:gd name="connsiteY32" fmla="*/ 370869 h 399048"/>
                <a:gd name="connsiteX33" fmla="*/ 19088 w 607655"/>
                <a:gd name="connsiteY33" fmla="*/ 373984 h 399048"/>
                <a:gd name="connsiteX34" fmla="*/ 19040 w 607655"/>
                <a:gd name="connsiteY34" fmla="*/ 375469 h 399048"/>
                <a:gd name="connsiteX35" fmla="*/ 19040 w 607655"/>
                <a:gd name="connsiteY35" fmla="*/ 377003 h 399048"/>
                <a:gd name="connsiteX36" fmla="*/ 19088 w 607655"/>
                <a:gd name="connsiteY36" fmla="*/ 383041 h 399048"/>
                <a:gd name="connsiteX37" fmla="*/ 19280 w 607655"/>
                <a:gd name="connsiteY37" fmla="*/ 388792 h 399048"/>
                <a:gd name="connsiteX38" fmla="*/ 19568 w 607655"/>
                <a:gd name="connsiteY38" fmla="*/ 394256 h 399048"/>
                <a:gd name="connsiteX39" fmla="*/ 19664 w 607655"/>
                <a:gd name="connsiteY39" fmla="*/ 395693 h 399048"/>
                <a:gd name="connsiteX40" fmla="*/ 16498 w 607655"/>
                <a:gd name="connsiteY40" fmla="*/ 399048 h 399048"/>
                <a:gd name="connsiteX41" fmla="*/ 8009 w 607655"/>
                <a:gd name="connsiteY41" fmla="*/ 399048 h 399048"/>
                <a:gd name="connsiteX42" fmla="*/ 4892 w 607655"/>
                <a:gd name="connsiteY42" fmla="*/ 396460 h 399048"/>
                <a:gd name="connsiteX43" fmla="*/ 4796 w 607655"/>
                <a:gd name="connsiteY43" fmla="*/ 396029 h 399048"/>
                <a:gd name="connsiteX44" fmla="*/ 3837 w 607655"/>
                <a:gd name="connsiteY44" fmla="*/ 390374 h 399048"/>
                <a:gd name="connsiteX45" fmla="*/ 2925 w 607655"/>
                <a:gd name="connsiteY45" fmla="*/ 384335 h 399048"/>
                <a:gd name="connsiteX46" fmla="*/ 2110 w 607655"/>
                <a:gd name="connsiteY46" fmla="*/ 378057 h 399048"/>
                <a:gd name="connsiteX47" fmla="*/ 1918 w 607655"/>
                <a:gd name="connsiteY47" fmla="*/ 376428 h 399048"/>
                <a:gd name="connsiteX48" fmla="*/ 1726 w 607655"/>
                <a:gd name="connsiteY48" fmla="*/ 374750 h 399048"/>
                <a:gd name="connsiteX49" fmla="*/ 1391 w 607655"/>
                <a:gd name="connsiteY49" fmla="*/ 371396 h 399048"/>
                <a:gd name="connsiteX50" fmla="*/ 1055 w 607655"/>
                <a:gd name="connsiteY50" fmla="*/ 368041 h 399048"/>
                <a:gd name="connsiteX51" fmla="*/ 815 w 607655"/>
                <a:gd name="connsiteY51" fmla="*/ 364734 h 399048"/>
                <a:gd name="connsiteX52" fmla="*/ 575 w 607655"/>
                <a:gd name="connsiteY52" fmla="*/ 361427 h 399048"/>
                <a:gd name="connsiteX53" fmla="*/ 527 w 607655"/>
                <a:gd name="connsiteY53" fmla="*/ 360613 h 399048"/>
                <a:gd name="connsiteX54" fmla="*/ 479 w 607655"/>
                <a:gd name="connsiteY54" fmla="*/ 360181 h 399048"/>
                <a:gd name="connsiteX55" fmla="*/ 479 w 607655"/>
                <a:gd name="connsiteY55" fmla="*/ 359606 h 399048"/>
                <a:gd name="connsiteX56" fmla="*/ 384 w 607655"/>
                <a:gd name="connsiteY56" fmla="*/ 357929 h 399048"/>
                <a:gd name="connsiteX57" fmla="*/ 144 w 607655"/>
                <a:gd name="connsiteY57" fmla="*/ 350980 h 399048"/>
                <a:gd name="connsiteX58" fmla="*/ 48 w 607655"/>
                <a:gd name="connsiteY58" fmla="*/ 349255 h 399048"/>
                <a:gd name="connsiteX59" fmla="*/ 48 w 607655"/>
                <a:gd name="connsiteY59" fmla="*/ 347529 h 399048"/>
                <a:gd name="connsiteX60" fmla="*/ 48 w 607655"/>
                <a:gd name="connsiteY60" fmla="*/ 344031 h 399048"/>
                <a:gd name="connsiteX61" fmla="*/ 0 w 607655"/>
                <a:gd name="connsiteY61" fmla="*/ 340580 h 399048"/>
                <a:gd name="connsiteX62" fmla="*/ 0 w 607655"/>
                <a:gd name="connsiteY62" fmla="*/ 338855 h 399048"/>
                <a:gd name="connsiteX63" fmla="*/ 48 w 607655"/>
                <a:gd name="connsiteY63" fmla="*/ 337130 h 399048"/>
                <a:gd name="connsiteX64" fmla="*/ 575 w 607655"/>
                <a:gd name="connsiteY64" fmla="*/ 323711 h 399048"/>
                <a:gd name="connsiteX65" fmla="*/ 1055 w 607655"/>
                <a:gd name="connsiteY65" fmla="*/ 317289 h 399048"/>
                <a:gd name="connsiteX66" fmla="*/ 1631 w 607655"/>
                <a:gd name="connsiteY66" fmla="*/ 311155 h 399048"/>
                <a:gd name="connsiteX67" fmla="*/ 3021 w 607655"/>
                <a:gd name="connsiteY67" fmla="*/ 299893 h 399048"/>
                <a:gd name="connsiteX68" fmla="*/ 3357 w 607655"/>
                <a:gd name="connsiteY68" fmla="*/ 297353 h 399048"/>
                <a:gd name="connsiteX69" fmla="*/ 3789 w 607655"/>
                <a:gd name="connsiteY69" fmla="*/ 294861 h 399048"/>
                <a:gd name="connsiteX70" fmla="*/ 4556 w 607655"/>
                <a:gd name="connsiteY70" fmla="*/ 290308 h 399048"/>
                <a:gd name="connsiteX71" fmla="*/ 5276 w 607655"/>
                <a:gd name="connsiteY71" fmla="*/ 286282 h 399048"/>
                <a:gd name="connsiteX72" fmla="*/ 5947 w 607655"/>
                <a:gd name="connsiteY72" fmla="*/ 283119 h 399048"/>
                <a:gd name="connsiteX73" fmla="*/ 6475 w 607655"/>
                <a:gd name="connsiteY73" fmla="*/ 280339 h 399048"/>
                <a:gd name="connsiteX74" fmla="*/ 10407 w 607655"/>
                <a:gd name="connsiteY74" fmla="*/ 277943 h 399048"/>
                <a:gd name="connsiteX75" fmla="*/ 586319 w 607655"/>
                <a:gd name="connsiteY75" fmla="*/ 266251 h 399048"/>
                <a:gd name="connsiteX76" fmla="*/ 590156 w 607655"/>
                <a:gd name="connsiteY76" fmla="*/ 268311 h 399048"/>
                <a:gd name="connsiteX77" fmla="*/ 591499 w 607655"/>
                <a:gd name="connsiteY77" fmla="*/ 272431 h 399048"/>
                <a:gd name="connsiteX78" fmla="*/ 592698 w 607655"/>
                <a:gd name="connsiteY78" fmla="*/ 276168 h 399048"/>
                <a:gd name="connsiteX79" fmla="*/ 593945 w 607655"/>
                <a:gd name="connsiteY79" fmla="*/ 280575 h 399048"/>
                <a:gd name="connsiteX80" fmla="*/ 595384 w 607655"/>
                <a:gd name="connsiteY80" fmla="*/ 285557 h 399048"/>
                <a:gd name="connsiteX81" fmla="*/ 596151 w 607655"/>
                <a:gd name="connsiteY81" fmla="*/ 288288 h 399048"/>
                <a:gd name="connsiteX82" fmla="*/ 596822 w 607655"/>
                <a:gd name="connsiteY82" fmla="*/ 291163 h 399048"/>
                <a:gd name="connsiteX83" fmla="*/ 599796 w 607655"/>
                <a:gd name="connsiteY83" fmla="*/ 303858 h 399048"/>
                <a:gd name="connsiteX84" fmla="*/ 601283 w 607655"/>
                <a:gd name="connsiteY84" fmla="*/ 310804 h 399048"/>
                <a:gd name="connsiteX85" fmla="*/ 602577 w 607655"/>
                <a:gd name="connsiteY85" fmla="*/ 318134 h 399048"/>
                <a:gd name="connsiteX86" fmla="*/ 604880 w 607655"/>
                <a:gd name="connsiteY86" fmla="*/ 333560 h 399048"/>
                <a:gd name="connsiteX87" fmla="*/ 605119 w 607655"/>
                <a:gd name="connsiteY87" fmla="*/ 335524 h 399048"/>
                <a:gd name="connsiteX88" fmla="*/ 605359 w 607655"/>
                <a:gd name="connsiteY88" fmla="*/ 337680 h 399048"/>
                <a:gd name="connsiteX89" fmla="*/ 605791 w 607655"/>
                <a:gd name="connsiteY89" fmla="*/ 342039 h 399048"/>
                <a:gd name="connsiteX90" fmla="*/ 606222 w 607655"/>
                <a:gd name="connsiteY90" fmla="*/ 346399 h 399048"/>
                <a:gd name="connsiteX91" fmla="*/ 606414 w 607655"/>
                <a:gd name="connsiteY91" fmla="*/ 348602 h 399048"/>
                <a:gd name="connsiteX92" fmla="*/ 606510 w 607655"/>
                <a:gd name="connsiteY92" fmla="*/ 350279 h 399048"/>
                <a:gd name="connsiteX93" fmla="*/ 607038 w 607655"/>
                <a:gd name="connsiteY93" fmla="*/ 356986 h 399048"/>
                <a:gd name="connsiteX94" fmla="*/ 607182 w 607655"/>
                <a:gd name="connsiteY94" fmla="*/ 358663 h 399048"/>
                <a:gd name="connsiteX95" fmla="*/ 607182 w 607655"/>
                <a:gd name="connsiteY95" fmla="*/ 358854 h 399048"/>
                <a:gd name="connsiteX96" fmla="*/ 607182 w 607655"/>
                <a:gd name="connsiteY96" fmla="*/ 358902 h 399048"/>
                <a:gd name="connsiteX97" fmla="*/ 607230 w 607655"/>
                <a:gd name="connsiteY97" fmla="*/ 360052 h 399048"/>
                <a:gd name="connsiteX98" fmla="*/ 607230 w 607655"/>
                <a:gd name="connsiteY98" fmla="*/ 360148 h 399048"/>
                <a:gd name="connsiteX99" fmla="*/ 607230 w 607655"/>
                <a:gd name="connsiteY99" fmla="*/ 360675 h 399048"/>
                <a:gd name="connsiteX100" fmla="*/ 607277 w 607655"/>
                <a:gd name="connsiteY100" fmla="*/ 361681 h 399048"/>
                <a:gd name="connsiteX101" fmla="*/ 607421 w 607655"/>
                <a:gd name="connsiteY101" fmla="*/ 365657 h 399048"/>
                <a:gd name="connsiteX102" fmla="*/ 607565 w 607655"/>
                <a:gd name="connsiteY102" fmla="*/ 369633 h 399048"/>
                <a:gd name="connsiteX103" fmla="*/ 607613 w 607655"/>
                <a:gd name="connsiteY103" fmla="*/ 373562 h 399048"/>
                <a:gd name="connsiteX104" fmla="*/ 607613 w 607655"/>
                <a:gd name="connsiteY104" fmla="*/ 381323 h 399048"/>
                <a:gd name="connsiteX105" fmla="*/ 607469 w 607655"/>
                <a:gd name="connsiteY105" fmla="*/ 388844 h 399048"/>
                <a:gd name="connsiteX106" fmla="*/ 607134 w 607655"/>
                <a:gd name="connsiteY106" fmla="*/ 396030 h 399048"/>
                <a:gd name="connsiteX107" fmla="*/ 604016 w 607655"/>
                <a:gd name="connsiteY107" fmla="*/ 399048 h 399048"/>
                <a:gd name="connsiteX108" fmla="*/ 478363 w 607655"/>
                <a:gd name="connsiteY108" fmla="*/ 399048 h 399048"/>
                <a:gd name="connsiteX109" fmla="*/ 478603 w 607655"/>
                <a:gd name="connsiteY109" fmla="*/ 398281 h 399048"/>
                <a:gd name="connsiteX110" fmla="*/ 478987 w 607655"/>
                <a:gd name="connsiteY110" fmla="*/ 396892 h 399048"/>
                <a:gd name="connsiteX111" fmla="*/ 479370 w 607655"/>
                <a:gd name="connsiteY111" fmla="*/ 395215 h 399048"/>
                <a:gd name="connsiteX112" fmla="*/ 480186 w 607655"/>
                <a:gd name="connsiteY112" fmla="*/ 391575 h 399048"/>
                <a:gd name="connsiteX113" fmla="*/ 481049 w 607655"/>
                <a:gd name="connsiteY113" fmla="*/ 387550 h 399048"/>
                <a:gd name="connsiteX114" fmla="*/ 481864 w 607655"/>
                <a:gd name="connsiteY114" fmla="*/ 383239 h 399048"/>
                <a:gd name="connsiteX115" fmla="*/ 482631 w 607655"/>
                <a:gd name="connsiteY115" fmla="*/ 378688 h 399048"/>
                <a:gd name="connsiteX116" fmla="*/ 483351 w 607655"/>
                <a:gd name="connsiteY116" fmla="*/ 373849 h 399048"/>
                <a:gd name="connsiteX117" fmla="*/ 483974 w 607655"/>
                <a:gd name="connsiteY117" fmla="*/ 368867 h 399048"/>
                <a:gd name="connsiteX118" fmla="*/ 484262 w 607655"/>
                <a:gd name="connsiteY118" fmla="*/ 366280 h 399048"/>
                <a:gd name="connsiteX119" fmla="*/ 484502 w 607655"/>
                <a:gd name="connsiteY119" fmla="*/ 363693 h 399048"/>
                <a:gd name="connsiteX120" fmla="*/ 484742 w 607655"/>
                <a:gd name="connsiteY120" fmla="*/ 361106 h 399048"/>
                <a:gd name="connsiteX121" fmla="*/ 484790 w 607655"/>
                <a:gd name="connsiteY121" fmla="*/ 360435 h 399048"/>
                <a:gd name="connsiteX122" fmla="*/ 484838 w 607655"/>
                <a:gd name="connsiteY122" fmla="*/ 360100 h 399048"/>
                <a:gd name="connsiteX123" fmla="*/ 484838 w 607655"/>
                <a:gd name="connsiteY123" fmla="*/ 360962 h 399048"/>
                <a:gd name="connsiteX124" fmla="*/ 484886 w 607655"/>
                <a:gd name="connsiteY124" fmla="*/ 360771 h 399048"/>
                <a:gd name="connsiteX125" fmla="*/ 484934 w 607655"/>
                <a:gd name="connsiteY125" fmla="*/ 359094 h 399048"/>
                <a:gd name="connsiteX126" fmla="*/ 485221 w 607655"/>
                <a:gd name="connsiteY126" fmla="*/ 352387 h 399048"/>
                <a:gd name="connsiteX127" fmla="*/ 485317 w 607655"/>
                <a:gd name="connsiteY127" fmla="*/ 350758 h 399048"/>
                <a:gd name="connsiteX128" fmla="*/ 485317 w 607655"/>
                <a:gd name="connsiteY128" fmla="*/ 349608 h 399048"/>
                <a:gd name="connsiteX129" fmla="*/ 485365 w 607655"/>
                <a:gd name="connsiteY129" fmla="*/ 347261 h 399048"/>
                <a:gd name="connsiteX130" fmla="*/ 485461 w 607655"/>
                <a:gd name="connsiteY130" fmla="*/ 344962 h 399048"/>
                <a:gd name="connsiteX131" fmla="*/ 485509 w 607655"/>
                <a:gd name="connsiteY131" fmla="*/ 343812 h 399048"/>
                <a:gd name="connsiteX132" fmla="*/ 485509 w 607655"/>
                <a:gd name="connsiteY132" fmla="*/ 342518 h 399048"/>
                <a:gd name="connsiteX133" fmla="*/ 485269 w 607655"/>
                <a:gd name="connsiteY133" fmla="*/ 332218 h 399048"/>
                <a:gd name="connsiteX134" fmla="*/ 485029 w 607655"/>
                <a:gd name="connsiteY134" fmla="*/ 327284 h 399048"/>
                <a:gd name="connsiteX135" fmla="*/ 484646 w 607655"/>
                <a:gd name="connsiteY135" fmla="*/ 322589 h 399048"/>
                <a:gd name="connsiteX136" fmla="*/ 483735 w 607655"/>
                <a:gd name="connsiteY136" fmla="*/ 313966 h 399048"/>
                <a:gd name="connsiteX137" fmla="*/ 483495 w 607655"/>
                <a:gd name="connsiteY137" fmla="*/ 312002 h 399048"/>
                <a:gd name="connsiteX138" fmla="*/ 483207 w 607655"/>
                <a:gd name="connsiteY138" fmla="*/ 310181 h 399048"/>
                <a:gd name="connsiteX139" fmla="*/ 482679 w 607655"/>
                <a:gd name="connsiteY139" fmla="*/ 306732 h 399048"/>
                <a:gd name="connsiteX140" fmla="*/ 482248 w 607655"/>
                <a:gd name="connsiteY140" fmla="*/ 303714 h 399048"/>
                <a:gd name="connsiteX141" fmla="*/ 481720 w 607655"/>
                <a:gd name="connsiteY141" fmla="*/ 301127 h 399048"/>
                <a:gd name="connsiteX142" fmla="*/ 481337 w 607655"/>
                <a:gd name="connsiteY142" fmla="*/ 299115 h 399048"/>
                <a:gd name="connsiteX143" fmla="*/ 483591 w 607655"/>
                <a:gd name="connsiteY143" fmla="*/ 295522 h 399048"/>
                <a:gd name="connsiteX144" fmla="*/ 93138 w 607655"/>
                <a:gd name="connsiteY144" fmla="*/ 125793 h 399048"/>
                <a:gd name="connsiteX145" fmla="*/ 97743 w 607655"/>
                <a:gd name="connsiteY145" fmla="*/ 126033 h 399048"/>
                <a:gd name="connsiteX146" fmla="*/ 125184 w 607655"/>
                <a:gd name="connsiteY146" fmla="*/ 158170 h 399048"/>
                <a:gd name="connsiteX147" fmla="*/ 124704 w 607655"/>
                <a:gd name="connsiteY147" fmla="*/ 162720 h 399048"/>
                <a:gd name="connsiteX148" fmla="*/ 122449 w 607655"/>
                <a:gd name="connsiteY148" fmla="*/ 164396 h 399048"/>
                <a:gd name="connsiteX149" fmla="*/ 121202 w 607655"/>
                <a:gd name="connsiteY149" fmla="*/ 165354 h 399048"/>
                <a:gd name="connsiteX150" fmla="*/ 119907 w 607655"/>
                <a:gd name="connsiteY150" fmla="*/ 166312 h 399048"/>
                <a:gd name="connsiteX151" fmla="*/ 117316 w 607655"/>
                <a:gd name="connsiteY151" fmla="*/ 168371 h 399048"/>
                <a:gd name="connsiteX152" fmla="*/ 114342 w 607655"/>
                <a:gd name="connsiteY152" fmla="*/ 170718 h 399048"/>
                <a:gd name="connsiteX153" fmla="*/ 110984 w 607655"/>
                <a:gd name="connsiteY153" fmla="*/ 173592 h 399048"/>
                <a:gd name="connsiteX154" fmla="*/ 107386 w 607655"/>
                <a:gd name="connsiteY154" fmla="*/ 176705 h 399048"/>
                <a:gd name="connsiteX155" fmla="*/ 103548 w 607655"/>
                <a:gd name="connsiteY155" fmla="*/ 180201 h 399048"/>
                <a:gd name="connsiteX156" fmla="*/ 99614 w 607655"/>
                <a:gd name="connsiteY156" fmla="*/ 183937 h 399048"/>
                <a:gd name="connsiteX157" fmla="*/ 95537 w 607655"/>
                <a:gd name="connsiteY157" fmla="*/ 187912 h 399048"/>
                <a:gd name="connsiteX158" fmla="*/ 91411 w 607655"/>
                <a:gd name="connsiteY158" fmla="*/ 192175 h 399048"/>
                <a:gd name="connsiteX159" fmla="*/ 89396 w 607655"/>
                <a:gd name="connsiteY159" fmla="*/ 194330 h 399048"/>
                <a:gd name="connsiteX160" fmla="*/ 87333 w 607655"/>
                <a:gd name="connsiteY160" fmla="*/ 196629 h 399048"/>
                <a:gd name="connsiteX161" fmla="*/ 85270 w 607655"/>
                <a:gd name="connsiteY161" fmla="*/ 198880 h 399048"/>
                <a:gd name="connsiteX162" fmla="*/ 83256 w 607655"/>
                <a:gd name="connsiteY162" fmla="*/ 201227 h 399048"/>
                <a:gd name="connsiteX163" fmla="*/ 79226 w 607655"/>
                <a:gd name="connsiteY163" fmla="*/ 205968 h 399048"/>
                <a:gd name="connsiteX164" fmla="*/ 75340 w 607655"/>
                <a:gd name="connsiteY164" fmla="*/ 210854 h 399048"/>
                <a:gd name="connsiteX165" fmla="*/ 74381 w 607655"/>
                <a:gd name="connsiteY165" fmla="*/ 212051 h 399048"/>
                <a:gd name="connsiteX166" fmla="*/ 73469 w 607655"/>
                <a:gd name="connsiteY166" fmla="*/ 213296 h 399048"/>
                <a:gd name="connsiteX167" fmla="*/ 71598 w 607655"/>
                <a:gd name="connsiteY167" fmla="*/ 215787 h 399048"/>
                <a:gd name="connsiteX168" fmla="*/ 64642 w 607655"/>
                <a:gd name="connsiteY168" fmla="*/ 225605 h 399048"/>
                <a:gd name="connsiteX169" fmla="*/ 61476 w 607655"/>
                <a:gd name="connsiteY169" fmla="*/ 230490 h 399048"/>
                <a:gd name="connsiteX170" fmla="*/ 59941 w 607655"/>
                <a:gd name="connsiteY170" fmla="*/ 232837 h 399048"/>
                <a:gd name="connsiteX171" fmla="*/ 58550 w 607655"/>
                <a:gd name="connsiteY171" fmla="*/ 235184 h 399048"/>
                <a:gd name="connsiteX172" fmla="*/ 55815 w 607655"/>
                <a:gd name="connsiteY172" fmla="*/ 239686 h 399048"/>
                <a:gd name="connsiteX173" fmla="*/ 53417 w 607655"/>
                <a:gd name="connsiteY173" fmla="*/ 243948 h 399048"/>
                <a:gd name="connsiteX174" fmla="*/ 51210 w 607655"/>
                <a:gd name="connsiteY174" fmla="*/ 247924 h 399048"/>
                <a:gd name="connsiteX175" fmla="*/ 49339 w 607655"/>
                <a:gd name="connsiteY175" fmla="*/ 251516 h 399048"/>
                <a:gd name="connsiteX176" fmla="*/ 47660 w 607655"/>
                <a:gd name="connsiteY176" fmla="*/ 254725 h 399048"/>
                <a:gd name="connsiteX177" fmla="*/ 46365 w 607655"/>
                <a:gd name="connsiteY177" fmla="*/ 257503 h 399048"/>
                <a:gd name="connsiteX178" fmla="*/ 45069 w 607655"/>
                <a:gd name="connsiteY178" fmla="*/ 260089 h 399048"/>
                <a:gd name="connsiteX179" fmla="*/ 41136 w 607655"/>
                <a:gd name="connsiteY179" fmla="*/ 261669 h 399048"/>
                <a:gd name="connsiteX180" fmla="*/ 17006 w 607655"/>
                <a:gd name="connsiteY180" fmla="*/ 252426 h 399048"/>
                <a:gd name="connsiteX181" fmla="*/ 15135 w 607655"/>
                <a:gd name="connsiteY181" fmla="*/ 248498 h 399048"/>
                <a:gd name="connsiteX182" fmla="*/ 16238 w 607655"/>
                <a:gd name="connsiteY182" fmla="*/ 245194 h 399048"/>
                <a:gd name="connsiteX183" fmla="*/ 17341 w 607655"/>
                <a:gd name="connsiteY183" fmla="*/ 241985 h 399048"/>
                <a:gd name="connsiteX184" fmla="*/ 18780 w 607655"/>
                <a:gd name="connsiteY184" fmla="*/ 238153 h 399048"/>
                <a:gd name="connsiteX185" fmla="*/ 20412 w 607655"/>
                <a:gd name="connsiteY185" fmla="*/ 233843 h 399048"/>
                <a:gd name="connsiteX186" fmla="*/ 22330 w 607655"/>
                <a:gd name="connsiteY186" fmla="*/ 229149 h 399048"/>
                <a:gd name="connsiteX187" fmla="*/ 24441 w 607655"/>
                <a:gd name="connsiteY187" fmla="*/ 223977 h 399048"/>
                <a:gd name="connsiteX188" fmla="*/ 26888 w 607655"/>
                <a:gd name="connsiteY188" fmla="*/ 218565 h 399048"/>
                <a:gd name="connsiteX189" fmla="*/ 28183 w 607655"/>
                <a:gd name="connsiteY189" fmla="*/ 215739 h 399048"/>
                <a:gd name="connsiteX190" fmla="*/ 29574 w 607655"/>
                <a:gd name="connsiteY190" fmla="*/ 212865 h 399048"/>
                <a:gd name="connsiteX191" fmla="*/ 32453 w 607655"/>
                <a:gd name="connsiteY191" fmla="*/ 206926 h 399048"/>
                <a:gd name="connsiteX192" fmla="*/ 39025 w 607655"/>
                <a:gd name="connsiteY192" fmla="*/ 194809 h 399048"/>
                <a:gd name="connsiteX193" fmla="*/ 40800 w 607655"/>
                <a:gd name="connsiteY193" fmla="*/ 191744 h 399048"/>
                <a:gd name="connsiteX194" fmla="*/ 41663 w 607655"/>
                <a:gd name="connsiteY194" fmla="*/ 190163 h 399048"/>
                <a:gd name="connsiteX195" fmla="*/ 42623 w 607655"/>
                <a:gd name="connsiteY195" fmla="*/ 188631 h 399048"/>
                <a:gd name="connsiteX196" fmla="*/ 46365 w 607655"/>
                <a:gd name="connsiteY196" fmla="*/ 182548 h 399048"/>
                <a:gd name="connsiteX197" fmla="*/ 50346 w 607655"/>
                <a:gd name="connsiteY197" fmla="*/ 176513 h 399048"/>
                <a:gd name="connsiteX198" fmla="*/ 52313 w 607655"/>
                <a:gd name="connsiteY198" fmla="*/ 173544 h 399048"/>
                <a:gd name="connsiteX199" fmla="*/ 54376 w 607655"/>
                <a:gd name="connsiteY199" fmla="*/ 170622 h 399048"/>
                <a:gd name="connsiteX200" fmla="*/ 56439 w 607655"/>
                <a:gd name="connsiteY200" fmla="*/ 167749 h 399048"/>
                <a:gd name="connsiteX201" fmla="*/ 58502 w 607655"/>
                <a:gd name="connsiteY201" fmla="*/ 164875 h 399048"/>
                <a:gd name="connsiteX202" fmla="*/ 62675 w 607655"/>
                <a:gd name="connsiteY202" fmla="*/ 159415 h 399048"/>
                <a:gd name="connsiteX203" fmla="*/ 66801 w 607655"/>
                <a:gd name="connsiteY203" fmla="*/ 154195 h 399048"/>
                <a:gd name="connsiteX204" fmla="*/ 70879 w 607655"/>
                <a:gd name="connsiteY204" fmla="*/ 149261 h 399048"/>
                <a:gd name="connsiteX205" fmla="*/ 74860 w 607655"/>
                <a:gd name="connsiteY205" fmla="*/ 144664 h 399048"/>
                <a:gd name="connsiteX206" fmla="*/ 78698 w 607655"/>
                <a:gd name="connsiteY206" fmla="*/ 140497 h 399048"/>
                <a:gd name="connsiteX207" fmla="*/ 82248 w 607655"/>
                <a:gd name="connsiteY207" fmla="*/ 136617 h 399048"/>
                <a:gd name="connsiteX208" fmla="*/ 85702 w 607655"/>
                <a:gd name="connsiteY208" fmla="*/ 133121 h 399048"/>
                <a:gd name="connsiteX209" fmla="*/ 88724 w 607655"/>
                <a:gd name="connsiteY209" fmla="*/ 130056 h 399048"/>
                <a:gd name="connsiteX210" fmla="*/ 90020 w 607655"/>
                <a:gd name="connsiteY210" fmla="*/ 128811 h 399048"/>
                <a:gd name="connsiteX211" fmla="*/ 91123 w 607655"/>
                <a:gd name="connsiteY211" fmla="*/ 127757 h 399048"/>
                <a:gd name="connsiteX212" fmla="*/ 93138 w 607655"/>
                <a:gd name="connsiteY212" fmla="*/ 125793 h 399048"/>
                <a:gd name="connsiteX213" fmla="*/ 476526 w 607655"/>
                <a:gd name="connsiteY213" fmla="*/ 108336 h 399048"/>
                <a:gd name="connsiteX214" fmla="*/ 479836 w 607655"/>
                <a:gd name="connsiteY214" fmla="*/ 110875 h 399048"/>
                <a:gd name="connsiteX215" fmla="*/ 482858 w 607655"/>
                <a:gd name="connsiteY215" fmla="*/ 113223 h 399048"/>
                <a:gd name="connsiteX216" fmla="*/ 486312 w 607655"/>
                <a:gd name="connsiteY216" fmla="*/ 116049 h 399048"/>
                <a:gd name="connsiteX217" fmla="*/ 490246 w 607655"/>
                <a:gd name="connsiteY217" fmla="*/ 119307 h 399048"/>
                <a:gd name="connsiteX218" fmla="*/ 494516 w 607655"/>
                <a:gd name="connsiteY218" fmla="*/ 122996 h 399048"/>
                <a:gd name="connsiteX219" fmla="*/ 499121 w 607655"/>
                <a:gd name="connsiteY219" fmla="*/ 127116 h 399048"/>
                <a:gd name="connsiteX220" fmla="*/ 503919 w 607655"/>
                <a:gd name="connsiteY220" fmla="*/ 131571 h 399048"/>
                <a:gd name="connsiteX221" fmla="*/ 508908 w 607655"/>
                <a:gd name="connsiteY221" fmla="*/ 136458 h 399048"/>
                <a:gd name="connsiteX222" fmla="*/ 513993 w 607655"/>
                <a:gd name="connsiteY222" fmla="*/ 141632 h 399048"/>
                <a:gd name="connsiteX223" fmla="*/ 519174 w 607655"/>
                <a:gd name="connsiteY223" fmla="*/ 147093 h 399048"/>
                <a:gd name="connsiteX224" fmla="*/ 521765 w 607655"/>
                <a:gd name="connsiteY224" fmla="*/ 149920 h 399048"/>
                <a:gd name="connsiteX225" fmla="*/ 524307 w 607655"/>
                <a:gd name="connsiteY225" fmla="*/ 152842 h 399048"/>
                <a:gd name="connsiteX226" fmla="*/ 526898 w 607655"/>
                <a:gd name="connsiteY226" fmla="*/ 155812 h 399048"/>
                <a:gd name="connsiteX227" fmla="*/ 529441 w 607655"/>
                <a:gd name="connsiteY227" fmla="*/ 158830 h 399048"/>
                <a:gd name="connsiteX228" fmla="*/ 534430 w 607655"/>
                <a:gd name="connsiteY228" fmla="*/ 164915 h 399048"/>
                <a:gd name="connsiteX229" fmla="*/ 539275 w 607655"/>
                <a:gd name="connsiteY229" fmla="*/ 171191 h 399048"/>
                <a:gd name="connsiteX230" fmla="*/ 540522 w 607655"/>
                <a:gd name="connsiteY230" fmla="*/ 172771 h 399048"/>
                <a:gd name="connsiteX231" fmla="*/ 541674 w 607655"/>
                <a:gd name="connsiteY231" fmla="*/ 174352 h 399048"/>
                <a:gd name="connsiteX232" fmla="*/ 543977 w 607655"/>
                <a:gd name="connsiteY232" fmla="*/ 177562 h 399048"/>
                <a:gd name="connsiteX233" fmla="*/ 552660 w 607655"/>
                <a:gd name="connsiteY233" fmla="*/ 190162 h 399048"/>
                <a:gd name="connsiteX234" fmla="*/ 556546 w 607655"/>
                <a:gd name="connsiteY234" fmla="*/ 196342 h 399048"/>
                <a:gd name="connsiteX235" fmla="*/ 558465 w 607655"/>
                <a:gd name="connsiteY235" fmla="*/ 199360 h 399048"/>
                <a:gd name="connsiteX236" fmla="*/ 560192 w 607655"/>
                <a:gd name="connsiteY236" fmla="*/ 202378 h 399048"/>
                <a:gd name="connsiteX237" fmla="*/ 563550 w 607655"/>
                <a:gd name="connsiteY237" fmla="*/ 208127 h 399048"/>
                <a:gd name="connsiteX238" fmla="*/ 566572 w 607655"/>
                <a:gd name="connsiteY238" fmla="*/ 213589 h 399048"/>
                <a:gd name="connsiteX239" fmla="*/ 567963 w 607655"/>
                <a:gd name="connsiteY239" fmla="*/ 216176 h 399048"/>
                <a:gd name="connsiteX240" fmla="*/ 569307 w 607655"/>
                <a:gd name="connsiteY240" fmla="*/ 218715 h 399048"/>
                <a:gd name="connsiteX241" fmla="*/ 571801 w 607655"/>
                <a:gd name="connsiteY241" fmla="*/ 223697 h 399048"/>
                <a:gd name="connsiteX242" fmla="*/ 573960 w 607655"/>
                <a:gd name="connsiteY242" fmla="*/ 228104 h 399048"/>
                <a:gd name="connsiteX243" fmla="*/ 575399 w 607655"/>
                <a:gd name="connsiteY243" fmla="*/ 231123 h 399048"/>
                <a:gd name="connsiteX244" fmla="*/ 576599 w 607655"/>
                <a:gd name="connsiteY244" fmla="*/ 233662 h 399048"/>
                <a:gd name="connsiteX245" fmla="*/ 574919 w 607655"/>
                <a:gd name="connsiteY245" fmla="*/ 237925 h 399048"/>
                <a:gd name="connsiteX246" fmla="*/ 479308 w 607655"/>
                <a:gd name="connsiteY246" fmla="*/ 276299 h 399048"/>
                <a:gd name="connsiteX247" fmla="*/ 475135 w 607655"/>
                <a:gd name="connsiteY247" fmla="*/ 274383 h 399048"/>
                <a:gd name="connsiteX248" fmla="*/ 474271 w 607655"/>
                <a:gd name="connsiteY248" fmla="*/ 271700 h 399048"/>
                <a:gd name="connsiteX249" fmla="*/ 473264 w 607655"/>
                <a:gd name="connsiteY249" fmla="*/ 268682 h 399048"/>
                <a:gd name="connsiteX250" fmla="*/ 472352 w 607655"/>
                <a:gd name="connsiteY250" fmla="*/ 266143 h 399048"/>
                <a:gd name="connsiteX251" fmla="*/ 471345 w 607655"/>
                <a:gd name="connsiteY251" fmla="*/ 263173 h 399048"/>
                <a:gd name="connsiteX252" fmla="*/ 470673 w 607655"/>
                <a:gd name="connsiteY252" fmla="*/ 261448 h 399048"/>
                <a:gd name="connsiteX253" fmla="*/ 469953 w 607655"/>
                <a:gd name="connsiteY253" fmla="*/ 259628 h 399048"/>
                <a:gd name="connsiteX254" fmla="*/ 468418 w 607655"/>
                <a:gd name="connsiteY254" fmla="*/ 255651 h 399048"/>
                <a:gd name="connsiteX255" fmla="*/ 466595 w 607655"/>
                <a:gd name="connsiteY255" fmla="*/ 251483 h 399048"/>
                <a:gd name="connsiteX256" fmla="*/ 465684 w 607655"/>
                <a:gd name="connsiteY256" fmla="*/ 249280 h 399048"/>
                <a:gd name="connsiteX257" fmla="*/ 464628 w 607655"/>
                <a:gd name="connsiteY257" fmla="*/ 247076 h 399048"/>
                <a:gd name="connsiteX258" fmla="*/ 462517 w 607655"/>
                <a:gd name="connsiteY258" fmla="*/ 242477 h 399048"/>
                <a:gd name="connsiteX259" fmla="*/ 457624 w 607655"/>
                <a:gd name="connsiteY259" fmla="*/ 233135 h 399048"/>
                <a:gd name="connsiteX260" fmla="*/ 456329 w 607655"/>
                <a:gd name="connsiteY260" fmla="*/ 230739 h 399048"/>
                <a:gd name="connsiteX261" fmla="*/ 455657 w 607655"/>
                <a:gd name="connsiteY261" fmla="*/ 229542 h 399048"/>
                <a:gd name="connsiteX262" fmla="*/ 454986 w 607655"/>
                <a:gd name="connsiteY262" fmla="*/ 228392 h 399048"/>
                <a:gd name="connsiteX263" fmla="*/ 452155 w 607655"/>
                <a:gd name="connsiteY263" fmla="*/ 223649 h 399048"/>
                <a:gd name="connsiteX264" fmla="*/ 449229 w 607655"/>
                <a:gd name="connsiteY264" fmla="*/ 219002 h 399048"/>
                <a:gd name="connsiteX265" fmla="*/ 447742 w 607655"/>
                <a:gd name="connsiteY265" fmla="*/ 216703 h 399048"/>
                <a:gd name="connsiteX266" fmla="*/ 446206 w 607655"/>
                <a:gd name="connsiteY266" fmla="*/ 214451 h 399048"/>
                <a:gd name="connsiteX267" fmla="*/ 444719 w 607655"/>
                <a:gd name="connsiteY267" fmla="*/ 212199 h 399048"/>
                <a:gd name="connsiteX268" fmla="*/ 443136 w 607655"/>
                <a:gd name="connsiteY268" fmla="*/ 209995 h 399048"/>
                <a:gd name="connsiteX269" fmla="*/ 440066 w 607655"/>
                <a:gd name="connsiteY269" fmla="*/ 205732 h 399048"/>
                <a:gd name="connsiteX270" fmla="*/ 436948 w 607655"/>
                <a:gd name="connsiteY270" fmla="*/ 201708 h 399048"/>
                <a:gd name="connsiteX271" fmla="*/ 433877 w 607655"/>
                <a:gd name="connsiteY271" fmla="*/ 197923 h 399048"/>
                <a:gd name="connsiteX272" fmla="*/ 430903 w 607655"/>
                <a:gd name="connsiteY272" fmla="*/ 194330 h 399048"/>
                <a:gd name="connsiteX273" fmla="*/ 428072 w 607655"/>
                <a:gd name="connsiteY273" fmla="*/ 191072 h 399048"/>
                <a:gd name="connsiteX274" fmla="*/ 425386 w 607655"/>
                <a:gd name="connsiteY274" fmla="*/ 188102 h 399048"/>
                <a:gd name="connsiteX275" fmla="*/ 422939 w 607655"/>
                <a:gd name="connsiteY275" fmla="*/ 185515 h 399048"/>
                <a:gd name="connsiteX276" fmla="*/ 420733 w 607655"/>
                <a:gd name="connsiteY276" fmla="*/ 183215 h 399048"/>
                <a:gd name="connsiteX277" fmla="*/ 418862 w 607655"/>
                <a:gd name="connsiteY277" fmla="*/ 181299 h 399048"/>
                <a:gd name="connsiteX278" fmla="*/ 417230 w 607655"/>
                <a:gd name="connsiteY278" fmla="*/ 179718 h 399048"/>
                <a:gd name="connsiteX279" fmla="*/ 417039 w 607655"/>
                <a:gd name="connsiteY279" fmla="*/ 175502 h 399048"/>
                <a:gd name="connsiteX280" fmla="*/ 472160 w 607655"/>
                <a:gd name="connsiteY280" fmla="*/ 108815 h 399048"/>
                <a:gd name="connsiteX281" fmla="*/ 476526 w 607655"/>
                <a:gd name="connsiteY281" fmla="*/ 108336 h 399048"/>
                <a:gd name="connsiteX282" fmla="*/ 400772 w 607655"/>
                <a:gd name="connsiteY282" fmla="*/ 66120 h 399048"/>
                <a:gd name="connsiteX283" fmla="*/ 402547 w 607655"/>
                <a:gd name="connsiteY283" fmla="*/ 66790 h 399048"/>
                <a:gd name="connsiteX284" fmla="*/ 409169 w 607655"/>
                <a:gd name="connsiteY284" fmla="*/ 69471 h 399048"/>
                <a:gd name="connsiteX285" fmla="*/ 415503 w 607655"/>
                <a:gd name="connsiteY285" fmla="*/ 72200 h 399048"/>
                <a:gd name="connsiteX286" fmla="*/ 421453 w 607655"/>
                <a:gd name="connsiteY286" fmla="*/ 74929 h 399048"/>
                <a:gd name="connsiteX287" fmla="*/ 426923 w 607655"/>
                <a:gd name="connsiteY287" fmla="*/ 77610 h 399048"/>
                <a:gd name="connsiteX288" fmla="*/ 431962 w 607655"/>
                <a:gd name="connsiteY288" fmla="*/ 80100 h 399048"/>
                <a:gd name="connsiteX289" fmla="*/ 436712 w 607655"/>
                <a:gd name="connsiteY289" fmla="*/ 82733 h 399048"/>
                <a:gd name="connsiteX290" fmla="*/ 440887 w 607655"/>
                <a:gd name="connsiteY290" fmla="*/ 85031 h 399048"/>
                <a:gd name="connsiteX291" fmla="*/ 442518 w 607655"/>
                <a:gd name="connsiteY291" fmla="*/ 85941 h 399048"/>
                <a:gd name="connsiteX292" fmla="*/ 443862 w 607655"/>
                <a:gd name="connsiteY292" fmla="*/ 86707 h 399048"/>
                <a:gd name="connsiteX293" fmla="*/ 446309 w 607655"/>
                <a:gd name="connsiteY293" fmla="*/ 88095 h 399048"/>
                <a:gd name="connsiteX294" fmla="*/ 447364 w 607655"/>
                <a:gd name="connsiteY294" fmla="*/ 92548 h 399048"/>
                <a:gd name="connsiteX295" fmla="*/ 401923 w 607655"/>
                <a:gd name="connsiteY295" fmla="*/ 161633 h 399048"/>
                <a:gd name="connsiteX296" fmla="*/ 397365 w 607655"/>
                <a:gd name="connsiteY296" fmla="*/ 162399 h 399048"/>
                <a:gd name="connsiteX297" fmla="*/ 395110 w 607655"/>
                <a:gd name="connsiteY297" fmla="*/ 160723 h 399048"/>
                <a:gd name="connsiteX298" fmla="*/ 393862 w 607655"/>
                <a:gd name="connsiteY298" fmla="*/ 159814 h 399048"/>
                <a:gd name="connsiteX299" fmla="*/ 392614 w 607655"/>
                <a:gd name="connsiteY299" fmla="*/ 158904 h 399048"/>
                <a:gd name="connsiteX300" fmla="*/ 390311 w 607655"/>
                <a:gd name="connsiteY300" fmla="*/ 157228 h 399048"/>
                <a:gd name="connsiteX301" fmla="*/ 387624 w 607655"/>
                <a:gd name="connsiteY301" fmla="*/ 155265 h 399048"/>
                <a:gd name="connsiteX302" fmla="*/ 384265 w 607655"/>
                <a:gd name="connsiteY302" fmla="*/ 153063 h 399048"/>
                <a:gd name="connsiteX303" fmla="*/ 381194 w 607655"/>
                <a:gd name="connsiteY303" fmla="*/ 151004 h 399048"/>
                <a:gd name="connsiteX304" fmla="*/ 259999 w 607655"/>
                <a:gd name="connsiteY304" fmla="*/ 48013 h 399048"/>
                <a:gd name="connsiteX305" fmla="*/ 263502 w 607655"/>
                <a:gd name="connsiteY305" fmla="*/ 50935 h 399048"/>
                <a:gd name="connsiteX306" fmla="*/ 267581 w 607655"/>
                <a:gd name="connsiteY306" fmla="*/ 113266 h 399048"/>
                <a:gd name="connsiteX307" fmla="*/ 264462 w 607655"/>
                <a:gd name="connsiteY307" fmla="*/ 116620 h 399048"/>
                <a:gd name="connsiteX308" fmla="*/ 261678 w 607655"/>
                <a:gd name="connsiteY308" fmla="*/ 116620 h 399048"/>
                <a:gd name="connsiteX309" fmla="*/ 258463 w 607655"/>
                <a:gd name="connsiteY309" fmla="*/ 116668 h 399048"/>
                <a:gd name="connsiteX310" fmla="*/ 255392 w 607655"/>
                <a:gd name="connsiteY310" fmla="*/ 116763 h 399048"/>
                <a:gd name="connsiteX311" fmla="*/ 251888 w 607655"/>
                <a:gd name="connsiteY311" fmla="*/ 116859 h 399048"/>
                <a:gd name="connsiteX312" fmla="*/ 249873 w 607655"/>
                <a:gd name="connsiteY312" fmla="*/ 116955 h 399048"/>
                <a:gd name="connsiteX313" fmla="*/ 247713 w 607655"/>
                <a:gd name="connsiteY313" fmla="*/ 117099 h 399048"/>
                <a:gd name="connsiteX314" fmla="*/ 243154 w 607655"/>
                <a:gd name="connsiteY314" fmla="*/ 117434 h 399048"/>
                <a:gd name="connsiteX315" fmla="*/ 238259 w 607655"/>
                <a:gd name="connsiteY315" fmla="*/ 117913 h 399048"/>
                <a:gd name="connsiteX316" fmla="*/ 235715 w 607655"/>
                <a:gd name="connsiteY316" fmla="*/ 118153 h 399048"/>
                <a:gd name="connsiteX317" fmla="*/ 233124 w 607655"/>
                <a:gd name="connsiteY317" fmla="*/ 118536 h 399048"/>
                <a:gd name="connsiteX318" fmla="*/ 227749 w 607655"/>
                <a:gd name="connsiteY318" fmla="*/ 119255 h 399048"/>
                <a:gd name="connsiteX319" fmla="*/ 222230 w 607655"/>
                <a:gd name="connsiteY319" fmla="*/ 120213 h 399048"/>
                <a:gd name="connsiteX320" fmla="*/ 219398 w 607655"/>
                <a:gd name="connsiteY320" fmla="*/ 120740 h 399048"/>
                <a:gd name="connsiteX321" fmla="*/ 216567 w 607655"/>
                <a:gd name="connsiteY321" fmla="*/ 121315 h 399048"/>
                <a:gd name="connsiteX322" fmla="*/ 213688 w 607655"/>
                <a:gd name="connsiteY322" fmla="*/ 121938 h 399048"/>
                <a:gd name="connsiteX323" fmla="*/ 210808 w 607655"/>
                <a:gd name="connsiteY323" fmla="*/ 122561 h 399048"/>
                <a:gd name="connsiteX324" fmla="*/ 205049 w 607655"/>
                <a:gd name="connsiteY324" fmla="*/ 123998 h 399048"/>
                <a:gd name="connsiteX325" fmla="*/ 199338 w 607655"/>
                <a:gd name="connsiteY325" fmla="*/ 125579 h 399048"/>
                <a:gd name="connsiteX326" fmla="*/ 196507 w 607655"/>
                <a:gd name="connsiteY326" fmla="*/ 126393 h 399048"/>
                <a:gd name="connsiteX327" fmla="*/ 193723 w 607655"/>
                <a:gd name="connsiteY327" fmla="*/ 127304 h 399048"/>
                <a:gd name="connsiteX328" fmla="*/ 190940 w 607655"/>
                <a:gd name="connsiteY328" fmla="*/ 128214 h 399048"/>
                <a:gd name="connsiteX329" fmla="*/ 188156 w 607655"/>
                <a:gd name="connsiteY329" fmla="*/ 129124 h 399048"/>
                <a:gd name="connsiteX330" fmla="*/ 182829 w 607655"/>
                <a:gd name="connsiteY330" fmla="*/ 131041 h 399048"/>
                <a:gd name="connsiteX331" fmla="*/ 177694 w 607655"/>
                <a:gd name="connsiteY331" fmla="*/ 133053 h 399048"/>
                <a:gd name="connsiteX332" fmla="*/ 172799 w 607655"/>
                <a:gd name="connsiteY332" fmla="*/ 135113 h 399048"/>
                <a:gd name="connsiteX333" fmla="*/ 168192 w 607655"/>
                <a:gd name="connsiteY333" fmla="*/ 137125 h 399048"/>
                <a:gd name="connsiteX334" fmla="*/ 163921 w 607655"/>
                <a:gd name="connsiteY334" fmla="*/ 139090 h 399048"/>
                <a:gd name="connsiteX335" fmla="*/ 160034 w 607655"/>
                <a:gd name="connsiteY335" fmla="*/ 140958 h 399048"/>
                <a:gd name="connsiteX336" fmla="*/ 156578 w 607655"/>
                <a:gd name="connsiteY336" fmla="*/ 142779 h 399048"/>
                <a:gd name="connsiteX337" fmla="*/ 153507 w 607655"/>
                <a:gd name="connsiteY337" fmla="*/ 144360 h 399048"/>
                <a:gd name="connsiteX338" fmla="*/ 150963 w 607655"/>
                <a:gd name="connsiteY338" fmla="*/ 145797 h 399048"/>
                <a:gd name="connsiteX339" fmla="*/ 148612 w 607655"/>
                <a:gd name="connsiteY339" fmla="*/ 147091 h 399048"/>
                <a:gd name="connsiteX340" fmla="*/ 144485 w 607655"/>
                <a:gd name="connsiteY340" fmla="*/ 146132 h 399048"/>
                <a:gd name="connsiteX341" fmla="*/ 118522 w 607655"/>
                <a:gd name="connsiteY341" fmla="*/ 108092 h 399048"/>
                <a:gd name="connsiteX342" fmla="*/ 119290 w 607655"/>
                <a:gd name="connsiteY342" fmla="*/ 103780 h 399048"/>
                <a:gd name="connsiteX343" fmla="*/ 122265 w 607655"/>
                <a:gd name="connsiteY343" fmla="*/ 101576 h 399048"/>
                <a:gd name="connsiteX344" fmla="*/ 125144 w 607655"/>
                <a:gd name="connsiteY344" fmla="*/ 99468 h 399048"/>
                <a:gd name="connsiteX345" fmla="*/ 128648 w 607655"/>
                <a:gd name="connsiteY345" fmla="*/ 97072 h 399048"/>
                <a:gd name="connsiteX346" fmla="*/ 132583 w 607655"/>
                <a:gd name="connsiteY346" fmla="*/ 94389 h 399048"/>
                <a:gd name="connsiteX347" fmla="*/ 137046 w 607655"/>
                <a:gd name="connsiteY347" fmla="*/ 91515 h 399048"/>
                <a:gd name="connsiteX348" fmla="*/ 141989 w 607655"/>
                <a:gd name="connsiteY348" fmla="*/ 88449 h 399048"/>
                <a:gd name="connsiteX349" fmla="*/ 147316 w 607655"/>
                <a:gd name="connsiteY349" fmla="*/ 85287 h 399048"/>
                <a:gd name="connsiteX350" fmla="*/ 153027 w 607655"/>
                <a:gd name="connsiteY350" fmla="*/ 82029 h 399048"/>
                <a:gd name="connsiteX351" fmla="*/ 159074 w 607655"/>
                <a:gd name="connsiteY351" fmla="*/ 78819 h 399048"/>
                <a:gd name="connsiteX352" fmla="*/ 165409 w 607655"/>
                <a:gd name="connsiteY352" fmla="*/ 75609 h 399048"/>
                <a:gd name="connsiteX353" fmla="*/ 168672 w 607655"/>
                <a:gd name="connsiteY353" fmla="*/ 74028 h 399048"/>
                <a:gd name="connsiteX354" fmla="*/ 172031 w 607655"/>
                <a:gd name="connsiteY354" fmla="*/ 72495 h 399048"/>
                <a:gd name="connsiteX355" fmla="*/ 175391 w 607655"/>
                <a:gd name="connsiteY355" fmla="*/ 70961 h 399048"/>
                <a:gd name="connsiteX356" fmla="*/ 178798 w 607655"/>
                <a:gd name="connsiteY356" fmla="*/ 69476 h 399048"/>
                <a:gd name="connsiteX357" fmla="*/ 185709 w 607655"/>
                <a:gd name="connsiteY357" fmla="*/ 66602 h 399048"/>
                <a:gd name="connsiteX358" fmla="*/ 192715 w 607655"/>
                <a:gd name="connsiteY358" fmla="*/ 63919 h 399048"/>
                <a:gd name="connsiteX359" fmla="*/ 196267 w 607655"/>
                <a:gd name="connsiteY359" fmla="*/ 62673 h 399048"/>
                <a:gd name="connsiteX360" fmla="*/ 199770 w 607655"/>
                <a:gd name="connsiteY360" fmla="*/ 61475 h 399048"/>
                <a:gd name="connsiteX361" fmla="*/ 203273 w 607655"/>
                <a:gd name="connsiteY361" fmla="*/ 60278 h 399048"/>
                <a:gd name="connsiteX362" fmla="*/ 206777 w 607655"/>
                <a:gd name="connsiteY362" fmla="*/ 59224 h 399048"/>
                <a:gd name="connsiteX363" fmla="*/ 213640 w 607655"/>
                <a:gd name="connsiteY363" fmla="*/ 57115 h 399048"/>
                <a:gd name="connsiteX364" fmla="*/ 220358 w 607655"/>
                <a:gd name="connsiteY364" fmla="*/ 55343 h 399048"/>
                <a:gd name="connsiteX365" fmla="*/ 223670 w 607655"/>
                <a:gd name="connsiteY365" fmla="*/ 54480 h 399048"/>
                <a:gd name="connsiteX366" fmla="*/ 226837 w 607655"/>
                <a:gd name="connsiteY366" fmla="*/ 53762 h 399048"/>
                <a:gd name="connsiteX367" fmla="*/ 233028 w 607655"/>
                <a:gd name="connsiteY367" fmla="*/ 52372 h 399048"/>
                <a:gd name="connsiteX368" fmla="*/ 238835 w 607655"/>
                <a:gd name="connsiteY368" fmla="*/ 51223 h 399048"/>
                <a:gd name="connsiteX369" fmla="*/ 241570 w 607655"/>
                <a:gd name="connsiteY369" fmla="*/ 50696 h 399048"/>
                <a:gd name="connsiteX370" fmla="*/ 244258 w 607655"/>
                <a:gd name="connsiteY370" fmla="*/ 50264 h 399048"/>
                <a:gd name="connsiteX371" fmla="*/ 249393 w 607655"/>
                <a:gd name="connsiteY371" fmla="*/ 49450 h 399048"/>
                <a:gd name="connsiteX372" fmla="*/ 253904 w 607655"/>
                <a:gd name="connsiteY372" fmla="*/ 48779 h 399048"/>
                <a:gd name="connsiteX373" fmla="*/ 257167 w 607655"/>
                <a:gd name="connsiteY373" fmla="*/ 48396 h 399048"/>
                <a:gd name="connsiteX374" fmla="*/ 259999 w 607655"/>
                <a:gd name="connsiteY374" fmla="*/ 48013 h 399048"/>
                <a:gd name="connsiteX375" fmla="*/ 295372 w 607655"/>
                <a:gd name="connsiteY375" fmla="*/ 46150 h 399048"/>
                <a:gd name="connsiteX376" fmla="*/ 299306 w 607655"/>
                <a:gd name="connsiteY376" fmla="*/ 46198 h 399048"/>
                <a:gd name="connsiteX377" fmla="*/ 303048 w 607655"/>
                <a:gd name="connsiteY377" fmla="*/ 46246 h 399048"/>
                <a:gd name="connsiteX378" fmla="*/ 307414 w 607655"/>
                <a:gd name="connsiteY378" fmla="*/ 46485 h 399048"/>
                <a:gd name="connsiteX379" fmla="*/ 312356 w 607655"/>
                <a:gd name="connsiteY379" fmla="*/ 46724 h 399048"/>
                <a:gd name="connsiteX380" fmla="*/ 317873 w 607655"/>
                <a:gd name="connsiteY380" fmla="*/ 47155 h 399048"/>
                <a:gd name="connsiteX381" fmla="*/ 323870 w 607655"/>
                <a:gd name="connsiteY381" fmla="*/ 47634 h 399048"/>
                <a:gd name="connsiteX382" fmla="*/ 330251 w 607655"/>
                <a:gd name="connsiteY382" fmla="*/ 48400 h 399048"/>
                <a:gd name="connsiteX383" fmla="*/ 333561 w 607655"/>
                <a:gd name="connsiteY383" fmla="*/ 48831 h 399048"/>
                <a:gd name="connsiteX384" fmla="*/ 336968 w 607655"/>
                <a:gd name="connsiteY384" fmla="*/ 49309 h 399048"/>
                <a:gd name="connsiteX385" fmla="*/ 342101 w 607655"/>
                <a:gd name="connsiteY385" fmla="*/ 50123 h 399048"/>
                <a:gd name="connsiteX386" fmla="*/ 307318 w 607655"/>
                <a:gd name="connsiteY386" fmla="*/ 121161 h 399048"/>
                <a:gd name="connsiteX387" fmla="*/ 303816 w 607655"/>
                <a:gd name="connsiteY387" fmla="*/ 120443 h 399048"/>
                <a:gd name="connsiteX388" fmla="*/ 300122 w 607655"/>
                <a:gd name="connsiteY388" fmla="*/ 119821 h 399048"/>
                <a:gd name="connsiteX389" fmla="*/ 296859 w 607655"/>
                <a:gd name="connsiteY389" fmla="*/ 119246 h 399048"/>
                <a:gd name="connsiteX390" fmla="*/ 294125 w 607655"/>
                <a:gd name="connsiteY390" fmla="*/ 118863 h 399048"/>
                <a:gd name="connsiteX391" fmla="*/ 291726 w 607655"/>
                <a:gd name="connsiteY391" fmla="*/ 118528 h 399048"/>
                <a:gd name="connsiteX392" fmla="*/ 288991 w 607655"/>
                <a:gd name="connsiteY392" fmla="*/ 115273 h 399048"/>
                <a:gd name="connsiteX393" fmla="*/ 292158 w 607655"/>
                <a:gd name="connsiteY393" fmla="*/ 49166 h 399048"/>
                <a:gd name="connsiteX394" fmla="*/ 295372 w 607655"/>
                <a:gd name="connsiteY394" fmla="*/ 46150 h 399048"/>
                <a:gd name="connsiteX395" fmla="*/ 389289 w 607655"/>
                <a:gd name="connsiteY395" fmla="*/ 0 h 399048"/>
                <a:gd name="connsiteX396" fmla="*/ 397350 w 607655"/>
                <a:gd name="connsiteY396" fmla="*/ 9917 h 399048"/>
                <a:gd name="connsiteX397" fmla="*/ 385642 w 607655"/>
                <a:gd name="connsiteY397" fmla="*/ 60650 h 399048"/>
                <a:gd name="connsiteX398" fmla="*/ 366735 w 607655"/>
                <a:gd name="connsiteY398" fmla="*/ 142570 h 399048"/>
                <a:gd name="connsiteX399" fmla="*/ 317116 w 607655"/>
                <a:gd name="connsiteY399" fmla="*/ 357671 h 399048"/>
                <a:gd name="connsiteX400" fmla="*/ 313373 w 607655"/>
                <a:gd name="connsiteY400" fmla="*/ 368163 h 399048"/>
                <a:gd name="connsiteX401" fmla="*/ 269272 w 607655"/>
                <a:gd name="connsiteY401" fmla="*/ 395661 h 399048"/>
                <a:gd name="connsiteX402" fmla="*/ 247726 w 607655"/>
                <a:gd name="connsiteY402" fmla="*/ 390679 h 399048"/>
                <a:gd name="connsiteX403" fmla="*/ 225220 w 607655"/>
                <a:gd name="connsiteY403" fmla="*/ 325142 h 399048"/>
                <a:gd name="connsiteX404" fmla="*/ 323210 w 607655"/>
                <a:gd name="connsiteY404" fmla="*/ 124988 h 399048"/>
                <a:gd name="connsiteX405" fmla="*/ 358385 w 607655"/>
                <a:gd name="connsiteY405" fmla="*/ 53224 h 399048"/>
                <a:gd name="connsiteX406" fmla="*/ 382186 w 607655"/>
                <a:gd name="connsiteY406" fmla="*/ 4551 h 399048"/>
                <a:gd name="connsiteX407" fmla="*/ 389289 w 607655"/>
                <a:gd name="connsiteY407" fmla="*/ 0 h 399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</a:cxnLst>
              <a:rect l="l" t="t" r="r" b="b"/>
              <a:pathLst>
                <a:path w="607655" h="399048">
                  <a:moveTo>
                    <a:pt x="271096" y="321406"/>
                  </a:moveTo>
                  <a:cubicBezTo>
                    <a:pt x="257803" y="321406"/>
                    <a:pt x="247006" y="332137"/>
                    <a:pt x="247006" y="345407"/>
                  </a:cubicBezTo>
                  <a:cubicBezTo>
                    <a:pt x="247006" y="358677"/>
                    <a:pt x="257803" y="369408"/>
                    <a:pt x="271096" y="369408"/>
                  </a:cubicBezTo>
                  <a:cubicBezTo>
                    <a:pt x="284340" y="369408"/>
                    <a:pt x="295138" y="358677"/>
                    <a:pt x="295138" y="345407"/>
                  </a:cubicBezTo>
                  <a:cubicBezTo>
                    <a:pt x="295138" y="332137"/>
                    <a:pt x="284340" y="321406"/>
                    <a:pt x="271096" y="321406"/>
                  </a:cubicBezTo>
                  <a:close/>
                  <a:moveTo>
                    <a:pt x="10407" y="277943"/>
                  </a:moveTo>
                  <a:lnTo>
                    <a:pt x="31702" y="283598"/>
                  </a:lnTo>
                  <a:cubicBezTo>
                    <a:pt x="33477" y="284078"/>
                    <a:pt x="34436" y="285899"/>
                    <a:pt x="33908" y="287624"/>
                  </a:cubicBezTo>
                  <a:cubicBezTo>
                    <a:pt x="33621" y="288391"/>
                    <a:pt x="33333" y="289301"/>
                    <a:pt x="32997" y="290308"/>
                  </a:cubicBezTo>
                  <a:cubicBezTo>
                    <a:pt x="32709" y="291218"/>
                    <a:pt x="32326" y="292273"/>
                    <a:pt x="31990" y="293375"/>
                  </a:cubicBezTo>
                  <a:cubicBezTo>
                    <a:pt x="31606" y="294477"/>
                    <a:pt x="31318" y="295579"/>
                    <a:pt x="30935" y="296825"/>
                  </a:cubicBezTo>
                  <a:cubicBezTo>
                    <a:pt x="30599" y="298024"/>
                    <a:pt x="30167" y="299317"/>
                    <a:pt x="29784" y="300659"/>
                  </a:cubicBezTo>
                  <a:cubicBezTo>
                    <a:pt x="29592" y="301378"/>
                    <a:pt x="29352" y="302049"/>
                    <a:pt x="29160" y="302768"/>
                  </a:cubicBezTo>
                  <a:cubicBezTo>
                    <a:pt x="28968" y="303535"/>
                    <a:pt x="28776" y="304302"/>
                    <a:pt x="28585" y="305068"/>
                  </a:cubicBezTo>
                  <a:cubicBezTo>
                    <a:pt x="27769" y="308183"/>
                    <a:pt x="26810" y="311538"/>
                    <a:pt x="26091" y="315133"/>
                  </a:cubicBezTo>
                  <a:cubicBezTo>
                    <a:pt x="25659" y="316906"/>
                    <a:pt x="25275" y="318775"/>
                    <a:pt x="24844" y="320644"/>
                  </a:cubicBezTo>
                  <a:cubicBezTo>
                    <a:pt x="24460" y="322561"/>
                    <a:pt x="24124" y="324526"/>
                    <a:pt x="23741" y="326491"/>
                  </a:cubicBezTo>
                  <a:cubicBezTo>
                    <a:pt x="22925" y="330468"/>
                    <a:pt x="22398" y="334590"/>
                    <a:pt x="21726" y="338759"/>
                  </a:cubicBezTo>
                  <a:lnTo>
                    <a:pt x="21486" y="340341"/>
                  </a:lnTo>
                  <a:lnTo>
                    <a:pt x="21295" y="341922"/>
                  </a:lnTo>
                  <a:cubicBezTo>
                    <a:pt x="21199" y="343024"/>
                    <a:pt x="21055" y="344079"/>
                    <a:pt x="20959" y="345133"/>
                  </a:cubicBezTo>
                  <a:cubicBezTo>
                    <a:pt x="20815" y="346187"/>
                    <a:pt x="20719" y="347290"/>
                    <a:pt x="20575" y="348344"/>
                  </a:cubicBezTo>
                  <a:lnTo>
                    <a:pt x="20383" y="349973"/>
                  </a:lnTo>
                  <a:lnTo>
                    <a:pt x="20239" y="351555"/>
                  </a:lnTo>
                  <a:cubicBezTo>
                    <a:pt x="20096" y="353712"/>
                    <a:pt x="19904" y="355868"/>
                    <a:pt x="19760" y="358025"/>
                  </a:cubicBezTo>
                  <a:lnTo>
                    <a:pt x="19616" y="359654"/>
                  </a:lnTo>
                  <a:lnTo>
                    <a:pt x="19616" y="359846"/>
                  </a:lnTo>
                  <a:lnTo>
                    <a:pt x="19568" y="359942"/>
                  </a:lnTo>
                  <a:lnTo>
                    <a:pt x="19568" y="360325"/>
                  </a:lnTo>
                  <a:lnTo>
                    <a:pt x="19520" y="361188"/>
                  </a:lnTo>
                  <a:cubicBezTo>
                    <a:pt x="19472" y="362290"/>
                    <a:pt x="19424" y="363392"/>
                    <a:pt x="19376" y="364495"/>
                  </a:cubicBezTo>
                  <a:cubicBezTo>
                    <a:pt x="19328" y="365597"/>
                    <a:pt x="19280" y="366699"/>
                    <a:pt x="19232" y="367801"/>
                  </a:cubicBezTo>
                  <a:cubicBezTo>
                    <a:pt x="19184" y="368808"/>
                    <a:pt x="19184" y="369862"/>
                    <a:pt x="19136" y="370869"/>
                  </a:cubicBezTo>
                  <a:cubicBezTo>
                    <a:pt x="19136" y="371923"/>
                    <a:pt x="19088" y="372929"/>
                    <a:pt x="19088" y="373984"/>
                  </a:cubicBezTo>
                  <a:cubicBezTo>
                    <a:pt x="19088" y="374463"/>
                    <a:pt x="19040" y="374990"/>
                    <a:pt x="19040" y="375469"/>
                  </a:cubicBezTo>
                  <a:cubicBezTo>
                    <a:pt x="19040" y="375996"/>
                    <a:pt x="19040" y="376524"/>
                    <a:pt x="19040" y="377003"/>
                  </a:cubicBezTo>
                  <a:cubicBezTo>
                    <a:pt x="19040" y="379064"/>
                    <a:pt x="19088" y="381076"/>
                    <a:pt x="19088" y="383041"/>
                  </a:cubicBezTo>
                  <a:cubicBezTo>
                    <a:pt x="19136" y="385006"/>
                    <a:pt x="19232" y="386923"/>
                    <a:pt x="19280" y="388792"/>
                  </a:cubicBezTo>
                  <a:cubicBezTo>
                    <a:pt x="19328" y="390661"/>
                    <a:pt x="19424" y="392482"/>
                    <a:pt x="19568" y="394256"/>
                  </a:cubicBezTo>
                  <a:cubicBezTo>
                    <a:pt x="19568" y="394735"/>
                    <a:pt x="19616" y="395214"/>
                    <a:pt x="19664" y="395693"/>
                  </a:cubicBezTo>
                  <a:cubicBezTo>
                    <a:pt x="19760" y="397514"/>
                    <a:pt x="18321" y="399048"/>
                    <a:pt x="16498" y="399048"/>
                  </a:cubicBezTo>
                  <a:lnTo>
                    <a:pt x="8009" y="399048"/>
                  </a:lnTo>
                  <a:cubicBezTo>
                    <a:pt x="6475" y="399048"/>
                    <a:pt x="5180" y="397946"/>
                    <a:pt x="4892" y="396460"/>
                  </a:cubicBezTo>
                  <a:cubicBezTo>
                    <a:pt x="4892" y="396316"/>
                    <a:pt x="4844" y="396173"/>
                    <a:pt x="4796" y="396029"/>
                  </a:cubicBezTo>
                  <a:cubicBezTo>
                    <a:pt x="4460" y="394208"/>
                    <a:pt x="4125" y="392291"/>
                    <a:pt x="3837" y="390374"/>
                  </a:cubicBezTo>
                  <a:cubicBezTo>
                    <a:pt x="3549" y="388409"/>
                    <a:pt x="3213" y="386396"/>
                    <a:pt x="2925" y="384335"/>
                  </a:cubicBezTo>
                  <a:cubicBezTo>
                    <a:pt x="2638" y="382274"/>
                    <a:pt x="2398" y="380166"/>
                    <a:pt x="2110" y="378057"/>
                  </a:cubicBezTo>
                  <a:cubicBezTo>
                    <a:pt x="2062" y="377482"/>
                    <a:pt x="1966" y="376955"/>
                    <a:pt x="1918" y="376428"/>
                  </a:cubicBezTo>
                  <a:cubicBezTo>
                    <a:pt x="1870" y="375853"/>
                    <a:pt x="1774" y="375325"/>
                    <a:pt x="1726" y="374750"/>
                  </a:cubicBezTo>
                  <a:cubicBezTo>
                    <a:pt x="1631" y="373648"/>
                    <a:pt x="1535" y="372546"/>
                    <a:pt x="1391" y="371396"/>
                  </a:cubicBezTo>
                  <a:cubicBezTo>
                    <a:pt x="1295" y="370293"/>
                    <a:pt x="1199" y="369143"/>
                    <a:pt x="1055" y="368041"/>
                  </a:cubicBezTo>
                  <a:cubicBezTo>
                    <a:pt x="1007" y="366939"/>
                    <a:pt x="911" y="365836"/>
                    <a:pt x="815" y="364734"/>
                  </a:cubicBezTo>
                  <a:cubicBezTo>
                    <a:pt x="767" y="363632"/>
                    <a:pt x="671" y="362530"/>
                    <a:pt x="575" y="361427"/>
                  </a:cubicBezTo>
                  <a:lnTo>
                    <a:pt x="527" y="360613"/>
                  </a:lnTo>
                  <a:lnTo>
                    <a:pt x="479" y="360181"/>
                  </a:lnTo>
                  <a:lnTo>
                    <a:pt x="479" y="359606"/>
                  </a:lnTo>
                  <a:lnTo>
                    <a:pt x="384" y="357929"/>
                  </a:lnTo>
                  <a:cubicBezTo>
                    <a:pt x="336" y="355629"/>
                    <a:pt x="240" y="353280"/>
                    <a:pt x="144" y="350980"/>
                  </a:cubicBezTo>
                  <a:lnTo>
                    <a:pt x="48" y="349255"/>
                  </a:lnTo>
                  <a:lnTo>
                    <a:pt x="48" y="347529"/>
                  </a:lnTo>
                  <a:cubicBezTo>
                    <a:pt x="48" y="346331"/>
                    <a:pt x="48" y="345181"/>
                    <a:pt x="48" y="344031"/>
                  </a:cubicBezTo>
                  <a:cubicBezTo>
                    <a:pt x="0" y="342881"/>
                    <a:pt x="0" y="341731"/>
                    <a:pt x="0" y="340580"/>
                  </a:cubicBezTo>
                  <a:lnTo>
                    <a:pt x="0" y="338855"/>
                  </a:lnTo>
                  <a:lnTo>
                    <a:pt x="48" y="337130"/>
                  </a:lnTo>
                  <a:cubicBezTo>
                    <a:pt x="192" y="332577"/>
                    <a:pt x="240" y="328072"/>
                    <a:pt x="575" y="323711"/>
                  </a:cubicBezTo>
                  <a:cubicBezTo>
                    <a:pt x="767" y="321506"/>
                    <a:pt x="863" y="319398"/>
                    <a:pt x="1055" y="317289"/>
                  </a:cubicBezTo>
                  <a:cubicBezTo>
                    <a:pt x="1247" y="315180"/>
                    <a:pt x="1439" y="313120"/>
                    <a:pt x="1631" y="311155"/>
                  </a:cubicBezTo>
                  <a:cubicBezTo>
                    <a:pt x="1966" y="307129"/>
                    <a:pt x="2590" y="303391"/>
                    <a:pt x="3021" y="299893"/>
                  </a:cubicBezTo>
                  <a:cubicBezTo>
                    <a:pt x="3165" y="299030"/>
                    <a:pt x="3261" y="298167"/>
                    <a:pt x="3357" y="297353"/>
                  </a:cubicBezTo>
                  <a:cubicBezTo>
                    <a:pt x="3501" y="296490"/>
                    <a:pt x="3645" y="295675"/>
                    <a:pt x="3789" y="294861"/>
                  </a:cubicBezTo>
                  <a:cubicBezTo>
                    <a:pt x="4077" y="293279"/>
                    <a:pt x="4316" y="291745"/>
                    <a:pt x="4556" y="290308"/>
                  </a:cubicBezTo>
                  <a:cubicBezTo>
                    <a:pt x="4844" y="288870"/>
                    <a:pt x="5036" y="287480"/>
                    <a:pt x="5276" y="286282"/>
                  </a:cubicBezTo>
                  <a:cubicBezTo>
                    <a:pt x="5515" y="285132"/>
                    <a:pt x="5755" y="284078"/>
                    <a:pt x="5947" y="283119"/>
                  </a:cubicBezTo>
                  <a:cubicBezTo>
                    <a:pt x="6139" y="282065"/>
                    <a:pt x="6331" y="281106"/>
                    <a:pt x="6475" y="280339"/>
                  </a:cubicBezTo>
                  <a:cubicBezTo>
                    <a:pt x="6858" y="278566"/>
                    <a:pt x="8633" y="277464"/>
                    <a:pt x="10407" y="277943"/>
                  </a:cubicBezTo>
                  <a:close/>
                  <a:moveTo>
                    <a:pt x="586319" y="266251"/>
                  </a:moveTo>
                  <a:cubicBezTo>
                    <a:pt x="587950" y="265820"/>
                    <a:pt x="589629" y="266730"/>
                    <a:pt x="590156" y="268311"/>
                  </a:cubicBezTo>
                  <a:cubicBezTo>
                    <a:pt x="590540" y="269413"/>
                    <a:pt x="590971" y="270802"/>
                    <a:pt x="591499" y="272431"/>
                  </a:cubicBezTo>
                  <a:cubicBezTo>
                    <a:pt x="591835" y="273581"/>
                    <a:pt x="592266" y="274826"/>
                    <a:pt x="592698" y="276168"/>
                  </a:cubicBezTo>
                  <a:cubicBezTo>
                    <a:pt x="593082" y="277509"/>
                    <a:pt x="593513" y="278994"/>
                    <a:pt x="593945" y="280575"/>
                  </a:cubicBezTo>
                  <a:cubicBezTo>
                    <a:pt x="594376" y="282108"/>
                    <a:pt x="594856" y="283785"/>
                    <a:pt x="595384" y="285557"/>
                  </a:cubicBezTo>
                  <a:cubicBezTo>
                    <a:pt x="595623" y="286468"/>
                    <a:pt x="595863" y="287378"/>
                    <a:pt x="596151" y="288288"/>
                  </a:cubicBezTo>
                  <a:cubicBezTo>
                    <a:pt x="596343" y="289246"/>
                    <a:pt x="596583" y="290204"/>
                    <a:pt x="596822" y="291163"/>
                  </a:cubicBezTo>
                  <a:cubicBezTo>
                    <a:pt x="597782" y="295091"/>
                    <a:pt x="598933" y="299307"/>
                    <a:pt x="599796" y="303858"/>
                  </a:cubicBezTo>
                  <a:cubicBezTo>
                    <a:pt x="600275" y="306109"/>
                    <a:pt x="600755" y="308457"/>
                    <a:pt x="601283" y="310804"/>
                  </a:cubicBezTo>
                  <a:cubicBezTo>
                    <a:pt x="601714" y="313200"/>
                    <a:pt x="602146" y="315643"/>
                    <a:pt x="602577" y="318134"/>
                  </a:cubicBezTo>
                  <a:cubicBezTo>
                    <a:pt x="603489" y="323116"/>
                    <a:pt x="604160" y="328290"/>
                    <a:pt x="604880" y="333560"/>
                  </a:cubicBezTo>
                  <a:cubicBezTo>
                    <a:pt x="604975" y="334230"/>
                    <a:pt x="605071" y="334901"/>
                    <a:pt x="605119" y="335524"/>
                  </a:cubicBezTo>
                  <a:cubicBezTo>
                    <a:pt x="605215" y="336243"/>
                    <a:pt x="605263" y="336961"/>
                    <a:pt x="605359" y="337680"/>
                  </a:cubicBezTo>
                  <a:cubicBezTo>
                    <a:pt x="605503" y="339165"/>
                    <a:pt x="605647" y="340602"/>
                    <a:pt x="605791" y="342039"/>
                  </a:cubicBezTo>
                  <a:cubicBezTo>
                    <a:pt x="605935" y="343476"/>
                    <a:pt x="606079" y="344962"/>
                    <a:pt x="606222" y="346399"/>
                  </a:cubicBezTo>
                  <a:lnTo>
                    <a:pt x="606414" y="348602"/>
                  </a:lnTo>
                  <a:lnTo>
                    <a:pt x="606510" y="350279"/>
                  </a:lnTo>
                  <a:cubicBezTo>
                    <a:pt x="606702" y="352531"/>
                    <a:pt x="606894" y="354734"/>
                    <a:pt x="607038" y="356986"/>
                  </a:cubicBezTo>
                  <a:lnTo>
                    <a:pt x="607182" y="358663"/>
                  </a:lnTo>
                  <a:lnTo>
                    <a:pt x="607182" y="358854"/>
                  </a:lnTo>
                  <a:lnTo>
                    <a:pt x="607182" y="358902"/>
                  </a:lnTo>
                  <a:lnTo>
                    <a:pt x="607230" y="360052"/>
                  </a:lnTo>
                  <a:lnTo>
                    <a:pt x="607230" y="360148"/>
                  </a:lnTo>
                  <a:lnTo>
                    <a:pt x="607230" y="360675"/>
                  </a:lnTo>
                  <a:lnTo>
                    <a:pt x="607277" y="361681"/>
                  </a:lnTo>
                  <a:cubicBezTo>
                    <a:pt x="607325" y="363022"/>
                    <a:pt x="607373" y="364316"/>
                    <a:pt x="607421" y="365657"/>
                  </a:cubicBezTo>
                  <a:cubicBezTo>
                    <a:pt x="607469" y="366999"/>
                    <a:pt x="607517" y="368340"/>
                    <a:pt x="607565" y="369633"/>
                  </a:cubicBezTo>
                  <a:cubicBezTo>
                    <a:pt x="607565" y="370975"/>
                    <a:pt x="607565" y="372268"/>
                    <a:pt x="607613" y="373562"/>
                  </a:cubicBezTo>
                  <a:cubicBezTo>
                    <a:pt x="607613" y="376197"/>
                    <a:pt x="607709" y="378784"/>
                    <a:pt x="607613" y="381323"/>
                  </a:cubicBezTo>
                  <a:cubicBezTo>
                    <a:pt x="607565" y="383862"/>
                    <a:pt x="607517" y="386353"/>
                    <a:pt x="607469" y="388844"/>
                  </a:cubicBezTo>
                  <a:cubicBezTo>
                    <a:pt x="607373" y="391287"/>
                    <a:pt x="607277" y="393682"/>
                    <a:pt x="607134" y="396030"/>
                  </a:cubicBezTo>
                  <a:cubicBezTo>
                    <a:pt x="607086" y="397707"/>
                    <a:pt x="605695" y="399048"/>
                    <a:pt x="604016" y="399048"/>
                  </a:cubicBezTo>
                  <a:lnTo>
                    <a:pt x="478363" y="399048"/>
                  </a:lnTo>
                  <a:cubicBezTo>
                    <a:pt x="478459" y="398761"/>
                    <a:pt x="478507" y="398521"/>
                    <a:pt x="478603" y="398281"/>
                  </a:cubicBezTo>
                  <a:cubicBezTo>
                    <a:pt x="478699" y="397802"/>
                    <a:pt x="478843" y="397371"/>
                    <a:pt x="478987" y="396892"/>
                  </a:cubicBezTo>
                  <a:cubicBezTo>
                    <a:pt x="479083" y="396365"/>
                    <a:pt x="479226" y="395790"/>
                    <a:pt x="479370" y="395215"/>
                  </a:cubicBezTo>
                  <a:cubicBezTo>
                    <a:pt x="479610" y="394066"/>
                    <a:pt x="479898" y="392820"/>
                    <a:pt x="480186" y="391575"/>
                  </a:cubicBezTo>
                  <a:cubicBezTo>
                    <a:pt x="480521" y="390281"/>
                    <a:pt x="480761" y="388940"/>
                    <a:pt x="481049" y="387550"/>
                  </a:cubicBezTo>
                  <a:cubicBezTo>
                    <a:pt x="481289" y="386161"/>
                    <a:pt x="481624" y="384724"/>
                    <a:pt x="481864" y="383239"/>
                  </a:cubicBezTo>
                  <a:cubicBezTo>
                    <a:pt x="482104" y="381754"/>
                    <a:pt x="482392" y="380221"/>
                    <a:pt x="482631" y="378688"/>
                  </a:cubicBezTo>
                  <a:cubicBezTo>
                    <a:pt x="482871" y="377107"/>
                    <a:pt x="483111" y="375478"/>
                    <a:pt x="483351" y="373849"/>
                  </a:cubicBezTo>
                  <a:cubicBezTo>
                    <a:pt x="483639" y="372220"/>
                    <a:pt x="483735" y="370544"/>
                    <a:pt x="483974" y="368867"/>
                  </a:cubicBezTo>
                  <a:cubicBezTo>
                    <a:pt x="484070" y="368005"/>
                    <a:pt x="484166" y="367142"/>
                    <a:pt x="484262" y="366280"/>
                  </a:cubicBezTo>
                  <a:cubicBezTo>
                    <a:pt x="484358" y="365418"/>
                    <a:pt x="484454" y="364555"/>
                    <a:pt x="484502" y="363693"/>
                  </a:cubicBezTo>
                  <a:cubicBezTo>
                    <a:pt x="484598" y="362831"/>
                    <a:pt x="484646" y="361968"/>
                    <a:pt x="484742" y="361106"/>
                  </a:cubicBezTo>
                  <a:lnTo>
                    <a:pt x="484790" y="360435"/>
                  </a:lnTo>
                  <a:lnTo>
                    <a:pt x="484838" y="360100"/>
                  </a:lnTo>
                  <a:lnTo>
                    <a:pt x="484838" y="360962"/>
                  </a:lnTo>
                  <a:lnTo>
                    <a:pt x="484886" y="360771"/>
                  </a:lnTo>
                  <a:lnTo>
                    <a:pt x="484934" y="359094"/>
                  </a:lnTo>
                  <a:cubicBezTo>
                    <a:pt x="485029" y="356890"/>
                    <a:pt x="485125" y="354639"/>
                    <a:pt x="485221" y="352387"/>
                  </a:cubicBezTo>
                  <a:lnTo>
                    <a:pt x="485317" y="350758"/>
                  </a:lnTo>
                  <a:lnTo>
                    <a:pt x="485317" y="349608"/>
                  </a:lnTo>
                  <a:cubicBezTo>
                    <a:pt x="485365" y="348842"/>
                    <a:pt x="485365" y="348028"/>
                    <a:pt x="485365" y="347261"/>
                  </a:cubicBezTo>
                  <a:cubicBezTo>
                    <a:pt x="485413" y="346495"/>
                    <a:pt x="485413" y="345728"/>
                    <a:pt x="485461" y="344962"/>
                  </a:cubicBezTo>
                  <a:lnTo>
                    <a:pt x="485509" y="343812"/>
                  </a:lnTo>
                  <a:lnTo>
                    <a:pt x="485509" y="342518"/>
                  </a:lnTo>
                  <a:cubicBezTo>
                    <a:pt x="485413" y="339021"/>
                    <a:pt x="485461" y="335572"/>
                    <a:pt x="485269" y="332218"/>
                  </a:cubicBezTo>
                  <a:cubicBezTo>
                    <a:pt x="485173" y="330542"/>
                    <a:pt x="485125" y="328913"/>
                    <a:pt x="485029" y="327284"/>
                  </a:cubicBezTo>
                  <a:cubicBezTo>
                    <a:pt x="484886" y="325703"/>
                    <a:pt x="484742" y="324122"/>
                    <a:pt x="484646" y="322589"/>
                  </a:cubicBezTo>
                  <a:cubicBezTo>
                    <a:pt x="484454" y="319523"/>
                    <a:pt x="484022" y="316649"/>
                    <a:pt x="483735" y="313966"/>
                  </a:cubicBezTo>
                  <a:cubicBezTo>
                    <a:pt x="483639" y="313295"/>
                    <a:pt x="483591" y="312673"/>
                    <a:pt x="483495" y="312002"/>
                  </a:cubicBezTo>
                  <a:cubicBezTo>
                    <a:pt x="483399" y="311379"/>
                    <a:pt x="483303" y="310756"/>
                    <a:pt x="483207" y="310181"/>
                  </a:cubicBezTo>
                  <a:cubicBezTo>
                    <a:pt x="483015" y="308936"/>
                    <a:pt x="482871" y="307786"/>
                    <a:pt x="482679" y="306732"/>
                  </a:cubicBezTo>
                  <a:cubicBezTo>
                    <a:pt x="482536" y="305630"/>
                    <a:pt x="482392" y="304624"/>
                    <a:pt x="482248" y="303714"/>
                  </a:cubicBezTo>
                  <a:cubicBezTo>
                    <a:pt x="482056" y="302756"/>
                    <a:pt x="481864" y="301894"/>
                    <a:pt x="481720" y="301127"/>
                  </a:cubicBezTo>
                  <a:cubicBezTo>
                    <a:pt x="481576" y="300361"/>
                    <a:pt x="481480" y="299690"/>
                    <a:pt x="481337" y="299115"/>
                  </a:cubicBezTo>
                  <a:cubicBezTo>
                    <a:pt x="481049" y="297486"/>
                    <a:pt x="482008" y="295953"/>
                    <a:pt x="483591" y="295522"/>
                  </a:cubicBezTo>
                  <a:close/>
                  <a:moveTo>
                    <a:pt x="93138" y="125793"/>
                  </a:moveTo>
                  <a:cubicBezTo>
                    <a:pt x="94481" y="124548"/>
                    <a:pt x="96544" y="124644"/>
                    <a:pt x="97743" y="126033"/>
                  </a:cubicBezTo>
                  <a:lnTo>
                    <a:pt x="125184" y="158170"/>
                  </a:lnTo>
                  <a:cubicBezTo>
                    <a:pt x="126383" y="159511"/>
                    <a:pt x="126143" y="161618"/>
                    <a:pt x="124704" y="162720"/>
                  </a:cubicBezTo>
                  <a:cubicBezTo>
                    <a:pt x="124080" y="163199"/>
                    <a:pt x="123313" y="163773"/>
                    <a:pt x="122449" y="164396"/>
                  </a:cubicBezTo>
                  <a:cubicBezTo>
                    <a:pt x="122065" y="164683"/>
                    <a:pt x="121634" y="165019"/>
                    <a:pt x="121202" y="165354"/>
                  </a:cubicBezTo>
                  <a:cubicBezTo>
                    <a:pt x="120818" y="165641"/>
                    <a:pt x="120290" y="166024"/>
                    <a:pt x="119907" y="166312"/>
                  </a:cubicBezTo>
                  <a:cubicBezTo>
                    <a:pt x="119139" y="166934"/>
                    <a:pt x="118276" y="167653"/>
                    <a:pt x="117316" y="168371"/>
                  </a:cubicBezTo>
                  <a:cubicBezTo>
                    <a:pt x="116405" y="169138"/>
                    <a:pt x="115397" y="169904"/>
                    <a:pt x="114342" y="170718"/>
                  </a:cubicBezTo>
                  <a:cubicBezTo>
                    <a:pt x="113286" y="171628"/>
                    <a:pt x="112183" y="172586"/>
                    <a:pt x="110984" y="173592"/>
                  </a:cubicBezTo>
                  <a:cubicBezTo>
                    <a:pt x="109832" y="174598"/>
                    <a:pt x="108585" y="175603"/>
                    <a:pt x="107386" y="176705"/>
                  </a:cubicBezTo>
                  <a:cubicBezTo>
                    <a:pt x="106138" y="177854"/>
                    <a:pt x="104843" y="179004"/>
                    <a:pt x="103548" y="180201"/>
                  </a:cubicBezTo>
                  <a:cubicBezTo>
                    <a:pt x="102205" y="181351"/>
                    <a:pt x="100909" y="182644"/>
                    <a:pt x="99614" y="183937"/>
                  </a:cubicBezTo>
                  <a:cubicBezTo>
                    <a:pt x="98271" y="185230"/>
                    <a:pt x="96880" y="186523"/>
                    <a:pt x="95537" y="187912"/>
                  </a:cubicBezTo>
                  <a:cubicBezTo>
                    <a:pt x="94193" y="189301"/>
                    <a:pt x="92802" y="190738"/>
                    <a:pt x="91411" y="192175"/>
                  </a:cubicBezTo>
                  <a:cubicBezTo>
                    <a:pt x="90739" y="192845"/>
                    <a:pt x="90068" y="193612"/>
                    <a:pt x="89396" y="194330"/>
                  </a:cubicBezTo>
                  <a:cubicBezTo>
                    <a:pt x="88676" y="195096"/>
                    <a:pt x="88005" y="195863"/>
                    <a:pt x="87333" y="196629"/>
                  </a:cubicBezTo>
                  <a:cubicBezTo>
                    <a:pt x="86662" y="197347"/>
                    <a:pt x="85942" y="198114"/>
                    <a:pt x="85270" y="198880"/>
                  </a:cubicBezTo>
                  <a:cubicBezTo>
                    <a:pt x="84551" y="199646"/>
                    <a:pt x="83927" y="200460"/>
                    <a:pt x="83256" y="201227"/>
                  </a:cubicBezTo>
                  <a:cubicBezTo>
                    <a:pt x="81912" y="202807"/>
                    <a:pt x="80569" y="204388"/>
                    <a:pt x="79226" y="205968"/>
                  </a:cubicBezTo>
                  <a:cubicBezTo>
                    <a:pt x="77931" y="207597"/>
                    <a:pt x="76635" y="209225"/>
                    <a:pt x="75340" y="210854"/>
                  </a:cubicBezTo>
                  <a:lnTo>
                    <a:pt x="74381" y="212051"/>
                  </a:lnTo>
                  <a:lnTo>
                    <a:pt x="73469" y="213296"/>
                  </a:lnTo>
                  <a:cubicBezTo>
                    <a:pt x="72846" y="214158"/>
                    <a:pt x="72222" y="214972"/>
                    <a:pt x="71598" y="215787"/>
                  </a:cubicBezTo>
                  <a:cubicBezTo>
                    <a:pt x="69104" y="219043"/>
                    <a:pt x="66897" y="222396"/>
                    <a:pt x="64642" y="225605"/>
                  </a:cubicBezTo>
                  <a:cubicBezTo>
                    <a:pt x="63539" y="227281"/>
                    <a:pt x="62531" y="228910"/>
                    <a:pt x="61476" y="230490"/>
                  </a:cubicBezTo>
                  <a:cubicBezTo>
                    <a:pt x="60948" y="231256"/>
                    <a:pt x="60469" y="232071"/>
                    <a:pt x="59941" y="232837"/>
                  </a:cubicBezTo>
                  <a:cubicBezTo>
                    <a:pt x="59461" y="233603"/>
                    <a:pt x="59029" y="234418"/>
                    <a:pt x="58550" y="235184"/>
                  </a:cubicBezTo>
                  <a:cubicBezTo>
                    <a:pt x="57590" y="236716"/>
                    <a:pt x="56727" y="238201"/>
                    <a:pt x="55815" y="239686"/>
                  </a:cubicBezTo>
                  <a:cubicBezTo>
                    <a:pt x="55000" y="241171"/>
                    <a:pt x="54184" y="242560"/>
                    <a:pt x="53417" y="243948"/>
                  </a:cubicBezTo>
                  <a:cubicBezTo>
                    <a:pt x="52649" y="245337"/>
                    <a:pt x="51882" y="246631"/>
                    <a:pt x="51210" y="247924"/>
                  </a:cubicBezTo>
                  <a:cubicBezTo>
                    <a:pt x="50538" y="249169"/>
                    <a:pt x="49915" y="250414"/>
                    <a:pt x="49339" y="251516"/>
                  </a:cubicBezTo>
                  <a:cubicBezTo>
                    <a:pt x="48763" y="252665"/>
                    <a:pt x="48188" y="253719"/>
                    <a:pt x="47660" y="254725"/>
                  </a:cubicBezTo>
                  <a:cubicBezTo>
                    <a:pt x="47180" y="255730"/>
                    <a:pt x="46748" y="256640"/>
                    <a:pt x="46365" y="257503"/>
                  </a:cubicBezTo>
                  <a:cubicBezTo>
                    <a:pt x="45885" y="258508"/>
                    <a:pt x="45453" y="259370"/>
                    <a:pt x="45069" y="260089"/>
                  </a:cubicBezTo>
                  <a:cubicBezTo>
                    <a:pt x="44398" y="261574"/>
                    <a:pt x="42671" y="262292"/>
                    <a:pt x="41136" y="261669"/>
                  </a:cubicBezTo>
                  <a:lnTo>
                    <a:pt x="17006" y="252426"/>
                  </a:lnTo>
                  <a:cubicBezTo>
                    <a:pt x="15422" y="251851"/>
                    <a:pt x="14607" y="250127"/>
                    <a:pt x="15135" y="248498"/>
                  </a:cubicBezTo>
                  <a:cubicBezTo>
                    <a:pt x="15422" y="247588"/>
                    <a:pt x="15806" y="246487"/>
                    <a:pt x="16238" y="245194"/>
                  </a:cubicBezTo>
                  <a:cubicBezTo>
                    <a:pt x="16574" y="244236"/>
                    <a:pt x="16958" y="243134"/>
                    <a:pt x="17341" y="241985"/>
                  </a:cubicBezTo>
                  <a:cubicBezTo>
                    <a:pt x="17773" y="240787"/>
                    <a:pt x="18253" y="239542"/>
                    <a:pt x="18780" y="238153"/>
                  </a:cubicBezTo>
                  <a:cubicBezTo>
                    <a:pt x="19260" y="236812"/>
                    <a:pt x="19836" y="235375"/>
                    <a:pt x="20412" y="233843"/>
                  </a:cubicBezTo>
                  <a:cubicBezTo>
                    <a:pt x="20987" y="232358"/>
                    <a:pt x="21659" y="230778"/>
                    <a:pt x="22330" y="229149"/>
                  </a:cubicBezTo>
                  <a:cubicBezTo>
                    <a:pt x="23002" y="227473"/>
                    <a:pt x="23722" y="225749"/>
                    <a:pt x="24441" y="223977"/>
                  </a:cubicBezTo>
                  <a:cubicBezTo>
                    <a:pt x="25209" y="222252"/>
                    <a:pt x="26024" y="220432"/>
                    <a:pt x="26888" y="218565"/>
                  </a:cubicBezTo>
                  <a:cubicBezTo>
                    <a:pt x="27320" y="217607"/>
                    <a:pt x="27751" y="216697"/>
                    <a:pt x="28183" y="215739"/>
                  </a:cubicBezTo>
                  <a:cubicBezTo>
                    <a:pt x="28615" y="214781"/>
                    <a:pt x="29095" y="213823"/>
                    <a:pt x="29574" y="212865"/>
                  </a:cubicBezTo>
                  <a:cubicBezTo>
                    <a:pt x="30486" y="210949"/>
                    <a:pt x="31445" y="208938"/>
                    <a:pt x="32453" y="206926"/>
                  </a:cubicBezTo>
                  <a:cubicBezTo>
                    <a:pt x="34563" y="202999"/>
                    <a:pt x="36626" y="198880"/>
                    <a:pt x="39025" y="194809"/>
                  </a:cubicBezTo>
                  <a:cubicBezTo>
                    <a:pt x="39601" y="193803"/>
                    <a:pt x="40224" y="192749"/>
                    <a:pt x="40800" y="191744"/>
                  </a:cubicBezTo>
                  <a:lnTo>
                    <a:pt x="41663" y="190163"/>
                  </a:lnTo>
                  <a:lnTo>
                    <a:pt x="42623" y="188631"/>
                  </a:lnTo>
                  <a:cubicBezTo>
                    <a:pt x="43870" y="186619"/>
                    <a:pt x="45117" y="184560"/>
                    <a:pt x="46365" y="182548"/>
                  </a:cubicBezTo>
                  <a:cubicBezTo>
                    <a:pt x="47660" y="180489"/>
                    <a:pt x="49003" y="178525"/>
                    <a:pt x="50346" y="176513"/>
                  </a:cubicBezTo>
                  <a:cubicBezTo>
                    <a:pt x="50970" y="175508"/>
                    <a:pt x="51642" y="174502"/>
                    <a:pt x="52313" y="173544"/>
                  </a:cubicBezTo>
                  <a:cubicBezTo>
                    <a:pt x="52985" y="172538"/>
                    <a:pt x="53704" y="171580"/>
                    <a:pt x="54376" y="170622"/>
                  </a:cubicBezTo>
                  <a:cubicBezTo>
                    <a:pt x="55048" y="169664"/>
                    <a:pt x="55767" y="168707"/>
                    <a:pt x="56439" y="167749"/>
                  </a:cubicBezTo>
                  <a:cubicBezTo>
                    <a:pt x="57111" y="166743"/>
                    <a:pt x="57782" y="165833"/>
                    <a:pt x="58502" y="164875"/>
                  </a:cubicBezTo>
                  <a:cubicBezTo>
                    <a:pt x="59893" y="163055"/>
                    <a:pt x="61284" y="161187"/>
                    <a:pt x="62675" y="159415"/>
                  </a:cubicBezTo>
                  <a:cubicBezTo>
                    <a:pt x="64019" y="157595"/>
                    <a:pt x="65458" y="155919"/>
                    <a:pt x="66801" y="154195"/>
                  </a:cubicBezTo>
                  <a:cubicBezTo>
                    <a:pt x="68192" y="152470"/>
                    <a:pt x="69535" y="150842"/>
                    <a:pt x="70879" y="149261"/>
                  </a:cubicBezTo>
                  <a:cubicBezTo>
                    <a:pt x="72270" y="147681"/>
                    <a:pt x="73565" y="146148"/>
                    <a:pt x="74860" y="144664"/>
                  </a:cubicBezTo>
                  <a:cubicBezTo>
                    <a:pt x="76156" y="143179"/>
                    <a:pt x="77451" y="141838"/>
                    <a:pt x="78698" y="140497"/>
                  </a:cubicBezTo>
                  <a:cubicBezTo>
                    <a:pt x="79945" y="139156"/>
                    <a:pt x="81097" y="137863"/>
                    <a:pt x="82248" y="136617"/>
                  </a:cubicBezTo>
                  <a:cubicBezTo>
                    <a:pt x="83447" y="135420"/>
                    <a:pt x="84599" y="134223"/>
                    <a:pt x="85702" y="133121"/>
                  </a:cubicBezTo>
                  <a:cubicBezTo>
                    <a:pt x="86758" y="132020"/>
                    <a:pt x="87813" y="131014"/>
                    <a:pt x="88724" y="130056"/>
                  </a:cubicBezTo>
                  <a:cubicBezTo>
                    <a:pt x="89252" y="129577"/>
                    <a:pt x="89588" y="129194"/>
                    <a:pt x="90020" y="128811"/>
                  </a:cubicBezTo>
                  <a:cubicBezTo>
                    <a:pt x="90403" y="128475"/>
                    <a:pt x="90787" y="128092"/>
                    <a:pt x="91123" y="127757"/>
                  </a:cubicBezTo>
                  <a:cubicBezTo>
                    <a:pt x="91891" y="127039"/>
                    <a:pt x="92562" y="126368"/>
                    <a:pt x="93138" y="125793"/>
                  </a:cubicBezTo>
                  <a:close/>
                  <a:moveTo>
                    <a:pt x="476526" y="108336"/>
                  </a:moveTo>
                  <a:cubicBezTo>
                    <a:pt x="477389" y="109007"/>
                    <a:pt x="478541" y="109869"/>
                    <a:pt x="479836" y="110875"/>
                  </a:cubicBezTo>
                  <a:cubicBezTo>
                    <a:pt x="480747" y="111594"/>
                    <a:pt x="481755" y="112360"/>
                    <a:pt x="482858" y="113223"/>
                  </a:cubicBezTo>
                  <a:cubicBezTo>
                    <a:pt x="483914" y="114085"/>
                    <a:pt x="485065" y="115043"/>
                    <a:pt x="486312" y="116049"/>
                  </a:cubicBezTo>
                  <a:cubicBezTo>
                    <a:pt x="487560" y="117055"/>
                    <a:pt x="488855" y="118157"/>
                    <a:pt x="490246" y="119307"/>
                  </a:cubicBezTo>
                  <a:cubicBezTo>
                    <a:pt x="491589" y="120457"/>
                    <a:pt x="493029" y="121702"/>
                    <a:pt x="494516" y="122996"/>
                  </a:cubicBezTo>
                  <a:cubicBezTo>
                    <a:pt x="495955" y="124337"/>
                    <a:pt x="497538" y="125631"/>
                    <a:pt x="499121" y="127116"/>
                  </a:cubicBezTo>
                  <a:cubicBezTo>
                    <a:pt x="500656" y="128553"/>
                    <a:pt x="502240" y="130038"/>
                    <a:pt x="503919" y="131571"/>
                  </a:cubicBezTo>
                  <a:cubicBezTo>
                    <a:pt x="505598" y="133104"/>
                    <a:pt x="507229" y="134781"/>
                    <a:pt x="508908" y="136458"/>
                  </a:cubicBezTo>
                  <a:cubicBezTo>
                    <a:pt x="510587" y="138134"/>
                    <a:pt x="512314" y="139811"/>
                    <a:pt x="513993" y="141632"/>
                  </a:cubicBezTo>
                  <a:cubicBezTo>
                    <a:pt x="515720" y="143404"/>
                    <a:pt x="517447" y="145225"/>
                    <a:pt x="519174" y="147093"/>
                  </a:cubicBezTo>
                  <a:cubicBezTo>
                    <a:pt x="520038" y="148003"/>
                    <a:pt x="520901" y="148962"/>
                    <a:pt x="521765" y="149920"/>
                  </a:cubicBezTo>
                  <a:cubicBezTo>
                    <a:pt x="522580" y="150926"/>
                    <a:pt x="523444" y="151884"/>
                    <a:pt x="524307" y="152842"/>
                  </a:cubicBezTo>
                  <a:cubicBezTo>
                    <a:pt x="525171" y="153848"/>
                    <a:pt x="526034" y="154806"/>
                    <a:pt x="526898" y="155812"/>
                  </a:cubicBezTo>
                  <a:cubicBezTo>
                    <a:pt x="527761" y="156770"/>
                    <a:pt x="528577" y="157824"/>
                    <a:pt x="529441" y="158830"/>
                  </a:cubicBezTo>
                  <a:cubicBezTo>
                    <a:pt x="531072" y="160843"/>
                    <a:pt x="532799" y="162855"/>
                    <a:pt x="534430" y="164915"/>
                  </a:cubicBezTo>
                  <a:cubicBezTo>
                    <a:pt x="536061" y="167023"/>
                    <a:pt x="537692" y="169131"/>
                    <a:pt x="539275" y="171191"/>
                  </a:cubicBezTo>
                  <a:lnTo>
                    <a:pt x="540522" y="172771"/>
                  </a:lnTo>
                  <a:lnTo>
                    <a:pt x="541674" y="174352"/>
                  </a:lnTo>
                  <a:cubicBezTo>
                    <a:pt x="542441" y="175406"/>
                    <a:pt x="543209" y="176508"/>
                    <a:pt x="543977" y="177562"/>
                  </a:cubicBezTo>
                  <a:cubicBezTo>
                    <a:pt x="547047" y="181730"/>
                    <a:pt x="549877" y="186042"/>
                    <a:pt x="552660" y="190162"/>
                  </a:cubicBezTo>
                  <a:cubicBezTo>
                    <a:pt x="554003" y="192270"/>
                    <a:pt x="555298" y="194330"/>
                    <a:pt x="556546" y="196342"/>
                  </a:cubicBezTo>
                  <a:cubicBezTo>
                    <a:pt x="557217" y="197396"/>
                    <a:pt x="557841" y="198402"/>
                    <a:pt x="558465" y="199360"/>
                  </a:cubicBezTo>
                  <a:cubicBezTo>
                    <a:pt x="559040" y="200366"/>
                    <a:pt x="559616" y="201372"/>
                    <a:pt x="560192" y="202378"/>
                  </a:cubicBezTo>
                  <a:cubicBezTo>
                    <a:pt x="561343" y="204342"/>
                    <a:pt x="562494" y="206259"/>
                    <a:pt x="563550" y="208127"/>
                  </a:cubicBezTo>
                  <a:cubicBezTo>
                    <a:pt x="564605" y="209995"/>
                    <a:pt x="565613" y="211816"/>
                    <a:pt x="566572" y="213589"/>
                  </a:cubicBezTo>
                  <a:cubicBezTo>
                    <a:pt x="567052" y="214451"/>
                    <a:pt x="567484" y="215313"/>
                    <a:pt x="567963" y="216176"/>
                  </a:cubicBezTo>
                  <a:cubicBezTo>
                    <a:pt x="568395" y="217038"/>
                    <a:pt x="568827" y="217756"/>
                    <a:pt x="569307" y="218715"/>
                  </a:cubicBezTo>
                  <a:cubicBezTo>
                    <a:pt x="570170" y="220439"/>
                    <a:pt x="570986" y="222116"/>
                    <a:pt x="571801" y="223697"/>
                  </a:cubicBezTo>
                  <a:cubicBezTo>
                    <a:pt x="572569" y="225278"/>
                    <a:pt x="573288" y="226763"/>
                    <a:pt x="573960" y="228104"/>
                  </a:cubicBezTo>
                  <a:cubicBezTo>
                    <a:pt x="574488" y="229206"/>
                    <a:pt x="574967" y="230212"/>
                    <a:pt x="575399" y="231123"/>
                  </a:cubicBezTo>
                  <a:cubicBezTo>
                    <a:pt x="575831" y="232081"/>
                    <a:pt x="576263" y="232943"/>
                    <a:pt x="576599" y="233662"/>
                  </a:cubicBezTo>
                  <a:cubicBezTo>
                    <a:pt x="577366" y="235291"/>
                    <a:pt x="576599" y="237255"/>
                    <a:pt x="574919" y="237925"/>
                  </a:cubicBezTo>
                  <a:lnTo>
                    <a:pt x="479308" y="276299"/>
                  </a:lnTo>
                  <a:cubicBezTo>
                    <a:pt x="477629" y="276970"/>
                    <a:pt x="475710" y="276108"/>
                    <a:pt x="475135" y="274383"/>
                  </a:cubicBezTo>
                  <a:cubicBezTo>
                    <a:pt x="474895" y="273616"/>
                    <a:pt x="474607" y="272706"/>
                    <a:pt x="474271" y="271700"/>
                  </a:cubicBezTo>
                  <a:cubicBezTo>
                    <a:pt x="473935" y="270790"/>
                    <a:pt x="473599" y="269784"/>
                    <a:pt x="473264" y="268682"/>
                  </a:cubicBezTo>
                  <a:cubicBezTo>
                    <a:pt x="472976" y="267915"/>
                    <a:pt x="472640" y="267053"/>
                    <a:pt x="472352" y="266143"/>
                  </a:cubicBezTo>
                  <a:cubicBezTo>
                    <a:pt x="472016" y="265185"/>
                    <a:pt x="471680" y="264227"/>
                    <a:pt x="471345" y="263173"/>
                  </a:cubicBezTo>
                  <a:cubicBezTo>
                    <a:pt x="471201" y="262694"/>
                    <a:pt x="470913" y="262071"/>
                    <a:pt x="470673" y="261448"/>
                  </a:cubicBezTo>
                  <a:cubicBezTo>
                    <a:pt x="470433" y="260873"/>
                    <a:pt x="470193" y="260250"/>
                    <a:pt x="469953" y="259628"/>
                  </a:cubicBezTo>
                  <a:cubicBezTo>
                    <a:pt x="469474" y="258334"/>
                    <a:pt x="468946" y="256993"/>
                    <a:pt x="468418" y="255651"/>
                  </a:cubicBezTo>
                  <a:cubicBezTo>
                    <a:pt x="467795" y="254310"/>
                    <a:pt x="467219" y="252921"/>
                    <a:pt x="466595" y="251483"/>
                  </a:cubicBezTo>
                  <a:cubicBezTo>
                    <a:pt x="466307" y="250765"/>
                    <a:pt x="465972" y="249998"/>
                    <a:pt x="465684" y="249280"/>
                  </a:cubicBezTo>
                  <a:cubicBezTo>
                    <a:pt x="465300" y="248561"/>
                    <a:pt x="464964" y="247794"/>
                    <a:pt x="464628" y="247076"/>
                  </a:cubicBezTo>
                  <a:cubicBezTo>
                    <a:pt x="463957" y="245591"/>
                    <a:pt x="463237" y="244058"/>
                    <a:pt x="462517" y="242477"/>
                  </a:cubicBezTo>
                  <a:cubicBezTo>
                    <a:pt x="460934" y="239459"/>
                    <a:pt x="459399" y="236249"/>
                    <a:pt x="457624" y="233135"/>
                  </a:cubicBezTo>
                  <a:cubicBezTo>
                    <a:pt x="457192" y="232320"/>
                    <a:pt x="456761" y="231554"/>
                    <a:pt x="456329" y="230739"/>
                  </a:cubicBezTo>
                  <a:lnTo>
                    <a:pt x="455657" y="229542"/>
                  </a:lnTo>
                  <a:lnTo>
                    <a:pt x="454986" y="228392"/>
                  </a:lnTo>
                  <a:cubicBezTo>
                    <a:pt x="454026" y="226811"/>
                    <a:pt x="453115" y="225230"/>
                    <a:pt x="452155" y="223649"/>
                  </a:cubicBezTo>
                  <a:cubicBezTo>
                    <a:pt x="451244" y="222068"/>
                    <a:pt x="450188" y="220535"/>
                    <a:pt x="449229" y="219002"/>
                  </a:cubicBezTo>
                  <a:cubicBezTo>
                    <a:pt x="448749" y="218236"/>
                    <a:pt x="448269" y="217421"/>
                    <a:pt x="447742" y="216703"/>
                  </a:cubicBezTo>
                  <a:cubicBezTo>
                    <a:pt x="447262" y="215936"/>
                    <a:pt x="446734" y="215169"/>
                    <a:pt x="446206" y="214451"/>
                  </a:cubicBezTo>
                  <a:cubicBezTo>
                    <a:pt x="445727" y="213684"/>
                    <a:pt x="445199" y="212918"/>
                    <a:pt x="444719" y="212199"/>
                  </a:cubicBezTo>
                  <a:cubicBezTo>
                    <a:pt x="444192" y="211433"/>
                    <a:pt x="443712" y="210714"/>
                    <a:pt x="443136" y="209995"/>
                  </a:cubicBezTo>
                  <a:cubicBezTo>
                    <a:pt x="442129" y="208558"/>
                    <a:pt x="441073" y="207169"/>
                    <a:pt x="440066" y="205732"/>
                  </a:cubicBezTo>
                  <a:cubicBezTo>
                    <a:pt x="439058" y="204342"/>
                    <a:pt x="437955" y="203049"/>
                    <a:pt x="436948" y="201708"/>
                  </a:cubicBezTo>
                  <a:cubicBezTo>
                    <a:pt x="435892" y="200414"/>
                    <a:pt x="434933" y="199121"/>
                    <a:pt x="433877" y="197923"/>
                  </a:cubicBezTo>
                  <a:cubicBezTo>
                    <a:pt x="432870" y="196677"/>
                    <a:pt x="431862" y="195480"/>
                    <a:pt x="430903" y="194330"/>
                  </a:cubicBezTo>
                  <a:cubicBezTo>
                    <a:pt x="429991" y="193180"/>
                    <a:pt x="428984" y="192126"/>
                    <a:pt x="428072" y="191072"/>
                  </a:cubicBezTo>
                  <a:cubicBezTo>
                    <a:pt x="427161" y="190066"/>
                    <a:pt x="426249" y="189060"/>
                    <a:pt x="425386" y="188102"/>
                  </a:cubicBezTo>
                  <a:cubicBezTo>
                    <a:pt x="424522" y="187192"/>
                    <a:pt x="423707" y="186329"/>
                    <a:pt x="422939" y="185515"/>
                  </a:cubicBezTo>
                  <a:cubicBezTo>
                    <a:pt x="422172" y="184700"/>
                    <a:pt x="421404" y="183934"/>
                    <a:pt x="420733" y="183215"/>
                  </a:cubicBezTo>
                  <a:cubicBezTo>
                    <a:pt x="420061" y="182497"/>
                    <a:pt x="419437" y="181874"/>
                    <a:pt x="418862" y="181299"/>
                  </a:cubicBezTo>
                  <a:cubicBezTo>
                    <a:pt x="418238" y="180724"/>
                    <a:pt x="417710" y="180197"/>
                    <a:pt x="417230" y="179718"/>
                  </a:cubicBezTo>
                  <a:cubicBezTo>
                    <a:pt x="416079" y="178568"/>
                    <a:pt x="415983" y="176748"/>
                    <a:pt x="417039" y="175502"/>
                  </a:cubicBezTo>
                  <a:lnTo>
                    <a:pt x="472160" y="108815"/>
                  </a:lnTo>
                  <a:cubicBezTo>
                    <a:pt x="473264" y="107522"/>
                    <a:pt x="475182" y="107330"/>
                    <a:pt x="476526" y="108336"/>
                  </a:cubicBezTo>
                  <a:close/>
                  <a:moveTo>
                    <a:pt x="400772" y="66120"/>
                  </a:moveTo>
                  <a:cubicBezTo>
                    <a:pt x="401348" y="66359"/>
                    <a:pt x="401971" y="66551"/>
                    <a:pt x="402547" y="66790"/>
                  </a:cubicBezTo>
                  <a:cubicBezTo>
                    <a:pt x="404802" y="67652"/>
                    <a:pt x="407010" y="68610"/>
                    <a:pt x="409169" y="69471"/>
                  </a:cubicBezTo>
                  <a:cubicBezTo>
                    <a:pt x="411328" y="70381"/>
                    <a:pt x="413488" y="71291"/>
                    <a:pt x="415503" y="72200"/>
                  </a:cubicBezTo>
                  <a:cubicBezTo>
                    <a:pt x="417518" y="73158"/>
                    <a:pt x="419534" y="74067"/>
                    <a:pt x="421453" y="74929"/>
                  </a:cubicBezTo>
                  <a:cubicBezTo>
                    <a:pt x="423372" y="75791"/>
                    <a:pt x="425148" y="76748"/>
                    <a:pt x="426923" y="77610"/>
                  </a:cubicBezTo>
                  <a:cubicBezTo>
                    <a:pt x="428651" y="78472"/>
                    <a:pt x="430330" y="79334"/>
                    <a:pt x="431962" y="80100"/>
                  </a:cubicBezTo>
                  <a:cubicBezTo>
                    <a:pt x="433641" y="81057"/>
                    <a:pt x="435224" y="81919"/>
                    <a:pt x="436712" y="82733"/>
                  </a:cubicBezTo>
                  <a:cubicBezTo>
                    <a:pt x="438199" y="83547"/>
                    <a:pt x="439591" y="84313"/>
                    <a:pt x="440887" y="85031"/>
                  </a:cubicBezTo>
                  <a:cubicBezTo>
                    <a:pt x="441462" y="85318"/>
                    <a:pt x="441990" y="85653"/>
                    <a:pt x="442518" y="85941"/>
                  </a:cubicBezTo>
                  <a:cubicBezTo>
                    <a:pt x="442950" y="86180"/>
                    <a:pt x="443430" y="86467"/>
                    <a:pt x="443862" y="86707"/>
                  </a:cubicBezTo>
                  <a:cubicBezTo>
                    <a:pt x="444773" y="87233"/>
                    <a:pt x="445589" y="87664"/>
                    <a:pt x="446309" y="88095"/>
                  </a:cubicBezTo>
                  <a:cubicBezTo>
                    <a:pt x="447844" y="89005"/>
                    <a:pt x="448372" y="91016"/>
                    <a:pt x="447364" y="92548"/>
                  </a:cubicBezTo>
                  <a:lnTo>
                    <a:pt x="401923" y="161633"/>
                  </a:lnTo>
                  <a:cubicBezTo>
                    <a:pt x="400916" y="163117"/>
                    <a:pt x="398852" y="163500"/>
                    <a:pt x="397365" y="162399"/>
                  </a:cubicBezTo>
                  <a:cubicBezTo>
                    <a:pt x="396741" y="161920"/>
                    <a:pt x="395973" y="161346"/>
                    <a:pt x="395110" y="160723"/>
                  </a:cubicBezTo>
                  <a:cubicBezTo>
                    <a:pt x="394726" y="160436"/>
                    <a:pt x="394342" y="160149"/>
                    <a:pt x="393862" y="159814"/>
                  </a:cubicBezTo>
                  <a:cubicBezTo>
                    <a:pt x="393478" y="159478"/>
                    <a:pt x="392950" y="159095"/>
                    <a:pt x="392614" y="158904"/>
                  </a:cubicBezTo>
                  <a:cubicBezTo>
                    <a:pt x="391895" y="158377"/>
                    <a:pt x="391127" y="157803"/>
                    <a:pt x="390311" y="157228"/>
                  </a:cubicBezTo>
                  <a:cubicBezTo>
                    <a:pt x="389447" y="156606"/>
                    <a:pt x="388584" y="155983"/>
                    <a:pt x="387624" y="155265"/>
                  </a:cubicBezTo>
                  <a:cubicBezTo>
                    <a:pt x="386568" y="154595"/>
                    <a:pt x="385465" y="153829"/>
                    <a:pt x="384265" y="153063"/>
                  </a:cubicBezTo>
                  <a:cubicBezTo>
                    <a:pt x="383257" y="152393"/>
                    <a:pt x="382250" y="151675"/>
                    <a:pt x="381194" y="151004"/>
                  </a:cubicBezTo>
                  <a:close/>
                  <a:moveTo>
                    <a:pt x="259999" y="48013"/>
                  </a:moveTo>
                  <a:cubicBezTo>
                    <a:pt x="261774" y="47773"/>
                    <a:pt x="263406" y="49114"/>
                    <a:pt x="263502" y="50935"/>
                  </a:cubicBezTo>
                  <a:lnTo>
                    <a:pt x="267581" y="113266"/>
                  </a:lnTo>
                  <a:cubicBezTo>
                    <a:pt x="267725" y="115087"/>
                    <a:pt x="266285" y="116620"/>
                    <a:pt x="264462" y="116620"/>
                  </a:cubicBezTo>
                  <a:cubicBezTo>
                    <a:pt x="263694" y="116620"/>
                    <a:pt x="262734" y="116620"/>
                    <a:pt x="261678" y="116620"/>
                  </a:cubicBezTo>
                  <a:cubicBezTo>
                    <a:pt x="260670" y="116668"/>
                    <a:pt x="259615" y="116668"/>
                    <a:pt x="258463" y="116668"/>
                  </a:cubicBezTo>
                  <a:cubicBezTo>
                    <a:pt x="257503" y="116716"/>
                    <a:pt x="256447" y="116716"/>
                    <a:pt x="255392" y="116763"/>
                  </a:cubicBezTo>
                  <a:cubicBezTo>
                    <a:pt x="254288" y="116811"/>
                    <a:pt x="253088" y="116811"/>
                    <a:pt x="251888" y="116859"/>
                  </a:cubicBezTo>
                  <a:cubicBezTo>
                    <a:pt x="251264" y="116859"/>
                    <a:pt x="250544" y="116907"/>
                    <a:pt x="249873" y="116955"/>
                  </a:cubicBezTo>
                  <a:cubicBezTo>
                    <a:pt x="249153" y="117003"/>
                    <a:pt x="248433" y="117051"/>
                    <a:pt x="247713" y="117099"/>
                  </a:cubicBezTo>
                  <a:cubicBezTo>
                    <a:pt x="246273" y="117195"/>
                    <a:pt x="244738" y="117290"/>
                    <a:pt x="243154" y="117434"/>
                  </a:cubicBezTo>
                  <a:cubicBezTo>
                    <a:pt x="241570" y="117578"/>
                    <a:pt x="239938" y="117722"/>
                    <a:pt x="238259" y="117913"/>
                  </a:cubicBezTo>
                  <a:cubicBezTo>
                    <a:pt x="237443" y="118009"/>
                    <a:pt x="236579" y="118105"/>
                    <a:pt x="235715" y="118153"/>
                  </a:cubicBezTo>
                  <a:cubicBezTo>
                    <a:pt x="234851" y="118249"/>
                    <a:pt x="233988" y="118392"/>
                    <a:pt x="233124" y="118536"/>
                  </a:cubicBezTo>
                  <a:cubicBezTo>
                    <a:pt x="231396" y="118776"/>
                    <a:pt x="229572" y="119015"/>
                    <a:pt x="227749" y="119255"/>
                  </a:cubicBezTo>
                  <a:cubicBezTo>
                    <a:pt x="225925" y="119590"/>
                    <a:pt x="224102" y="119878"/>
                    <a:pt x="222230" y="120213"/>
                  </a:cubicBezTo>
                  <a:cubicBezTo>
                    <a:pt x="221270" y="120405"/>
                    <a:pt x="220358" y="120548"/>
                    <a:pt x="219398" y="120740"/>
                  </a:cubicBezTo>
                  <a:cubicBezTo>
                    <a:pt x="218439" y="120932"/>
                    <a:pt x="217527" y="121123"/>
                    <a:pt x="216567" y="121315"/>
                  </a:cubicBezTo>
                  <a:cubicBezTo>
                    <a:pt x="215607" y="121507"/>
                    <a:pt x="214647" y="121746"/>
                    <a:pt x="213688" y="121938"/>
                  </a:cubicBezTo>
                  <a:cubicBezTo>
                    <a:pt x="212727" y="122129"/>
                    <a:pt x="211768" y="122321"/>
                    <a:pt x="210808" y="122561"/>
                  </a:cubicBezTo>
                  <a:cubicBezTo>
                    <a:pt x="208936" y="123040"/>
                    <a:pt x="206969" y="123519"/>
                    <a:pt x="205049" y="123998"/>
                  </a:cubicBezTo>
                  <a:cubicBezTo>
                    <a:pt x="203129" y="124477"/>
                    <a:pt x="201258" y="125052"/>
                    <a:pt x="199338" y="125579"/>
                  </a:cubicBezTo>
                  <a:cubicBezTo>
                    <a:pt x="198426" y="125866"/>
                    <a:pt x="197466" y="126106"/>
                    <a:pt x="196507" y="126393"/>
                  </a:cubicBezTo>
                  <a:cubicBezTo>
                    <a:pt x="195547" y="126729"/>
                    <a:pt x="194635" y="127016"/>
                    <a:pt x="193723" y="127304"/>
                  </a:cubicBezTo>
                  <a:cubicBezTo>
                    <a:pt x="192763" y="127591"/>
                    <a:pt x="191852" y="127927"/>
                    <a:pt x="190940" y="128214"/>
                  </a:cubicBezTo>
                  <a:cubicBezTo>
                    <a:pt x="189980" y="128501"/>
                    <a:pt x="189068" y="128789"/>
                    <a:pt x="188156" y="129124"/>
                  </a:cubicBezTo>
                  <a:cubicBezTo>
                    <a:pt x="186381" y="129795"/>
                    <a:pt x="184557" y="130418"/>
                    <a:pt x="182829" y="131041"/>
                  </a:cubicBezTo>
                  <a:cubicBezTo>
                    <a:pt x="181054" y="131663"/>
                    <a:pt x="179374" y="132430"/>
                    <a:pt x="177694" y="133053"/>
                  </a:cubicBezTo>
                  <a:cubicBezTo>
                    <a:pt x="176015" y="133724"/>
                    <a:pt x="174335" y="134394"/>
                    <a:pt x="172799" y="135113"/>
                  </a:cubicBezTo>
                  <a:cubicBezTo>
                    <a:pt x="171216" y="135784"/>
                    <a:pt x="169680" y="136455"/>
                    <a:pt x="168192" y="137125"/>
                  </a:cubicBezTo>
                  <a:cubicBezTo>
                    <a:pt x="166704" y="137748"/>
                    <a:pt x="165313" y="138467"/>
                    <a:pt x="163921" y="139090"/>
                  </a:cubicBezTo>
                  <a:cubicBezTo>
                    <a:pt x="162577" y="139760"/>
                    <a:pt x="161281" y="140383"/>
                    <a:pt x="160034" y="140958"/>
                  </a:cubicBezTo>
                  <a:cubicBezTo>
                    <a:pt x="158786" y="141629"/>
                    <a:pt x="157634" y="142204"/>
                    <a:pt x="156578" y="142779"/>
                  </a:cubicBezTo>
                  <a:cubicBezTo>
                    <a:pt x="155475" y="143354"/>
                    <a:pt x="154419" y="143881"/>
                    <a:pt x="153507" y="144360"/>
                  </a:cubicBezTo>
                  <a:cubicBezTo>
                    <a:pt x="152547" y="144887"/>
                    <a:pt x="151731" y="145366"/>
                    <a:pt x="150963" y="145797"/>
                  </a:cubicBezTo>
                  <a:cubicBezTo>
                    <a:pt x="150052" y="146276"/>
                    <a:pt x="149284" y="146755"/>
                    <a:pt x="148612" y="147091"/>
                  </a:cubicBezTo>
                  <a:cubicBezTo>
                    <a:pt x="147172" y="147905"/>
                    <a:pt x="145396" y="147474"/>
                    <a:pt x="144485" y="146132"/>
                  </a:cubicBezTo>
                  <a:lnTo>
                    <a:pt x="118522" y="108092"/>
                  </a:lnTo>
                  <a:cubicBezTo>
                    <a:pt x="117562" y="106702"/>
                    <a:pt x="117898" y="104786"/>
                    <a:pt x="119290" y="103780"/>
                  </a:cubicBezTo>
                  <a:cubicBezTo>
                    <a:pt x="120105" y="103157"/>
                    <a:pt x="121113" y="102438"/>
                    <a:pt x="122265" y="101576"/>
                  </a:cubicBezTo>
                  <a:cubicBezTo>
                    <a:pt x="123129" y="100953"/>
                    <a:pt x="124089" y="100187"/>
                    <a:pt x="125144" y="99468"/>
                  </a:cubicBezTo>
                  <a:cubicBezTo>
                    <a:pt x="126248" y="98749"/>
                    <a:pt x="127400" y="97935"/>
                    <a:pt x="128648" y="97072"/>
                  </a:cubicBezTo>
                  <a:cubicBezTo>
                    <a:pt x="129895" y="96210"/>
                    <a:pt x="131191" y="95348"/>
                    <a:pt x="132583" y="94389"/>
                  </a:cubicBezTo>
                  <a:cubicBezTo>
                    <a:pt x="134023" y="93479"/>
                    <a:pt x="135510" y="92521"/>
                    <a:pt x="137046" y="91515"/>
                  </a:cubicBezTo>
                  <a:cubicBezTo>
                    <a:pt x="138630" y="90509"/>
                    <a:pt x="140261" y="89455"/>
                    <a:pt x="141989" y="88449"/>
                  </a:cubicBezTo>
                  <a:cubicBezTo>
                    <a:pt x="143669" y="87395"/>
                    <a:pt x="145492" y="86341"/>
                    <a:pt x="147316" y="85287"/>
                  </a:cubicBezTo>
                  <a:cubicBezTo>
                    <a:pt x="149140" y="84137"/>
                    <a:pt x="151059" y="83131"/>
                    <a:pt x="153027" y="82029"/>
                  </a:cubicBezTo>
                  <a:cubicBezTo>
                    <a:pt x="154995" y="80975"/>
                    <a:pt x="156962" y="79825"/>
                    <a:pt x="159074" y="78819"/>
                  </a:cubicBezTo>
                  <a:cubicBezTo>
                    <a:pt x="161137" y="77765"/>
                    <a:pt x="163249" y="76663"/>
                    <a:pt x="165409" y="75609"/>
                  </a:cubicBezTo>
                  <a:cubicBezTo>
                    <a:pt x="166464" y="75034"/>
                    <a:pt x="167568" y="74555"/>
                    <a:pt x="168672" y="74028"/>
                  </a:cubicBezTo>
                  <a:cubicBezTo>
                    <a:pt x="169776" y="73501"/>
                    <a:pt x="170880" y="73022"/>
                    <a:pt x="172031" y="72495"/>
                  </a:cubicBezTo>
                  <a:cubicBezTo>
                    <a:pt x="173135" y="71968"/>
                    <a:pt x="174239" y="71441"/>
                    <a:pt x="175391" y="70961"/>
                  </a:cubicBezTo>
                  <a:cubicBezTo>
                    <a:pt x="176494" y="70434"/>
                    <a:pt x="177646" y="69955"/>
                    <a:pt x="178798" y="69476"/>
                  </a:cubicBezTo>
                  <a:cubicBezTo>
                    <a:pt x="181102" y="68518"/>
                    <a:pt x="183405" y="67512"/>
                    <a:pt x="185709" y="66602"/>
                  </a:cubicBezTo>
                  <a:cubicBezTo>
                    <a:pt x="188060" y="65739"/>
                    <a:pt x="190412" y="64829"/>
                    <a:pt x="192715" y="63919"/>
                  </a:cubicBezTo>
                  <a:cubicBezTo>
                    <a:pt x="193915" y="63487"/>
                    <a:pt x="195067" y="63056"/>
                    <a:pt x="196267" y="62673"/>
                  </a:cubicBezTo>
                  <a:cubicBezTo>
                    <a:pt x="197418" y="62290"/>
                    <a:pt x="198618" y="61859"/>
                    <a:pt x="199770" y="61475"/>
                  </a:cubicBezTo>
                  <a:cubicBezTo>
                    <a:pt x="200922" y="61092"/>
                    <a:pt x="202122" y="60661"/>
                    <a:pt x="203273" y="60278"/>
                  </a:cubicBezTo>
                  <a:cubicBezTo>
                    <a:pt x="204425" y="59894"/>
                    <a:pt x="205625" y="59559"/>
                    <a:pt x="206777" y="59224"/>
                  </a:cubicBezTo>
                  <a:cubicBezTo>
                    <a:pt x="209080" y="58505"/>
                    <a:pt x="211384" y="57834"/>
                    <a:pt x="213640" y="57115"/>
                  </a:cubicBezTo>
                  <a:cubicBezTo>
                    <a:pt x="215943" y="56541"/>
                    <a:pt x="218199" y="55918"/>
                    <a:pt x="220358" y="55343"/>
                  </a:cubicBezTo>
                  <a:cubicBezTo>
                    <a:pt x="221462" y="55055"/>
                    <a:pt x="222566" y="54768"/>
                    <a:pt x="223670" y="54480"/>
                  </a:cubicBezTo>
                  <a:cubicBezTo>
                    <a:pt x="224725" y="54241"/>
                    <a:pt x="225781" y="54001"/>
                    <a:pt x="226837" y="53762"/>
                  </a:cubicBezTo>
                  <a:cubicBezTo>
                    <a:pt x="228997" y="53283"/>
                    <a:pt x="231012" y="52804"/>
                    <a:pt x="233028" y="52372"/>
                  </a:cubicBezTo>
                  <a:cubicBezTo>
                    <a:pt x="235043" y="51989"/>
                    <a:pt x="236963" y="51606"/>
                    <a:pt x="238835" y="51223"/>
                  </a:cubicBezTo>
                  <a:cubicBezTo>
                    <a:pt x="239747" y="51079"/>
                    <a:pt x="240658" y="50887"/>
                    <a:pt x="241570" y="50696"/>
                  </a:cubicBezTo>
                  <a:cubicBezTo>
                    <a:pt x="242482" y="50552"/>
                    <a:pt x="243298" y="50360"/>
                    <a:pt x="244258" y="50264"/>
                  </a:cubicBezTo>
                  <a:cubicBezTo>
                    <a:pt x="246081" y="49977"/>
                    <a:pt x="247761" y="49689"/>
                    <a:pt x="249393" y="49450"/>
                  </a:cubicBezTo>
                  <a:cubicBezTo>
                    <a:pt x="251024" y="49210"/>
                    <a:pt x="252512" y="49019"/>
                    <a:pt x="253904" y="48779"/>
                  </a:cubicBezTo>
                  <a:cubicBezTo>
                    <a:pt x="255104" y="48635"/>
                    <a:pt x="256207" y="48492"/>
                    <a:pt x="257167" y="48396"/>
                  </a:cubicBezTo>
                  <a:cubicBezTo>
                    <a:pt x="258223" y="48252"/>
                    <a:pt x="259183" y="48108"/>
                    <a:pt x="259999" y="48013"/>
                  </a:cubicBezTo>
                  <a:close/>
                  <a:moveTo>
                    <a:pt x="295372" y="46150"/>
                  </a:moveTo>
                  <a:cubicBezTo>
                    <a:pt x="296427" y="46150"/>
                    <a:pt x="297771" y="46198"/>
                    <a:pt x="299306" y="46198"/>
                  </a:cubicBezTo>
                  <a:cubicBezTo>
                    <a:pt x="300457" y="46246"/>
                    <a:pt x="301705" y="46246"/>
                    <a:pt x="303048" y="46246"/>
                  </a:cubicBezTo>
                  <a:cubicBezTo>
                    <a:pt x="304392" y="46341"/>
                    <a:pt x="305831" y="46389"/>
                    <a:pt x="307414" y="46485"/>
                  </a:cubicBezTo>
                  <a:cubicBezTo>
                    <a:pt x="308949" y="46533"/>
                    <a:pt x="310629" y="46629"/>
                    <a:pt x="312356" y="46724"/>
                  </a:cubicBezTo>
                  <a:cubicBezTo>
                    <a:pt x="314131" y="46820"/>
                    <a:pt x="315954" y="47012"/>
                    <a:pt x="317873" y="47155"/>
                  </a:cubicBezTo>
                  <a:cubicBezTo>
                    <a:pt x="319792" y="47299"/>
                    <a:pt x="321759" y="47490"/>
                    <a:pt x="323870" y="47634"/>
                  </a:cubicBezTo>
                  <a:cubicBezTo>
                    <a:pt x="325933" y="47873"/>
                    <a:pt x="328044" y="48161"/>
                    <a:pt x="330251" y="48400"/>
                  </a:cubicBezTo>
                  <a:cubicBezTo>
                    <a:pt x="331354" y="48543"/>
                    <a:pt x="332458" y="48687"/>
                    <a:pt x="333561" y="48831"/>
                  </a:cubicBezTo>
                  <a:cubicBezTo>
                    <a:pt x="334713" y="48974"/>
                    <a:pt x="335816" y="49166"/>
                    <a:pt x="336968" y="49309"/>
                  </a:cubicBezTo>
                  <a:cubicBezTo>
                    <a:pt x="338647" y="49597"/>
                    <a:pt x="340374" y="49836"/>
                    <a:pt x="342101" y="50123"/>
                  </a:cubicBezTo>
                  <a:lnTo>
                    <a:pt x="307318" y="121161"/>
                  </a:lnTo>
                  <a:cubicBezTo>
                    <a:pt x="306071" y="120874"/>
                    <a:pt x="304919" y="120634"/>
                    <a:pt x="303816" y="120443"/>
                  </a:cubicBezTo>
                  <a:cubicBezTo>
                    <a:pt x="302520" y="120204"/>
                    <a:pt x="301273" y="120012"/>
                    <a:pt x="300122" y="119821"/>
                  </a:cubicBezTo>
                  <a:cubicBezTo>
                    <a:pt x="298970" y="119581"/>
                    <a:pt x="297867" y="119390"/>
                    <a:pt x="296859" y="119246"/>
                  </a:cubicBezTo>
                  <a:cubicBezTo>
                    <a:pt x="295852" y="119103"/>
                    <a:pt x="294940" y="118959"/>
                    <a:pt x="294125" y="118863"/>
                  </a:cubicBezTo>
                  <a:cubicBezTo>
                    <a:pt x="293213" y="118720"/>
                    <a:pt x="292397" y="118624"/>
                    <a:pt x="291726" y="118528"/>
                  </a:cubicBezTo>
                  <a:cubicBezTo>
                    <a:pt x="290095" y="118289"/>
                    <a:pt x="288895" y="116901"/>
                    <a:pt x="288991" y="115273"/>
                  </a:cubicBezTo>
                  <a:lnTo>
                    <a:pt x="292158" y="49166"/>
                  </a:lnTo>
                  <a:cubicBezTo>
                    <a:pt x="292253" y="47442"/>
                    <a:pt x="293645" y="46150"/>
                    <a:pt x="295372" y="46150"/>
                  </a:cubicBezTo>
                  <a:close/>
                  <a:moveTo>
                    <a:pt x="389289" y="0"/>
                  </a:moveTo>
                  <a:cubicBezTo>
                    <a:pt x="393991" y="0"/>
                    <a:pt x="398694" y="4024"/>
                    <a:pt x="397350" y="9917"/>
                  </a:cubicBezTo>
                  <a:lnTo>
                    <a:pt x="385642" y="60650"/>
                  </a:lnTo>
                  <a:lnTo>
                    <a:pt x="366735" y="142570"/>
                  </a:lnTo>
                  <a:lnTo>
                    <a:pt x="317116" y="357671"/>
                  </a:lnTo>
                  <a:cubicBezTo>
                    <a:pt x="316300" y="361120"/>
                    <a:pt x="315004" y="364809"/>
                    <a:pt x="313373" y="368163"/>
                  </a:cubicBezTo>
                  <a:cubicBezTo>
                    <a:pt x="304879" y="385553"/>
                    <a:pt x="287412" y="395661"/>
                    <a:pt x="269272" y="395661"/>
                  </a:cubicBezTo>
                  <a:cubicBezTo>
                    <a:pt x="262026" y="395661"/>
                    <a:pt x="254684" y="394032"/>
                    <a:pt x="247726" y="390679"/>
                  </a:cubicBezTo>
                  <a:cubicBezTo>
                    <a:pt x="223396" y="378798"/>
                    <a:pt x="213319" y="349431"/>
                    <a:pt x="225220" y="325142"/>
                  </a:cubicBezTo>
                  <a:lnTo>
                    <a:pt x="323210" y="124988"/>
                  </a:lnTo>
                  <a:lnTo>
                    <a:pt x="358385" y="53224"/>
                  </a:lnTo>
                  <a:lnTo>
                    <a:pt x="382186" y="4551"/>
                  </a:lnTo>
                  <a:cubicBezTo>
                    <a:pt x="383770" y="1389"/>
                    <a:pt x="386505" y="0"/>
                    <a:pt x="389289" y="0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54">
                <a:lnSpc>
                  <a:spcPct val="120000"/>
                </a:lnSpc>
              </a:pPr>
              <a:endParaRPr lang="zh-CN" altLang="en-US" sz="600" b="1" i="1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íṥḻíḑe">
            <a:extLst>
              <a:ext uri="{FF2B5EF4-FFF2-40B4-BE49-F238E27FC236}">
                <a16:creationId xmlns:p15="http://schemas.microsoft.com/office/powerpoint/2012/main" xmlns:p159="http://schemas.microsoft.com/office/powerpoint/2015/09/main"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C6E2E27-5DA5-40CB-93C5-96DE140CE15C}"/>
              </a:ext>
            </a:extLst>
          </p:cNvPr>
          <p:cNvSpPr/>
          <p:nvPr/>
        </p:nvSpPr>
        <p:spPr>
          <a:xfrm>
            <a:off x="5806213" y="5380664"/>
            <a:ext cx="1989758" cy="48557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endParaRPr lang="zh-CN" altLang="en-US" b="1" i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1" name="i$ľïḓè"/>
          <p:cNvSpPr/>
          <p:nvPr/>
        </p:nvSpPr>
        <p:spPr>
          <a:xfrm>
            <a:off x="872910" y="5314705"/>
            <a:ext cx="3162181" cy="653428"/>
          </a:xfrm>
          <a:prstGeom prst="roundRect">
            <a:avLst/>
          </a:prstGeom>
          <a:solidFill>
            <a:srgbClr val="ED7D31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 fontScale="77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b="1" i="1" dirty="0" smtClean="0">
                <a:solidFill>
                  <a:schemeClr val="bg1"/>
                </a:solidFill>
                <a:cs typeface="+mn-ea"/>
                <a:sym typeface="+mn-lt"/>
              </a:rPr>
              <a:t>             Easy deployment and O&amp;M</a:t>
            </a:r>
            <a:endParaRPr lang="zh-CN" altLang="en-US" b="1" i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ïṧḷiḓè"/>
          <p:cNvSpPr/>
          <p:nvPr/>
        </p:nvSpPr>
        <p:spPr>
          <a:xfrm>
            <a:off x="1205053" y="5400373"/>
            <a:ext cx="684847" cy="482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D7D31"/>
          </a:solidFill>
          <a:ln w="381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z="1600" b="1">
              <a:cs typeface="+mn-ea"/>
              <a:sym typeface="+mn-lt"/>
            </a:endParaRPr>
          </a:p>
        </p:txBody>
      </p:sp>
      <p:sp>
        <p:nvSpPr>
          <p:cNvPr id="54" name="íŝ1ïdè"/>
          <p:cNvSpPr/>
          <p:nvPr/>
        </p:nvSpPr>
        <p:spPr>
          <a:xfrm flipH="1">
            <a:off x="1349522" y="5502201"/>
            <a:ext cx="395908" cy="27843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  <a:gd name="connsiteX93" fmla="*/ 373273 h 605239"/>
              <a:gd name="connsiteY93" fmla="*/ 373273 h 605239"/>
              <a:gd name="connsiteX94" fmla="*/ 373273 h 605239"/>
              <a:gd name="connsiteY94" fmla="*/ 373273 h 605239"/>
              <a:gd name="connsiteX95" fmla="*/ 373273 h 605239"/>
              <a:gd name="connsiteY95" fmla="*/ 373273 h 605239"/>
              <a:gd name="connsiteX96" fmla="*/ 373273 h 605239"/>
              <a:gd name="connsiteY96" fmla="*/ 373273 h 605239"/>
              <a:gd name="connsiteX97" fmla="*/ 373273 h 605239"/>
              <a:gd name="connsiteY97" fmla="*/ 373273 h 605239"/>
              <a:gd name="connsiteX98" fmla="*/ 373273 h 605239"/>
              <a:gd name="connsiteY98" fmla="*/ 373273 h 605239"/>
              <a:gd name="connsiteX99" fmla="*/ 373273 h 605239"/>
              <a:gd name="connsiteY99" fmla="*/ 373273 h 605239"/>
              <a:gd name="connsiteX100" fmla="*/ 373273 h 605239"/>
              <a:gd name="connsiteY100" fmla="*/ 373273 h 605239"/>
              <a:gd name="connsiteX101" fmla="*/ 373273 h 605239"/>
              <a:gd name="connsiteY101" fmla="*/ 373273 h 605239"/>
              <a:gd name="connsiteX102" fmla="*/ 373273 h 605239"/>
              <a:gd name="connsiteY102" fmla="*/ 373273 h 605239"/>
              <a:gd name="connsiteX103" fmla="*/ 373273 h 605239"/>
              <a:gd name="connsiteY103" fmla="*/ 373273 h 605239"/>
              <a:gd name="connsiteX104" fmla="*/ 373273 h 605239"/>
              <a:gd name="connsiteY104" fmla="*/ 373273 h 605239"/>
              <a:gd name="connsiteX105" fmla="*/ 373273 h 605239"/>
              <a:gd name="connsiteY105" fmla="*/ 373273 h 605239"/>
              <a:gd name="connsiteX106" fmla="*/ 373273 h 605239"/>
              <a:gd name="connsiteY106" fmla="*/ 373273 h 605239"/>
              <a:gd name="connsiteX107" fmla="*/ 373273 h 605239"/>
              <a:gd name="connsiteY107" fmla="*/ 373273 h 605239"/>
              <a:gd name="connsiteX108" fmla="*/ 373273 h 605239"/>
              <a:gd name="connsiteY108" fmla="*/ 373273 h 605239"/>
              <a:gd name="connsiteX109" fmla="*/ 373273 h 605239"/>
              <a:gd name="connsiteY109" fmla="*/ 373273 h 605239"/>
              <a:gd name="connsiteX110" fmla="*/ 373273 h 605239"/>
              <a:gd name="connsiteY110" fmla="*/ 373273 h 605239"/>
              <a:gd name="connsiteX111" fmla="*/ 373273 h 605239"/>
              <a:gd name="connsiteY111" fmla="*/ 373273 h 605239"/>
              <a:gd name="connsiteX112" fmla="*/ 373273 h 605239"/>
              <a:gd name="connsiteY112" fmla="*/ 373273 h 605239"/>
              <a:gd name="connsiteX113" fmla="*/ 373273 h 605239"/>
              <a:gd name="connsiteY113" fmla="*/ 373273 h 605239"/>
              <a:gd name="connsiteX114" fmla="*/ 373273 h 605239"/>
              <a:gd name="connsiteY114" fmla="*/ 373273 h 605239"/>
              <a:gd name="connsiteX115" fmla="*/ 373273 h 605239"/>
              <a:gd name="connsiteY115" fmla="*/ 373273 h 605239"/>
              <a:gd name="connsiteX116" fmla="*/ 373273 h 605239"/>
              <a:gd name="connsiteY116" fmla="*/ 373273 h 605239"/>
              <a:gd name="connsiteX117" fmla="*/ 373273 h 605239"/>
              <a:gd name="connsiteY117" fmla="*/ 373273 h 605239"/>
              <a:gd name="connsiteX118" fmla="*/ 373273 h 605239"/>
              <a:gd name="connsiteY118" fmla="*/ 373273 h 605239"/>
              <a:gd name="connsiteX119" fmla="*/ 373273 h 605239"/>
              <a:gd name="connsiteY119" fmla="*/ 373273 h 605239"/>
              <a:gd name="connsiteX120" fmla="*/ 373273 h 605239"/>
              <a:gd name="connsiteY120" fmla="*/ 373273 h 605239"/>
              <a:gd name="connsiteX121" fmla="*/ 373273 h 605239"/>
              <a:gd name="connsiteY121" fmla="*/ 373273 h 605239"/>
              <a:gd name="connsiteX122" fmla="*/ 373273 h 605239"/>
              <a:gd name="connsiteY122" fmla="*/ 373273 h 605239"/>
              <a:gd name="connsiteX123" fmla="*/ 373273 h 605239"/>
              <a:gd name="connsiteY123" fmla="*/ 373273 h 605239"/>
              <a:gd name="connsiteX124" fmla="*/ 373273 h 605239"/>
              <a:gd name="connsiteY124" fmla="*/ 373273 h 605239"/>
              <a:gd name="connsiteX125" fmla="*/ 373273 h 605239"/>
              <a:gd name="connsiteY125" fmla="*/ 373273 h 605239"/>
              <a:gd name="connsiteX126" fmla="*/ 373273 h 605239"/>
              <a:gd name="connsiteY126" fmla="*/ 373273 h 605239"/>
              <a:gd name="connsiteX127" fmla="*/ 373273 h 605239"/>
              <a:gd name="connsiteY127" fmla="*/ 373273 h 605239"/>
              <a:gd name="connsiteX128" fmla="*/ 373273 h 605239"/>
              <a:gd name="connsiteY128" fmla="*/ 373273 h 605239"/>
              <a:gd name="connsiteX129" fmla="*/ 373273 h 605239"/>
              <a:gd name="connsiteY129" fmla="*/ 373273 h 605239"/>
              <a:gd name="connsiteX130" fmla="*/ 373273 h 605239"/>
              <a:gd name="connsiteY130" fmla="*/ 373273 h 605239"/>
              <a:gd name="connsiteX131" fmla="*/ 373273 h 605239"/>
              <a:gd name="connsiteY131" fmla="*/ 373273 h 605239"/>
              <a:gd name="connsiteX132" fmla="*/ 373273 h 605239"/>
              <a:gd name="connsiteY132" fmla="*/ 373273 h 605239"/>
              <a:gd name="connsiteX133" fmla="*/ 373273 h 605239"/>
              <a:gd name="connsiteY133" fmla="*/ 373273 h 605239"/>
              <a:gd name="connsiteX134" fmla="*/ 373273 h 605239"/>
              <a:gd name="connsiteY134" fmla="*/ 373273 h 605239"/>
              <a:gd name="connsiteX135" fmla="*/ 373273 h 605239"/>
              <a:gd name="connsiteY135" fmla="*/ 373273 h 605239"/>
              <a:gd name="connsiteX136" fmla="*/ 373273 h 605239"/>
              <a:gd name="connsiteY136" fmla="*/ 373273 h 605239"/>
              <a:gd name="connsiteX137" fmla="*/ 373273 h 605239"/>
              <a:gd name="connsiteY137" fmla="*/ 373273 h 605239"/>
              <a:gd name="connsiteX138" fmla="*/ 373273 h 605239"/>
              <a:gd name="connsiteY138" fmla="*/ 373273 h 605239"/>
              <a:gd name="connsiteX139" fmla="*/ 373273 h 605239"/>
              <a:gd name="connsiteY139" fmla="*/ 373273 h 605239"/>
              <a:gd name="connsiteX140" fmla="*/ 373273 h 605239"/>
              <a:gd name="connsiteY140" fmla="*/ 373273 h 605239"/>
              <a:gd name="connsiteX141" fmla="*/ 373273 h 605239"/>
              <a:gd name="connsiteY141" fmla="*/ 373273 h 605239"/>
              <a:gd name="connsiteX142" fmla="*/ 373273 h 605239"/>
              <a:gd name="connsiteY142" fmla="*/ 373273 h 605239"/>
              <a:gd name="connsiteX143" fmla="*/ 373273 h 605239"/>
              <a:gd name="connsiteY143" fmla="*/ 373273 h 605239"/>
              <a:gd name="connsiteX144" fmla="*/ 373273 h 605239"/>
              <a:gd name="connsiteY144" fmla="*/ 373273 h 605239"/>
              <a:gd name="connsiteX145" fmla="*/ 373273 h 605239"/>
              <a:gd name="connsiteY145" fmla="*/ 373273 h 605239"/>
              <a:gd name="connsiteX146" fmla="*/ 373273 h 605239"/>
              <a:gd name="connsiteY146" fmla="*/ 373273 h 605239"/>
              <a:gd name="connsiteX147" fmla="*/ 373273 h 605239"/>
              <a:gd name="connsiteY147" fmla="*/ 373273 h 605239"/>
              <a:gd name="connsiteX148" fmla="*/ 373273 h 605239"/>
              <a:gd name="connsiteY148" fmla="*/ 373273 h 605239"/>
              <a:gd name="connsiteX149" fmla="*/ 373273 h 605239"/>
              <a:gd name="connsiteY149" fmla="*/ 373273 h 605239"/>
              <a:gd name="connsiteX150" fmla="*/ 373273 h 605239"/>
              <a:gd name="connsiteY150" fmla="*/ 373273 h 605239"/>
              <a:gd name="connsiteX151" fmla="*/ 373273 h 605239"/>
              <a:gd name="connsiteY151" fmla="*/ 373273 h 605239"/>
              <a:gd name="connsiteX152" fmla="*/ 373273 h 605239"/>
              <a:gd name="connsiteY152" fmla="*/ 373273 h 605239"/>
              <a:gd name="connsiteX153" fmla="*/ 373273 h 605239"/>
              <a:gd name="connsiteY153" fmla="*/ 373273 h 605239"/>
              <a:gd name="connsiteX154" fmla="*/ 373273 h 605239"/>
              <a:gd name="connsiteY154" fmla="*/ 373273 h 605239"/>
              <a:gd name="connsiteX155" fmla="*/ 373273 h 605239"/>
              <a:gd name="connsiteY155" fmla="*/ 373273 h 605239"/>
              <a:gd name="connsiteX156" fmla="*/ 373273 h 605239"/>
              <a:gd name="connsiteY156" fmla="*/ 373273 h 605239"/>
              <a:gd name="connsiteX157" fmla="*/ 373273 h 605239"/>
              <a:gd name="connsiteY157" fmla="*/ 373273 h 605239"/>
              <a:gd name="connsiteX158" fmla="*/ 373273 h 605239"/>
              <a:gd name="connsiteY158" fmla="*/ 373273 h 605239"/>
              <a:gd name="connsiteX159" fmla="*/ 373273 h 605239"/>
              <a:gd name="connsiteY159" fmla="*/ 373273 h 605239"/>
              <a:gd name="connsiteX160" fmla="*/ 373273 h 605239"/>
              <a:gd name="connsiteY160" fmla="*/ 373273 h 605239"/>
              <a:gd name="connsiteX161" fmla="*/ 373273 h 605239"/>
              <a:gd name="connsiteY161" fmla="*/ 373273 h 605239"/>
              <a:gd name="connsiteX162" fmla="*/ 373273 h 605239"/>
              <a:gd name="connsiteY162" fmla="*/ 373273 h 605239"/>
              <a:gd name="connsiteX163" fmla="*/ 373273 h 605239"/>
              <a:gd name="connsiteY163" fmla="*/ 373273 h 605239"/>
              <a:gd name="connsiteX164" fmla="*/ 373273 h 605239"/>
              <a:gd name="connsiteY164" fmla="*/ 373273 h 605239"/>
              <a:gd name="connsiteX165" fmla="*/ 373273 h 605239"/>
              <a:gd name="connsiteY165" fmla="*/ 373273 h 605239"/>
              <a:gd name="connsiteX166" fmla="*/ 373273 h 605239"/>
              <a:gd name="connsiteY166" fmla="*/ 373273 h 605239"/>
              <a:gd name="connsiteX167" fmla="*/ 373273 h 605239"/>
              <a:gd name="connsiteY167" fmla="*/ 373273 h 605239"/>
              <a:gd name="connsiteX168" fmla="*/ 373273 h 605239"/>
              <a:gd name="connsiteY168" fmla="*/ 373273 h 605239"/>
              <a:gd name="connsiteX169" fmla="*/ 373273 h 605239"/>
              <a:gd name="connsiteY169" fmla="*/ 373273 h 605239"/>
              <a:gd name="connsiteX170" fmla="*/ 373273 h 605239"/>
              <a:gd name="connsiteY170" fmla="*/ 373273 h 605239"/>
              <a:gd name="connsiteX171" fmla="*/ 373273 h 605239"/>
              <a:gd name="connsiteY171" fmla="*/ 373273 h 605239"/>
              <a:gd name="connsiteX172" fmla="*/ 373273 h 605239"/>
              <a:gd name="connsiteY172" fmla="*/ 373273 h 605239"/>
              <a:gd name="connsiteX173" fmla="*/ 373273 h 605239"/>
              <a:gd name="connsiteY173" fmla="*/ 373273 h 605239"/>
              <a:gd name="connsiteX174" fmla="*/ 373273 h 605239"/>
              <a:gd name="connsiteY174" fmla="*/ 373273 h 605239"/>
              <a:gd name="connsiteX175" fmla="*/ 373273 h 605239"/>
              <a:gd name="connsiteY175" fmla="*/ 373273 h 605239"/>
              <a:gd name="connsiteX176" fmla="*/ 373273 h 605239"/>
              <a:gd name="connsiteY176" fmla="*/ 373273 h 605239"/>
              <a:gd name="connsiteX177" fmla="*/ 373273 h 605239"/>
              <a:gd name="connsiteY177" fmla="*/ 373273 h 605239"/>
              <a:gd name="connsiteX178" fmla="*/ 373273 h 605239"/>
              <a:gd name="connsiteY178" fmla="*/ 373273 h 605239"/>
              <a:gd name="connsiteX179" fmla="*/ 373273 h 605239"/>
              <a:gd name="connsiteY179" fmla="*/ 373273 h 605239"/>
              <a:gd name="connsiteX180" fmla="*/ 373273 h 605239"/>
              <a:gd name="connsiteY180" fmla="*/ 373273 h 605239"/>
              <a:gd name="connsiteX181" fmla="*/ 373273 h 605239"/>
              <a:gd name="connsiteY181" fmla="*/ 373273 h 605239"/>
              <a:gd name="connsiteX182" fmla="*/ 373273 h 605239"/>
              <a:gd name="connsiteY182" fmla="*/ 373273 h 605239"/>
              <a:gd name="connsiteX183" fmla="*/ 373273 h 605239"/>
              <a:gd name="connsiteY183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606368" h="605804">
                <a:moveTo>
                  <a:pt x="169692" y="428901"/>
                </a:moveTo>
                <a:cubicBezTo>
                  <a:pt x="174544" y="428854"/>
                  <a:pt x="178757" y="429080"/>
                  <a:pt x="181565" y="429729"/>
                </a:cubicBezTo>
                <a:cubicBezTo>
                  <a:pt x="175623" y="429729"/>
                  <a:pt x="170331" y="434180"/>
                  <a:pt x="169402" y="440394"/>
                </a:cubicBezTo>
                <a:lnTo>
                  <a:pt x="166060" y="464878"/>
                </a:lnTo>
                <a:cubicBezTo>
                  <a:pt x="162624" y="487878"/>
                  <a:pt x="158818" y="508095"/>
                  <a:pt x="146190" y="521821"/>
                </a:cubicBezTo>
                <a:cubicBezTo>
                  <a:pt x="143312" y="525160"/>
                  <a:pt x="142291" y="529518"/>
                  <a:pt x="143312" y="533321"/>
                </a:cubicBezTo>
                <a:cubicBezTo>
                  <a:pt x="138577" y="534712"/>
                  <a:pt x="133285" y="535732"/>
                  <a:pt x="127993" y="535732"/>
                </a:cubicBezTo>
                <a:cubicBezTo>
                  <a:pt x="97539" y="535732"/>
                  <a:pt x="72099" y="512547"/>
                  <a:pt x="65414" y="481664"/>
                </a:cubicBezTo>
                <a:cubicBezTo>
                  <a:pt x="79805" y="461354"/>
                  <a:pt x="105059" y="438632"/>
                  <a:pt x="129478" y="432696"/>
                </a:cubicBezTo>
                <a:cubicBezTo>
                  <a:pt x="134840" y="431653"/>
                  <a:pt x="155139" y="429045"/>
                  <a:pt x="169692" y="428901"/>
                </a:cubicBezTo>
                <a:close/>
                <a:moveTo>
                  <a:pt x="436608" y="428901"/>
                </a:moveTo>
                <a:cubicBezTo>
                  <a:pt x="451165" y="429045"/>
                  <a:pt x="471467" y="431653"/>
                  <a:pt x="476830" y="432696"/>
                </a:cubicBezTo>
                <a:cubicBezTo>
                  <a:pt x="501253" y="438632"/>
                  <a:pt x="526512" y="461354"/>
                  <a:pt x="540813" y="481664"/>
                </a:cubicBezTo>
                <a:cubicBezTo>
                  <a:pt x="534127" y="512547"/>
                  <a:pt x="508775" y="535732"/>
                  <a:pt x="478316" y="535732"/>
                </a:cubicBezTo>
                <a:cubicBezTo>
                  <a:pt x="473022" y="535732"/>
                  <a:pt x="467636" y="534712"/>
                  <a:pt x="462993" y="533321"/>
                </a:cubicBezTo>
                <a:cubicBezTo>
                  <a:pt x="463922" y="529518"/>
                  <a:pt x="462993" y="525160"/>
                  <a:pt x="460114" y="521821"/>
                </a:cubicBezTo>
                <a:cubicBezTo>
                  <a:pt x="447485" y="508095"/>
                  <a:pt x="443677" y="487878"/>
                  <a:pt x="440148" y="464878"/>
                </a:cubicBezTo>
                <a:lnTo>
                  <a:pt x="436805" y="440394"/>
                </a:lnTo>
                <a:cubicBezTo>
                  <a:pt x="435970" y="434180"/>
                  <a:pt x="430676" y="429729"/>
                  <a:pt x="424733" y="429729"/>
                </a:cubicBezTo>
                <a:cubicBezTo>
                  <a:pt x="427542" y="429080"/>
                  <a:pt x="431756" y="428854"/>
                  <a:pt x="436608" y="428901"/>
                </a:cubicBezTo>
                <a:close/>
                <a:moveTo>
                  <a:pt x="484788" y="359033"/>
                </a:moveTo>
                <a:cubicBezTo>
                  <a:pt x="481607" y="359172"/>
                  <a:pt x="478497" y="360516"/>
                  <a:pt x="476361" y="362926"/>
                </a:cubicBezTo>
                <a:cubicBezTo>
                  <a:pt x="471532" y="367747"/>
                  <a:pt x="471996" y="375348"/>
                  <a:pt x="476825" y="380169"/>
                </a:cubicBezTo>
                <a:cubicBezTo>
                  <a:pt x="497626" y="399451"/>
                  <a:pt x="529571" y="411873"/>
                  <a:pt x="560680" y="410482"/>
                </a:cubicBezTo>
                <a:cubicBezTo>
                  <a:pt x="567366" y="410019"/>
                  <a:pt x="572659" y="404178"/>
                  <a:pt x="572195" y="397504"/>
                </a:cubicBezTo>
                <a:cubicBezTo>
                  <a:pt x="571637" y="390829"/>
                  <a:pt x="565880" y="385545"/>
                  <a:pt x="559194" y="386009"/>
                </a:cubicBezTo>
                <a:cubicBezTo>
                  <a:pt x="535514" y="387399"/>
                  <a:pt x="510998" y="378685"/>
                  <a:pt x="493633" y="362370"/>
                </a:cubicBezTo>
                <a:cubicBezTo>
                  <a:pt x="491218" y="359960"/>
                  <a:pt x="487968" y="358894"/>
                  <a:pt x="484788" y="359033"/>
                </a:cubicBezTo>
                <a:close/>
                <a:moveTo>
                  <a:pt x="121459" y="359002"/>
                </a:moveTo>
                <a:cubicBezTo>
                  <a:pt x="118268" y="358863"/>
                  <a:pt x="115019" y="359929"/>
                  <a:pt x="112605" y="362339"/>
                </a:cubicBezTo>
                <a:cubicBezTo>
                  <a:pt x="95339" y="378838"/>
                  <a:pt x="70831" y="387459"/>
                  <a:pt x="47159" y="385976"/>
                </a:cubicBezTo>
                <a:cubicBezTo>
                  <a:pt x="40475" y="385512"/>
                  <a:pt x="34626" y="390796"/>
                  <a:pt x="34162" y="397470"/>
                </a:cubicBezTo>
                <a:cubicBezTo>
                  <a:pt x="33698" y="404144"/>
                  <a:pt x="38989" y="409983"/>
                  <a:pt x="45673" y="410447"/>
                </a:cubicBezTo>
                <a:cubicBezTo>
                  <a:pt x="76772" y="411837"/>
                  <a:pt x="108799" y="399416"/>
                  <a:pt x="129501" y="380136"/>
                </a:cubicBezTo>
                <a:cubicBezTo>
                  <a:pt x="134328" y="375316"/>
                  <a:pt x="134792" y="367715"/>
                  <a:pt x="129965" y="362895"/>
                </a:cubicBezTo>
                <a:cubicBezTo>
                  <a:pt x="127784" y="360485"/>
                  <a:pt x="124651" y="359141"/>
                  <a:pt x="121459" y="359002"/>
                </a:cubicBezTo>
                <a:close/>
                <a:moveTo>
                  <a:pt x="436337" y="347074"/>
                </a:moveTo>
                <a:cubicBezTo>
                  <a:pt x="402163" y="359682"/>
                  <a:pt x="381455" y="371826"/>
                  <a:pt x="366504" y="390366"/>
                </a:cubicBezTo>
                <a:cubicBezTo>
                  <a:pt x="353968" y="405940"/>
                  <a:pt x="343846" y="454237"/>
                  <a:pt x="340967" y="464898"/>
                </a:cubicBezTo>
                <a:cubicBezTo>
                  <a:pt x="340131" y="472036"/>
                  <a:pt x="344496" y="478710"/>
                  <a:pt x="351275" y="480194"/>
                </a:cubicBezTo>
                <a:cubicBezTo>
                  <a:pt x="352111" y="480194"/>
                  <a:pt x="353132" y="480657"/>
                  <a:pt x="354154" y="480657"/>
                </a:cubicBezTo>
                <a:cubicBezTo>
                  <a:pt x="359818" y="480657"/>
                  <a:pt x="364647" y="476856"/>
                  <a:pt x="366133" y="471016"/>
                </a:cubicBezTo>
                <a:cubicBezTo>
                  <a:pt x="368454" y="460448"/>
                  <a:pt x="378112" y="416322"/>
                  <a:pt x="386841" y="405198"/>
                </a:cubicBezTo>
                <a:cubicBezTo>
                  <a:pt x="402628" y="384896"/>
                  <a:pt x="445995" y="370064"/>
                  <a:pt x="445995" y="370064"/>
                </a:cubicBezTo>
                <a:cubicBezTo>
                  <a:pt x="452216" y="367190"/>
                  <a:pt x="455002" y="360052"/>
                  <a:pt x="452681" y="353749"/>
                </a:cubicBezTo>
                <a:cubicBezTo>
                  <a:pt x="449802" y="347538"/>
                  <a:pt x="442651" y="344757"/>
                  <a:pt x="436337" y="347074"/>
                </a:cubicBezTo>
                <a:close/>
                <a:moveTo>
                  <a:pt x="170068" y="347044"/>
                </a:moveTo>
                <a:cubicBezTo>
                  <a:pt x="163849" y="344542"/>
                  <a:pt x="156608" y="347415"/>
                  <a:pt x="153730" y="353718"/>
                </a:cubicBezTo>
                <a:cubicBezTo>
                  <a:pt x="151223" y="359929"/>
                  <a:pt x="154101" y="367159"/>
                  <a:pt x="160414" y="370032"/>
                </a:cubicBezTo>
                <a:cubicBezTo>
                  <a:pt x="160414" y="370032"/>
                  <a:pt x="203766" y="384863"/>
                  <a:pt x="219548" y="405163"/>
                </a:cubicBezTo>
                <a:cubicBezTo>
                  <a:pt x="228274" y="416286"/>
                  <a:pt x="237929" y="460408"/>
                  <a:pt x="240249" y="470975"/>
                </a:cubicBezTo>
                <a:cubicBezTo>
                  <a:pt x="241642" y="476815"/>
                  <a:pt x="246469" y="480616"/>
                  <a:pt x="252225" y="480616"/>
                </a:cubicBezTo>
                <a:cubicBezTo>
                  <a:pt x="253153" y="480616"/>
                  <a:pt x="254081" y="480152"/>
                  <a:pt x="255103" y="480152"/>
                </a:cubicBezTo>
                <a:cubicBezTo>
                  <a:pt x="261879" y="478669"/>
                  <a:pt x="266242" y="471995"/>
                  <a:pt x="265407" y="464858"/>
                </a:cubicBezTo>
                <a:cubicBezTo>
                  <a:pt x="262529" y="454198"/>
                  <a:pt x="252410" y="405905"/>
                  <a:pt x="239878" y="390332"/>
                </a:cubicBezTo>
                <a:cubicBezTo>
                  <a:pt x="224932" y="371793"/>
                  <a:pt x="204231" y="359651"/>
                  <a:pt x="170068" y="347044"/>
                </a:cubicBezTo>
                <a:close/>
                <a:moveTo>
                  <a:pt x="458159" y="194302"/>
                </a:moveTo>
                <a:cubicBezTo>
                  <a:pt x="429279" y="199957"/>
                  <a:pt x="402813" y="216829"/>
                  <a:pt x="384984" y="240375"/>
                </a:cubicBezTo>
                <a:cubicBezTo>
                  <a:pt x="367154" y="264014"/>
                  <a:pt x="359447" y="294791"/>
                  <a:pt x="362790" y="324084"/>
                </a:cubicBezTo>
                <a:cubicBezTo>
                  <a:pt x="363811" y="330295"/>
                  <a:pt x="369012" y="334838"/>
                  <a:pt x="374769" y="335116"/>
                </a:cubicBezTo>
                <a:cubicBezTo>
                  <a:pt x="382198" y="335301"/>
                  <a:pt x="387770" y="328256"/>
                  <a:pt x="386841" y="321581"/>
                </a:cubicBezTo>
                <a:cubicBezTo>
                  <a:pt x="384798" y="297479"/>
                  <a:pt x="391113" y="273562"/>
                  <a:pt x="405135" y="255022"/>
                </a:cubicBezTo>
                <a:cubicBezTo>
                  <a:pt x="419157" y="236203"/>
                  <a:pt x="439773" y="222762"/>
                  <a:pt x="462988" y="218405"/>
                </a:cubicBezTo>
                <a:cubicBezTo>
                  <a:pt x="469767" y="216921"/>
                  <a:pt x="474132" y="210618"/>
                  <a:pt x="472646" y="203943"/>
                </a:cubicBezTo>
                <a:cubicBezTo>
                  <a:pt x="471160" y="197176"/>
                  <a:pt x="464846" y="192819"/>
                  <a:pt x="458159" y="194302"/>
                </a:cubicBezTo>
                <a:close/>
                <a:moveTo>
                  <a:pt x="148253" y="194007"/>
                </a:moveTo>
                <a:cubicBezTo>
                  <a:pt x="141476" y="192710"/>
                  <a:pt x="135256" y="196974"/>
                  <a:pt x="133771" y="203648"/>
                </a:cubicBezTo>
                <a:cubicBezTo>
                  <a:pt x="132471" y="210507"/>
                  <a:pt x="136742" y="216625"/>
                  <a:pt x="143426" y="218108"/>
                </a:cubicBezTo>
                <a:cubicBezTo>
                  <a:pt x="166634" y="222464"/>
                  <a:pt x="187242" y="235905"/>
                  <a:pt x="201260" y="254722"/>
                </a:cubicBezTo>
                <a:cubicBezTo>
                  <a:pt x="215092" y="273538"/>
                  <a:pt x="221404" y="297453"/>
                  <a:pt x="219548" y="321368"/>
                </a:cubicBezTo>
                <a:cubicBezTo>
                  <a:pt x="218620" y="328135"/>
                  <a:pt x="224189" y="335087"/>
                  <a:pt x="231616" y="334809"/>
                </a:cubicBezTo>
                <a:cubicBezTo>
                  <a:pt x="237279" y="334716"/>
                  <a:pt x="242570" y="330081"/>
                  <a:pt x="243591" y="323778"/>
                </a:cubicBezTo>
                <a:cubicBezTo>
                  <a:pt x="246933" y="294394"/>
                  <a:pt x="239228" y="263713"/>
                  <a:pt x="221404" y="240169"/>
                </a:cubicBezTo>
                <a:cubicBezTo>
                  <a:pt x="203581" y="216625"/>
                  <a:pt x="177124" y="199847"/>
                  <a:pt x="148253" y="194007"/>
                </a:cubicBezTo>
                <a:close/>
                <a:moveTo>
                  <a:pt x="390822" y="25157"/>
                </a:moveTo>
                <a:cubicBezTo>
                  <a:pt x="387746" y="25934"/>
                  <a:pt x="384983" y="27857"/>
                  <a:pt x="383312" y="30777"/>
                </a:cubicBezTo>
                <a:cubicBezTo>
                  <a:pt x="365111" y="61090"/>
                  <a:pt x="354989" y="95668"/>
                  <a:pt x="354989" y="131265"/>
                </a:cubicBezTo>
                <a:cubicBezTo>
                  <a:pt x="354989" y="137940"/>
                  <a:pt x="360282" y="143780"/>
                  <a:pt x="366969" y="143780"/>
                </a:cubicBezTo>
                <a:cubicBezTo>
                  <a:pt x="373655" y="143780"/>
                  <a:pt x="379041" y="138403"/>
                  <a:pt x="379505" y="131729"/>
                </a:cubicBezTo>
                <a:cubicBezTo>
                  <a:pt x="379969" y="100025"/>
                  <a:pt x="388698" y="69711"/>
                  <a:pt x="404485" y="43292"/>
                </a:cubicBezTo>
                <a:cubicBezTo>
                  <a:pt x="407828" y="37451"/>
                  <a:pt x="405971" y="29757"/>
                  <a:pt x="400213" y="26420"/>
                </a:cubicBezTo>
                <a:cubicBezTo>
                  <a:pt x="397288" y="24752"/>
                  <a:pt x="393899" y="24381"/>
                  <a:pt x="390822" y="25157"/>
                </a:cubicBezTo>
                <a:close/>
                <a:moveTo>
                  <a:pt x="215301" y="25155"/>
                </a:moveTo>
                <a:cubicBezTo>
                  <a:pt x="212237" y="24379"/>
                  <a:pt x="208872" y="24750"/>
                  <a:pt x="205994" y="26418"/>
                </a:cubicBezTo>
                <a:cubicBezTo>
                  <a:pt x="200146" y="29755"/>
                  <a:pt x="198289" y="37448"/>
                  <a:pt x="201631" y="43288"/>
                </a:cubicBezTo>
                <a:cubicBezTo>
                  <a:pt x="217598" y="69705"/>
                  <a:pt x="226232" y="100016"/>
                  <a:pt x="226603" y="131717"/>
                </a:cubicBezTo>
                <a:cubicBezTo>
                  <a:pt x="227160" y="138391"/>
                  <a:pt x="232452" y="143768"/>
                  <a:pt x="239135" y="143768"/>
                </a:cubicBezTo>
                <a:cubicBezTo>
                  <a:pt x="245819" y="143768"/>
                  <a:pt x="251111" y="137928"/>
                  <a:pt x="251111" y="131254"/>
                </a:cubicBezTo>
                <a:cubicBezTo>
                  <a:pt x="251111" y="95660"/>
                  <a:pt x="241085" y="61085"/>
                  <a:pt x="222797" y="30774"/>
                </a:cubicBezTo>
                <a:cubicBezTo>
                  <a:pt x="221126" y="27855"/>
                  <a:pt x="218364" y="25931"/>
                  <a:pt x="215301" y="25155"/>
                </a:cubicBezTo>
                <a:close/>
                <a:moveTo>
                  <a:pt x="387305" y="0"/>
                </a:moveTo>
                <a:cubicBezTo>
                  <a:pt x="419993" y="0"/>
                  <a:pt x="447016" y="26976"/>
                  <a:pt x="450823" y="61925"/>
                </a:cubicBezTo>
                <a:cubicBezTo>
                  <a:pt x="434851" y="64428"/>
                  <a:pt x="419993" y="127835"/>
                  <a:pt x="418972" y="151752"/>
                </a:cubicBezTo>
                <a:cubicBezTo>
                  <a:pt x="418972" y="158427"/>
                  <a:pt x="424358" y="164267"/>
                  <a:pt x="431044" y="164267"/>
                </a:cubicBezTo>
                <a:lnTo>
                  <a:pt x="431508" y="164267"/>
                </a:lnTo>
                <a:cubicBezTo>
                  <a:pt x="438194" y="164267"/>
                  <a:pt x="443487" y="158983"/>
                  <a:pt x="444044" y="152308"/>
                </a:cubicBezTo>
                <a:cubicBezTo>
                  <a:pt x="443766" y="119399"/>
                  <a:pt x="463824" y="77869"/>
                  <a:pt x="465310" y="71844"/>
                </a:cubicBezTo>
                <a:cubicBezTo>
                  <a:pt x="469396" y="70917"/>
                  <a:pt x="473760" y="70082"/>
                  <a:pt x="478218" y="70082"/>
                </a:cubicBezTo>
                <a:cubicBezTo>
                  <a:pt x="508677" y="70082"/>
                  <a:pt x="534028" y="93350"/>
                  <a:pt x="540714" y="124683"/>
                </a:cubicBezTo>
                <a:cubicBezTo>
                  <a:pt x="534492" y="131914"/>
                  <a:pt x="518799" y="148322"/>
                  <a:pt x="489733" y="158056"/>
                </a:cubicBezTo>
                <a:cubicBezTo>
                  <a:pt x="464938" y="166492"/>
                  <a:pt x="438194" y="169180"/>
                  <a:pt x="411728" y="167697"/>
                </a:cubicBezTo>
                <a:cubicBezTo>
                  <a:pt x="405042" y="167697"/>
                  <a:pt x="399192" y="172517"/>
                  <a:pt x="398728" y="179192"/>
                </a:cubicBezTo>
                <a:cubicBezTo>
                  <a:pt x="398170" y="185866"/>
                  <a:pt x="403556" y="191707"/>
                  <a:pt x="410242" y="192170"/>
                </a:cubicBezTo>
                <a:cubicBezTo>
                  <a:pt x="433830" y="194302"/>
                  <a:pt x="472367" y="188740"/>
                  <a:pt x="496419" y="181602"/>
                </a:cubicBezTo>
                <a:cubicBezTo>
                  <a:pt x="504219" y="179099"/>
                  <a:pt x="531149" y="174001"/>
                  <a:pt x="556408" y="142297"/>
                </a:cubicBezTo>
                <a:cubicBezTo>
                  <a:pt x="585195" y="150825"/>
                  <a:pt x="606182" y="178636"/>
                  <a:pt x="606182" y="212379"/>
                </a:cubicBezTo>
                <a:cubicBezTo>
                  <a:pt x="606182" y="223967"/>
                  <a:pt x="603582" y="235091"/>
                  <a:pt x="599032" y="245103"/>
                </a:cubicBezTo>
                <a:cubicBezTo>
                  <a:pt x="531057" y="237038"/>
                  <a:pt x="493262" y="239541"/>
                  <a:pt x="479054" y="243527"/>
                </a:cubicBezTo>
                <a:cubicBezTo>
                  <a:pt x="442187" y="253631"/>
                  <a:pt x="410707" y="275138"/>
                  <a:pt x="398728" y="289599"/>
                </a:cubicBezTo>
                <a:cubicBezTo>
                  <a:pt x="394363" y="294883"/>
                  <a:pt x="394827" y="302578"/>
                  <a:pt x="400213" y="306934"/>
                </a:cubicBezTo>
                <a:cubicBezTo>
                  <a:pt x="402535" y="308789"/>
                  <a:pt x="410800" y="313053"/>
                  <a:pt x="417486" y="305451"/>
                </a:cubicBezTo>
                <a:cubicBezTo>
                  <a:pt x="434201" y="286169"/>
                  <a:pt x="472832" y="270317"/>
                  <a:pt x="484904" y="267444"/>
                </a:cubicBezTo>
                <a:cubicBezTo>
                  <a:pt x="507005" y="262252"/>
                  <a:pt x="568666" y="266888"/>
                  <a:pt x="599310" y="270039"/>
                </a:cubicBezTo>
                <a:cubicBezTo>
                  <a:pt x="603489" y="279866"/>
                  <a:pt x="606182" y="291083"/>
                  <a:pt x="606182" y="302578"/>
                </a:cubicBezTo>
                <a:cubicBezTo>
                  <a:pt x="606182" y="313794"/>
                  <a:pt x="603861" y="324177"/>
                  <a:pt x="599496" y="333633"/>
                </a:cubicBezTo>
                <a:cubicBezTo>
                  <a:pt x="539507" y="344386"/>
                  <a:pt x="513320" y="320747"/>
                  <a:pt x="500319" y="312589"/>
                </a:cubicBezTo>
                <a:cubicBezTo>
                  <a:pt x="493076" y="307769"/>
                  <a:pt x="485368" y="302948"/>
                  <a:pt x="477661" y="298591"/>
                </a:cubicBezTo>
                <a:cubicBezTo>
                  <a:pt x="471903" y="295254"/>
                  <a:pt x="464196" y="297664"/>
                  <a:pt x="460852" y="303412"/>
                </a:cubicBezTo>
                <a:cubicBezTo>
                  <a:pt x="457509" y="309252"/>
                  <a:pt x="459831" y="316946"/>
                  <a:pt x="465681" y="320284"/>
                </a:cubicBezTo>
                <a:cubicBezTo>
                  <a:pt x="472832" y="324084"/>
                  <a:pt x="479704" y="328441"/>
                  <a:pt x="486390" y="333262"/>
                </a:cubicBezTo>
                <a:cubicBezTo>
                  <a:pt x="500319" y="342346"/>
                  <a:pt x="532821" y="368674"/>
                  <a:pt x="598010" y="359404"/>
                </a:cubicBezTo>
                <a:cubicBezTo>
                  <a:pt x="603396" y="369601"/>
                  <a:pt x="606368" y="381466"/>
                  <a:pt x="606368" y="393796"/>
                </a:cubicBezTo>
                <a:cubicBezTo>
                  <a:pt x="606368" y="427076"/>
                  <a:pt x="585195" y="455071"/>
                  <a:pt x="556779" y="462766"/>
                </a:cubicBezTo>
                <a:cubicBezTo>
                  <a:pt x="534307" y="433750"/>
                  <a:pt x="500598" y="397040"/>
                  <a:pt x="419993" y="405383"/>
                </a:cubicBezTo>
                <a:cubicBezTo>
                  <a:pt x="405506" y="406867"/>
                  <a:pt x="392970" y="413078"/>
                  <a:pt x="383870" y="421235"/>
                </a:cubicBezTo>
                <a:cubicBezTo>
                  <a:pt x="378483" y="425592"/>
                  <a:pt x="378019" y="433750"/>
                  <a:pt x="382848" y="438571"/>
                </a:cubicBezTo>
                <a:cubicBezTo>
                  <a:pt x="387213" y="443855"/>
                  <a:pt x="395384" y="444318"/>
                  <a:pt x="400213" y="439498"/>
                </a:cubicBezTo>
                <a:cubicBezTo>
                  <a:pt x="406342" y="434214"/>
                  <a:pt x="414328" y="431711"/>
                  <a:pt x="420643" y="430506"/>
                </a:cubicBezTo>
                <a:cubicBezTo>
                  <a:pt x="415071" y="432360"/>
                  <a:pt x="411357" y="437922"/>
                  <a:pt x="412193" y="443855"/>
                </a:cubicBezTo>
                <a:lnTo>
                  <a:pt x="415536" y="468328"/>
                </a:lnTo>
                <a:cubicBezTo>
                  <a:pt x="418414" y="489464"/>
                  <a:pt x="422686" y="518850"/>
                  <a:pt x="441537" y="538503"/>
                </a:cubicBezTo>
                <a:cubicBezTo>
                  <a:pt x="444044" y="540913"/>
                  <a:pt x="447387" y="542396"/>
                  <a:pt x="450730" y="542396"/>
                </a:cubicBezTo>
                <a:lnTo>
                  <a:pt x="451659" y="542396"/>
                </a:lnTo>
                <a:cubicBezTo>
                  <a:pt x="448316" y="577808"/>
                  <a:pt x="420829" y="605804"/>
                  <a:pt x="387677" y="605804"/>
                </a:cubicBezTo>
                <a:cubicBezTo>
                  <a:pt x="352018" y="605804"/>
                  <a:pt x="323695" y="574007"/>
                  <a:pt x="323695" y="535073"/>
                </a:cubicBezTo>
                <a:lnTo>
                  <a:pt x="323695" y="70731"/>
                </a:lnTo>
                <a:cubicBezTo>
                  <a:pt x="322766" y="31797"/>
                  <a:pt x="351646" y="0"/>
                  <a:pt x="387305" y="0"/>
                </a:cubicBezTo>
                <a:close/>
                <a:moveTo>
                  <a:pt x="218991" y="0"/>
                </a:moveTo>
                <a:cubicBezTo>
                  <a:pt x="254638" y="0"/>
                  <a:pt x="283602" y="31794"/>
                  <a:pt x="282581" y="70354"/>
                </a:cubicBezTo>
                <a:lnTo>
                  <a:pt x="282581" y="534656"/>
                </a:lnTo>
                <a:cubicBezTo>
                  <a:pt x="282581" y="573587"/>
                  <a:pt x="254267" y="605381"/>
                  <a:pt x="218620" y="605381"/>
                </a:cubicBezTo>
                <a:cubicBezTo>
                  <a:pt x="185386" y="605381"/>
                  <a:pt x="157907" y="577573"/>
                  <a:pt x="154565" y="541979"/>
                </a:cubicBezTo>
                <a:lnTo>
                  <a:pt x="155587" y="541979"/>
                </a:lnTo>
                <a:cubicBezTo>
                  <a:pt x="158929" y="541979"/>
                  <a:pt x="162363" y="540496"/>
                  <a:pt x="164777" y="538086"/>
                </a:cubicBezTo>
                <a:cubicBezTo>
                  <a:pt x="183529" y="518342"/>
                  <a:pt x="187892" y="489051"/>
                  <a:pt x="190770" y="467917"/>
                </a:cubicBezTo>
                <a:lnTo>
                  <a:pt x="194112" y="443446"/>
                </a:lnTo>
                <a:cubicBezTo>
                  <a:pt x="194855" y="437513"/>
                  <a:pt x="191234" y="431952"/>
                  <a:pt x="185664" y="430098"/>
                </a:cubicBezTo>
                <a:cubicBezTo>
                  <a:pt x="192070" y="431303"/>
                  <a:pt x="199867" y="433805"/>
                  <a:pt x="206087" y="439089"/>
                </a:cubicBezTo>
                <a:cubicBezTo>
                  <a:pt x="210914" y="443909"/>
                  <a:pt x="219084" y="443446"/>
                  <a:pt x="223447" y="438162"/>
                </a:cubicBezTo>
                <a:cubicBezTo>
                  <a:pt x="228274" y="433342"/>
                  <a:pt x="227717" y="425185"/>
                  <a:pt x="222426" y="420828"/>
                </a:cubicBezTo>
                <a:cubicBezTo>
                  <a:pt x="213235" y="412671"/>
                  <a:pt x="200796" y="406461"/>
                  <a:pt x="186314" y="404978"/>
                </a:cubicBezTo>
                <a:cubicBezTo>
                  <a:pt x="105829" y="396450"/>
                  <a:pt x="72131" y="433342"/>
                  <a:pt x="49479" y="462355"/>
                </a:cubicBezTo>
                <a:cubicBezTo>
                  <a:pt x="21166" y="454661"/>
                  <a:pt x="0" y="426668"/>
                  <a:pt x="0" y="393391"/>
                </a:cubicBezTo>
                <a:cubicBezTo>
                  <a:pt x="0" y="381156"/>
                  <a:pt x="3063" y="369291"/>
                  <a:pt x="8262" y="359002"/>
                </a:cubicBezTo>
                <a:cubicBezTo>
                  <a:pt x="73523" y="368271"/>
                  <a:pt x="105921" y="341946"/>
                  <a:pt x="119939" y="332862"/>
                </a:cubicBezTo>
                <a:cubicBezTo>
                  <a:pt x="126623" y="328042"/>
                  <a:pt x="133400" y="323686"/>
                  <a:pt x="140641" y="319885"/>
                </a:cubicBezTo>
                <a:cubicBezTo>
                  <a:pt x="146396" y="316548"/>
                  <a:pt x="148810" y="308855"/>
                  <a:pt x="145468" y="303015"/>
                </a:cubicBezTo>
                <a:cubicBezTo>
                  <a:pt x="142126" y="297268"/>
                  <a:pt x="134421" y="294858"/>
                  <a:pt x="128572" y="298195"/>
                </a:cubicBezTo>
                <a:cubicBezTo>
                  <a:pt x="120960" y="302551"/>
                  <a:pt x="113162" y="307372"/>
                  <a:pt x="105921" y="312192"/>
                </a:cubicBezTo>
                <a:cubicBezTo>
                  <a:pt x="92925" y="320349"/>
                  <a:pt x="66932" y="344078"/>
                  <a:pt x="6777" y="333233"/>
                </a:cubicBezTo>
                <a:cubicBezTo>
                  <a:pt x="2506" y="323964"/>
                  <a:pt x="93" y="313397"/>
                  <a:pt x="93" y="302181"/>
                </a:cubicBezTo>
                <a:cubicBezTo>
                  <a:pt x="93" y="290594"/>
                  <a:pt x="2692" y="279471"/>
                  <a:pt x="7055" y="269645"/>
                </a:cubicBezTo>
                <a:cubicBezTo>
                  <a:pt x="37783" y="266494"/>
                  <a:pt x="99237" y="261859"/>
                  <a:pt x="121424" y="267050"/>
                </a:cubicBezTo>
                <a:cubicBezTo>
                  <a:pt x="133400" y="269923"/>
                  <a:pt x="172018" y="285774"/>
                  <a:pt x="188728" y="305054"/>
                </a:cubicBezTo>
                <a:cubicBezTo>
                  <a:pt x="195412" y="312655"/>
                  <a:pt x="203766" y="308484"/>
                  <a:pt x="206087" y="306537"/>
                </a:cubicBezTo>
                <a:cubicBezTo>
                  <a:pt x="211379" y="302181"/>
                  <a:pt x="211936" y="294487"/>
                  <a:pt x="207573" y="289204"/>
                </a:cubicBezTo>
                <a:cubicBezTo>
                  <a:pt x="195597" y="274836"/>
                  <a:pt x="164220" y="253239"/>
                  <a:pt x="127273" y="243135"/>
                </a:cubicBezTo>
                <a:cubicBezTo>
                  <a:pt x="112977" y="239242"/>
                  <a:pt x="75287" y="236832"/>
                  <a:pt x="7334" y="244711"/>
                </a:cubicBezTo>
                <a:cubicBezTo>
                  <a:pt x="2599" y="234700"/>
                  <a:pt x="93" y="223577"/>
                  <a:pt x="93" y="211990"/>
                </a:cubicBezTo>
                <a:cubicBezTo>
                  <a:pt x="93" y="178250"/>
                  <a:pt x="21166" y="150441"/>
                  <a:pt x="49851" y="141914"/>
                </a:cubicBezTo>
                <a:cubicBezTo>
                  <a:pt x="75287" y="173615"/>
                  <a:pt x="102208" y="178806"/>
                  <a:pt x="109913" y="181216"/>
                </a:cubicBezTo>
                <a:cubicBezTo>
                  <a:pt x="133957" y="188446"/>
                  <a:pt x="172296" y="193915"/>
                  <a:pt x="196061" y="191783"/>
                </a:cubicBezTo>
                <a:cubicBezTo>
                  <a:pt x="202745" y="191319"/>
                  <a:pt x="208037" y="185480"/>
                  <a:pt x="207573" y="178806"/>
                </a:cubicBezTo>
                <a:cubicBezTo>
                  <a:pt x="207108" y="172132"/>
                  <a:pt x="201260" y="167312"/>
                  <a:pt x="194576" y="167312"/>
                </a:cubicBezTo>
                <a:cubicBezTo>
                  <a:pt x="168119" y="168702"/>
                  <a:pt x="141383" y="166107"/>
                  <a:pt x="116597" y="157672"/>
                </a:cubicBezTo>
                <a:cubicBezTo>
                  <a:pt x="87541" y="147939"/>
                  <a:pt x="71759" y="131532"/>
                  <a:pt x="65632" y="124302"/>
                </a:cubicBezTo>
                <a:cubicBezTo>
                  <a:pt x="72316" y="92972"/>
                  <a:pt x="97659" y="69705"/>
                  <a:pt x="128108" y="69705"/>
                </a:cubicBezTo>
                <a:cubicBezTo>
                  <a:pt x="132564" y="69705"/>
                  <a:pt x="136927" y="70540"/>
                  <a:pt x="141012" y="71467"/>
                </a:cubicBezTo>
                <a:cubicBezTo>
                  <a:pt x="142497" y="77399"/>
                  <a:pt x="162549" y="119018"/>
                  <a:pt x="162270" y="151925"/>
                </a:cubicBezTo>
                <a:cubicBezTo>
                  <a:pt x="162735" y="158599"/>
                  <a:pt x="168119" y="163882"/>
                  <a:pt x="174803" y="163882"/>
                </a:cubicBezTo>
                <a:lnTo>
                  <a:pt x="175267" y="163882"/>
                </a:lnTo>
                <a:cubicBezTo>
                  <a:pt x="181951" y="163882"/>
                  <a:pt x="187242" y="158042"/>
                  <a:pt x="187242" y="151368"/>
                </a:cubicBezTo>
                <a:cubicBezTo>
                  <a:pt x="186314" y="127454"/>
                  <a:pt x="171461" y="64144"/>
                  <a:pt x="155494" y="61548"/>
                </a:cubicBezTo>
                <a:cubicBezTo>
                  <a:pt x="159300" y="26974"/>
                  <a:pt x="186314" y="0"/>
                  <a:pt x="218991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>
              <a:lnSpc>
                <a:spcPct val="120000"/>
              </a:lnSpc>
            </a:pPr>
            <a:endParaRPr lang="zh-CN" altLang="en-US" sz="1200" b="1" i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4" name="íṣļïḑé">
            <a:extLst>
              <a:ext uri="{FF2B5EF4-FFF2-40B4-BE49-F238E27FC236}">
                <a16:creationId xmlns:p15="http://schemas.microsoft.com/office/powerpoint/2012/main" xmlns:p159="http://schemas.microsoft.com/office/powerpoint/2015/09/main"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C6E2E27-5DA5-40CB-93C5-96DE140CE15C}"/>
              </a:ext>
            </a:extLst>
          </p:cNvPr>
          <p:cNvSpPr/>
          <p:nvPr/>
        </p:nvSpPr>
        <p:spPr>
          <a:xfrm>
            <a:off x="1979741" y="5398634"/>
            <a:ext cx="1910880" cy="485570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endParaRPr lang="zh-CN" altLang="en-US" b="1" i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1" name="ïṡľídê"/>
          <p:cNvSpPr/>
          <p:nvPr/>
        </p:nvSpPr>
        <p:spPr>
          <a:xfrm>
            <a:off x="8482412" y="5258034"/>
            <a:ext cx="3144473" cy="653428"/>
          </a:xfrm>
          <a:prstGeom prst="roundRect">
            <a:avLst/>
          </a:prstGeom>
          <a:solidFill>
            <a:srgbClr val="ED7D31"/>
          </a:solidFill>
          <a:ln w="12700" cap="flat">
            <a:noFill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b="1">
              <a:cs typeface="+mn-ea"/>
              <a:sym typeface="+mn-lt"/>
            </a:endParaRPr>
          </a:p>
        </p:txBody>
      </p:sp>
      <p:sp>
        <p:nvSpPr>
          <p:cNvPr id="42" name="î$ļïďè"/>
          <p:cNvSpPr/>
          <p:nvPr/>
        </p:nvSpPr>
        <p:spPr>
          <a:xfrm>
            <a:off x="8812695" y="5343702"/>
            <a:ext cx="681012" cy="482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D7D31"/>
          </a:solidFill>
          <a:ln w="38100" cap="flat">
            <a:solidFill>
              <a:schemeClr val="bg1"/>
            </a:solidFill>
            <a:prstDash val="solid"/>
            <a:miter lim="400000"/>
          </a:ln>
          <a:effectLst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endParaRPr sz="1600" b="1">
              <a:cs typeface="+mn-ea"/>
              <a:sym typeface="+mn-lt"/>
            </a:endParaRPr>
          </a:p>
        </p:txBody>
      </p:sp>
      <p:sp>
        <p:nvSpPr>
          <p:cNvPr id="58" name="íṧlíďé"/>
          <p:cNvSpPr/>
          <p:nvPr/>
        </p:nvSpPr>
        <p:spPr>
          <a:xfrm>
            <a:off x="8956357" y="5505867"/>
            <a:ext cx="393688" cy="157764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7568" h="343936">
                <a:moveTo>
                  <a:pt x="467667" y="0"/>
                </a:moveTo>
                <a:lnTo>
                  <a:pt x="473559" y="0"/>
                </a:lnTo>
                <a:lnTo>
                  <a:pt x="479451" y="0"/>
                </a:lnTo>
                <a:cubicBezTo>
                  <a:pt x="506757" y="0"/>
                  <a:pt x="528921" y="22224"/>
                  <a:pt x="528921" y="49491"/>
                </a:cubicBezTo>
                <a:lnTo>
                  <a:pt x="528921" y="104398"/>
                </a:lnTo>
                <a:cubicBezTo>
                  <a:pt x="528921" y="113082"/>
                  <a:pt x="524432" y="120553"/>
                  <a:pt x="517792" y="125035"/>
                </a:cubicBezTo>
                <a:lnTo>
                  <a:pt x="517792" y="177981"/>
                </a:lnTo>
                <a:cubicBezTo>
                  <a:pt x="517792" y="178915"/>
                  <a:pt x="518353" y="179849"/>
                  <a:pt x="519195" y="180222"/>
                </a:cubicBezTo>
                <a:cubicBezTo>
                  <a:pt x="526676" y="183770"/>
                  <a:pt x="563428" y="202353"/>
                  <a:pt x="597468" y="230367"/>
                </a:cubicBezTo>
                <a:cubicBezTo>
                  <a:pt x="603734" y="235316"/>
                  <a:pt x="607194" y="242973"/>
                  <a:pt x="607568" y="250910"/>
                </a:cubicBezTo>
                <a:lnTo>
                  <a:pt x="607568" y="288542"/>
                </a:lnTo>
                <a:lnTo>
                  <a:pt x="486651" y="288542"/>
                </a:lnTo>
                <a:cubicBezTo>
                  <a:pt x="484126" y="275842"/>
                  <a:pt x="477393" y="264263"/>
                  <a:pt x="467200" y="255859"/>
                </a:cubicBezTo>
                <a:cubicBezTo>
                  <a:pt x="438116" y="231954"/>
                  <a:pt x="407349" y="213558"/>
                  <a:pt x="387898" y="202820"/>
                </a:cubicBezTo>
                <a:cubicBezTo>
                  <a:pt x="407349" y="190400"/>
                  <a:pt x="423341" y="182463"/>
                  <a:pt x="427923" y="180222"/>
                </a:cubicBezTo>
                <a:cubicBezTo>
                  <a:pt x="428765" y="179662"/>
                  <a:pt x="429326" y="178915"/>
                  <a:pt x="429326" y="177981"/>
                </a:cubicBezTo>
                <a:lnTo>
                  <a:pt x="429326" y="125035"/>
                </a:lnTo>
                <a:cubicBezTo>
                  <a:pt x="422593" y="120553"/>
                  <a:pt x="418197" y="112989"/>
                  <a:pt x="418197" y="104398"/>
                </a:cubicBezTo>
                <a:lnTo>
                  <a:pt x="418197" y="49491"/>
                </a:lnTo>
                <a:cubicBezTo>
                  <a:pt x="418197" y="22224"/>
                  <a:pt x="440361" y="0"/>
                  <a:pt x="467667" y="0"/>
                </a:cubicBezTo>
                <a:close/>
                <a:moveTo>
                  <a:pt x="296558" y="0"/>
                </a:moveTo>
                <a:lnTo>
                  <a:pt x="303666" y="0"/>
                </a:lnTo>
                <a:lnTo>
                  <a:pt x="310587" y="0"/>
                </a:lnTo>
                <a:cubicBezTo>
                  <a:pt x="343319" y="0"/>
                  <a:pt x="369693" y="26428"/>
                  <a:pt x="369693" y="59019"/>
                </a:cubicBezTo>
                <a:lnTo>
                  <a:pt x="369693" y="124575"/>
                </a:lnTo>
                <a:cubicBezTo>
                  <a:pt x="369693" y="134754"/>
                  <a:pt x="364455" y="143719"/>
                  <a:pt x="356506" y="149042"/>
                </a:cubicBezTo>
                <a:lnTo>
                  <a:pt x="356506" y="212170"/>
                </a:lnTo>
                <a:cubicBezTo>
                  <a:pt x="356506" y="213291"/>
                  <a:pt x="357161" y="214318"/>
                  <a:pt x="358096" y="214785"/>
                </a:cubicBezTo>
                <a:cubicBezTo>
                  <a:pt x="367074" y="219174"/>
                  <a:pt x="410842" y="241213"/>
                  <a:pt x="451524" y="274551"/>
                </a:cubicBezTo>
                <a:cubicBezTo>
                  <a:pt x="458912" y="280528"/>
                  <a:pt x="463121" y="289679"/>
                  <a:pt x="463027" y="299111"/>
                </a:cubicBezTo>
                <a:lnTo>
                  <a:pt x="463027" y="343936"/>
                </a:lnTo>
                <a:lnTo>
                  <a:pt x="324428" y="343936"/>
                </a:lnTo>
                <a:lnTo>
                  <a:pt x="310774" y="281275"/>
                </a:lnTo>
                <a:cubicBezTo>
                  <a:pt x="338456" y="242707"/>
                  <a:pt x="308716" y="240839"/>
                  <a:pt x="303479" y="240839"/>
                </a:cubicBezTo>
                <a:cubicBezTo>
                  <a:pt x="298429" y="240933"/>
                  <a:pt x="268595" y="242800"/>
                  <a:pt x="296278" y="281275"/>
                </a:cubicBezTo>
                <a:lnTo>
                  <a:pt x="282530" y="343936"/>
                </a:lnTo>
                <a:lnTo>
                  <a:pt x="144024" y="343936"/>
                </a:lnTo>
                <a:lnTo>
                  <a:pt x="144024" y="299111"/>
                </a:lnTo>
                <a:cubicBezTo>
                  <a:pt x="144024" y="289679"/>
                  <a:pt x="148232" y="280528"/>
                  <a:pt x="155621" y="274551"/>
                </a:cubicBezTo>
                <a:cubicBezTo>
                  <a:pt x="196303" y="241306"/>
                  <a:pt x="240071" y="219174"/>
                  <a:pt x="249049" y="214785"/>
                </a:cubicBezTo>
                <a:cubicBezTo>
                  <a:pt x="249984" y="214318"/>
                  <a:pt x="250639" y="213291"/>
                  <a:pt x="250639" y="212170"/>
                </a:cubicBezTo>
                <a:lnTo>
                  <a:pt x="250639" y="149042"/>
                </a:lnTo>
                <a:cubicBezTo>
                  <a:pt x="242690" y="143812"/>
                  <a:pt x="237452" y="134754"/>
                  <a:pt x="237452" y="124575"/>
                </a:cubicBezTo>
                <a:lnTo>
                  <a:pt x="237452" y="59019"/>
                </a:lnTo>
                <a:cubicBezTo>
                  <a:pt x="237452" y="26428"/>
                  <a:pt x="263826" y="0"/>
                  <a:pt x="296558" y="0"/>
                </a:cubicBezTo>
                <a:close/>
                <a:moveTo>
                  <a:pt x="127837" y="0"/>
                </a:moveTo>
                <a:lnTo>
                  <a:pt x="133915" y="0"/>
                </a:lnTo>
                <a:lnTo>
                  <a:pt x="139807" y="0"/>
                </a:lnTo>
                <a:cubicBezTo>
                  <a:pt x="167114" y="0"/>
                  <a:pt x="189277" y="22224"/>
                  <a:pt x="189277" y="49491"/>
                </a:cubicBezTo>
                <a:lnTo>
                  <a:pt x="189277" y="104398"/>
                </a:lnTo>
                <a:cubicBezTo>
                  <a:pt x="189277" y="113082"/>
                  <a:pt x="184788" y="120553"/>
                  <a:pt x="178149" y="125035"/>
                </a:cubicBezTo>
                <a:lnTo>
                  <a:pt x="178149" y="177981"/>
                </a:lnTo>
                <a:cubicBezTo>
                  <a:pt x="178149" y="178915"/>
                  <a:pt x="178710" y="179849"/>
                  <a:pt x="179551" y="180222"/>
                </a:cubicBezTo>
                <a:cubicBezTo>
                  <a:pt x="184134" y="182463"/>
                  <a:pt x="200125" y="190400"/>
                  <a:pt x="219670" y="202820"/>
                </a:cubicBezTo>
                <a:cubicBezTo>
                  <a:pt x="200219" y="213558"/>
                  <a:pt x="169452" y="231954"/>
                  <a:pt x="140368" y="255859"/>
                </a:cubicBezTo>
                <a:cubicBezTo>
                  <a:pt x="130175" y="264263"/>
                  <a:pt x="123348" y="275842"/>
                  <a:pt x="120917" y="288542"/>
                </a:cubicBezTo>
                <a:lnTo>
                  <a:pt x="0" y="288542"/>
                </a:lnTo>
                <a:lnTo>
                  <a:pt x="0" y="250910"/>
                </a:lnTo>
                <a:cubicBezTo>
                  <a:pt x="0" y="242973"/>
                  <a:pt x="3647" y="235503"/>
                  <a:pt x="9726" y="230367"/>
                </a:cubicBezTo>
                <a:cubicBezTo>
                  <a:pt x="43766" y="202353"/>
                  <a:pt x="80518" y="183770"/>
                  <a:pt x="87999" y="180222"/>
                </a:cubicBezTo>
                <a:cubicBezTo>
                  <a:pt x="88934" y="179662"/>
                  <a:pt x="89402" y="178915"/>
                  <a:pt x="89402" y="177981"/>
                </a:cubicBezTo>
                <a:lnTo>
                  <a:pt x="89402" y="125035"/>
                </a:lnTo>
                <a:cubicBezTo>
                  <a:pt x="82668" y="120553"/>
                  <a:pt x="78273" y="112989"/>
                  <a:pt x="78273" y="104398"/>
                </a:cubicBezTo>
                <a:lnTo>
                  <a:pt x="78273" y="49491"/>
                </a:lnTo>
                <a:cubicBezTo>
                  <a:pt x="78273" y="22224"/>
                  <a:pt x="100530" y="0"/>
                  <a:pt x="127837" y="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54">
              <a:lnSpc>
                <a:spcPct val="120000"/>
              </a:lnSpc>
            </a:pPr>
            <a:endParaRPr lang="zh-CN" altLang="en-US" sz="400" b="1" i="1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" name="ïṩliḑê">
            <a:extLst>
              <a:ext uri="{FF2B5EF4-FFF2-40B4-BE49-F238E27FC236}">
                <a16:creationId xmlns:p15="http://schemas.microsoft.com/office/powerpoint/2012/main" xmlns:p159="http://schemas.microsoft.com/office/powerpoint/2015/09/main" xmlns:a14="http://schemas.microsoft.com/office/drawing/2010/main" xmlns:p14="http://schemas.microsoft.com/office/powerpoint/2010/main" xmlns:a16="http://schemas.microsoft.com/office/drawing/2014/main" xmlns:lc="http://schemas.openxmlformats.org/drawingml/2006/lockedCanvas" xmlns="" id="{DC6E2E27-5DA5-40CB-93C5-96DE140CE15C}"/>
              </a:ext>
            </a:extLst>
          </p:cNvPr>
          <p:cNvSpPr/>
          <p:nvPr/>
        </p:nvSpPr>
        <p:spPr>
          <a:xfrm>
            <a:off x="9637369" y="5341963"/>
            <a:ext cx="1900179" cy="485570"/>
          </a:xfrm>
          <a:prstGeom prst="rect">
            <a:avLst/>
          </a:prstGeom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b="1" i="1" dirty="0" smtClean="0">
                <a:solidFill>
                  <a:schemeClr val="bg1"/>
                </a:solidFill>
                <a:cs typeface="+mn-ea"/>
                <a:sym typeface="+mn-lt"/>
              </a:rPr>
              <a:t>Capability openness</a:t>
            </a:r>
          </a:p>
        </p:txBody>
      </p:sp>
      <p:sp>
        <p:nvSpPr>
          <p:cNvPr id="293" name="矩形 292"/>
          <p:cNvSpPr/>
          <p:nvPr/>
        </p:nvSpPr>
        <p:spPr>
          <a:xfrm>
            <a:off x="8422171" y="1989123"/>
            <a:ext cx="3292710" cy="3071663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112">
              <a:lnSpc>
                <a:spcPct val="120000"/>
              </a:lnSpc>
              <a:defRPr/>
            </a:pPr>
            <a:endParaRPr lang="zh-CN" altLang="en-US" sz="14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792705" y="1989123"/>
            <a:ext cx="3292710" cy="3071663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112">
              <a:lnSpc>
                <a:spcPct val="120000"/>
              </a:lnSpc>
              <a:defRPr/>
            </a:pPr>
            <a:endParaRPr lang="zh-CN" altLang="en-US" sz="14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19" name="îśḷîḋé"/>
          <p:cNvSpPr/>
          <p:nvPr/>
        </p:nvSpPr>
        <p:spPr bwMode="auto">
          <a:xfrm>
            <a:off x="636454" y="1007467"/>
            <a:ext cx="3561881" cy="884300"/>
          </a:xfrm>
          <a:custGeom>
            <a:avLst/>
            <a:gdLst>
              <a:gd name="T0" fmla="*/ 2332 w 2535"/>
              <a:gd name="T1" fmla="*/ 0 h 404"/>
              <a:gd name="T2" fmla="*/ 0 w 2535"/>
              <a:gd name="T3" fmla="*/ 0 h 404"/>
              <a:gd name="T4" fmla="*/ 0 w 2535"/>
              <a:gd name="T5" fmla="*/ 404 h 404"/>
              <a:gd name="T6" fmla="*/ 2332 w 2535"/>
              <a:gd name="T7" fmla="*/ 404 h 404"/>
              <a:gd name="T8" fmla="*/ 2535 w 2535"/>
              <a:gd name="T9" fmla="*/ 202 h 404"/>
              <a:gd name="T10" fmla="*/ 2332 w 2535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5" h="403">
                <a:moveTo>
                  <a:pt x="23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04"/>
                  <a:pt x="0" y="404"/>
                  <a:pt x="0" y="404"/>
                </a:cubicBezTo>
                <a:cubicBezTo>
                  <a:pt x="2332" y="404"/>
                  <a:pt x="2332" y="404"/>
                  <a:pt x="2332" y="404"/>
                </a:cubicBezTo>
                <a:cubicBezTo>
                  <a:pt x="2444" y="404"/>
                  <a:pt x="2535" y="314"/>
                  <a:pt x="2535" y="202"/>
                </a:cubicBezTo>
                <a:cubicBezTo>
                  <a:pt x="2535" y="90"/>
                  <a:pt x="2444" y="0"/>
                  <a:pt x="2332" y="0"/>
                </a:cubicBez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Operator: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Require 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to 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manage and maintain a large number of distributed </a:t>
            </a:r>
            <a:r>
              <a:rPr lang="en-US" altLang="zh-CN" sz="1400" b="1" dirty="0">
                <a:solidFill>
                  <a:schemeClr val="bg1"/>
                </a:solidFill>
                <a:cs typeface="+mn-ea"/>
                <a:sym typeface="+mn-lt"/>
              </a:rPr>
              <a:t>and h</a:t>
            </a: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eterogeneous 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edge </a:t>
            </a:r>
            <a:r>
              <a:rPr lang="zh-CN" altLang="en-US" sz="1400" b="1" dirty="0">
                <a:solidFill>
                  <a:schemeClr val="bg1"/>
                </a:solidFill>
                <a:cs typeface="+mn-ea"/>
                <a:sym typeface="+mn-lt"/>
              </a:rPr>
              <a:t>sites</a:t>
            </a:r>
          </a:p>
        </p:txBody>
      </p:sp>
      <p:sp>
        <p:nvSpPr>
          <p:cNvPr id="320" name="í$ļîḓê"/>
          <p:cNvSpPr/>
          <p:nvPr/>
        </p:nvSpPr>
        <p:spPr bwMode="auto">
          <a:xfrm>
            <a:off x="636454" y="1882462"/>
            <a:ext cx="161067" cy="195056"/>
          </a:xfrm>
          <a:custGeom>
            <a:avLst/>
            <a:gdLst>
              <a:gd name="T0" fmla="*/ 174 w 174"/>
              <a:gd name="T1" fmla="*/ 183 h 183"/>
              <a:gd name="T2" fmla="*/ 0 w 174"/>
              <a:gd name="T3" fmla="*/ 0 h 183"/>
              <a:gd name="T4" fmla="*/ 174 w 174"/>
              <a:gd name="T5" fmla="*/ 0 h 183"/>
              <a:gd name="T6" fmla="*/ 174 w 174"/>
              <a:gd name="T7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83">
                <a:moveTo>
                  <a:pt x="174" y="183"/>
                </a:moveTo>
                <a:lnTo>
                  <a:pt x="0" y="0"/>
                </a:lnTo>
                <a:lnTo>
                  <a:pt x="174" y="0"/>
                </a:lnTo>
                <a:lnTo>
                  <a:pt x="174" y="183"/>
                </a:ln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defRPr/>
            </a:pPr>
            <a:endParaRPr lang="en-US" sz="3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1" name="矩形 320"/>
          <p:cNvSpPr/>
          <p:nvPr/>
        </p:nvSpPr>
        <p:spPr>
          <a:xfrm>
            <a:off x="4584283" y="1989124"/>
            <a:ext cx="3292710" cy="3114918"/>
          </a:xfrm>
          <a:prstGeom prst="rect">
            <a:avLst/>
          </a:prstGeom>
          <a:solidFill>
            <a:srgbClr val="F2F2F2"/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914112">
              <a:lnSpc>
                <a:spcPct val="120000"/>
              </a:lnSpc>
              <a:defRPr/>
            </a:pPr>
            <a:endParaRPr lang="zh-CN" altLang="en-US" sz="1400" kern="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46" name="îśḷîḋé"/>
          <p:cNvSpPr/>
          <p:nvPr/>
        </p:nvSpPr>
        <p:spPr bwMode="auto">
          <a:xfrm>
            <a:off x="4428031" y="1015183"/>
            <a:ext cx="3561881" cy="876583"/>
          </a:xfrm>
          <a:custGeom>
            <a:avLst/>
            <a:gdLst>
              <a:gd name="T0" fmla="*/ 2332 w 2535"/>
              <a:gd name="T1" fmla="*/ 0 h 404"/>
              <a:gd name="T2" fmla="*/ 0 w 2535"/>
              <a:gd name="T3" fmla="*/ 0 h 404"/>
              <a:gd name="T4" fmla="*/ 0 w 2535"/>
              <a:gd name="T5" fmla="*/ 404 h 404"/>
              <a:gd name="T6" fmla="*/ 2332 w 2535"/>
              <a:gd name="T7" fmla="*/ 404 h 404"/>
              <a:gd name="T8" fmla="*/ 2535 w 2535"/>
              <a:gd name="T9" fmla="*/ 202 h 404"/>
              <a:gd name="T10" fmla="*/ 2332 w 2535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5" h="403">
                <a:moveTo>
                  <a:pt x="23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04"/>
                  <a:pt x="0" y="404"/>
                  <a:pt x="0" y="404"/>
                </a:cubicBezTo>
                <a:cubicBezTo>
                  <a:pt x="2332" y="404"/>
                  <a:pt x="2332" y="404"/>
                  <a:pt x="2332" y="404"/>
                </a:cubicBezTo>
                <a:cubicBezTo>
                  <a:pt x="2444" y="404"/>
                  <a:pt x="2535" y="314"/>
                  <a:pt x="2535" y="202"/>
                </a:cubicBezTo>
                <a:cubicBezTo>
                  <a:pt x="2535" y="90"/>
                  <a:pt x="2444" y="0"/>
                  <a:pt x="2332" y="0"/>
                </a:cubicBez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Developer: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Require to enrich apps with network capabilities.</a:t>
            </a:r>
          </a:p>
        </p:txBody>
      </p:sp>
      <p:sp>
        <p:nvSpPr>
          <p:cNvPr id="347" name="í$ļîḓê"/>
          <p:cNvSpPr/>
          <p:nvPr/>
        </p:nvSpPr>
        <p:spPr bwMode="auto">
          <a:xfrm>
            <a:off x="4428031" y="1882462"/>
            <a:ext cx="161067" cy="195056"/>
          </a:xfrm>
          <a:custGeom>
            <a:avLst/>
            <a:gdLst>
              <a:gd name="T0" fmla="*/ 174 w 174"/>
              <a:gd name="T1" fmla="*/ 183 h 183"/>
              <a:gd name="T2" fmla="*/ 0 w 174"/>
              <a:gd name="T3" fmla="*/ 0 h 183"/>
              <a:gd name="T4" fmla="*/ 174 w 174"/>
              <a:gd name="T5" fmla="*/ 0 h 183"/>
              <a:gd name="T6" fmla="*/ 174 w 174"/>
              <a:gd name="T7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83">
                <a:moveTo>
                  <a:pt x="174" y="183"/>
                </a:moveTo>
                <a:lnTo>
                  <a:pt x="0" y="0"/>
                </a:lnTo>
                <a:lnTo>
                  <a:pt x="174" y="0"/>
                </a:lnTo>
                <a:lnTo>
                  <a:pt x="174" y="183"/>
                </a:ln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defRPr/>
            </a:pPr>
            <a:endParaRPr lang="en-US" sz="3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6" name="îśḷîḋé"/>
          <p:cNvSpPr/>
          <p:nvPr/>
        </p:nvSpPr>
        <p:spPr bwMode="auto">
          <a:xfrm>
            <a:off x="8265919" y="1031277"/>
            <a:ext cx="3561881" cy="860490"/>
          </a:xfrm>
          <a:custGeom>
            <a:avLst/>
            <a:gdLst>
              <a:gd name="T0" fmla="*/ 2332 w 2535"/>
              <a:gd name="T1" fmla="*/ 0 h 404"/>
              <a:gd name="T2" fmla="*/ 0 w 2535"/>
              <a:gd name="T3" fmla="*/ 0 h 404"/>
              <a:gd name="T4" fmla="*/ 0 w 2535"/>
              <a:gd name="T5" fmla="*/ 404 h 404"/>
              <a:gd name="T6" fmla="*/ 2332 w 2535"/>
              <a:gd name="T7" fmla="*/ 404 h 404"/>
              <a:gd name="T8" fmla="*/ 2535 w 2535"/>
              <a:gd name="T9" fmla="*/ 202 h 404"/>
              <a:gd name="T10" fmla="*/ 2332 w 2535"/>
              <a:gd name="T11" fmla="*/ 0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35" h="403">
                <a:moveTo>
                  <a:pt x="233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04"/>
                  <a:pt x="0" y="404"/>
                  <a:pt x="0" y="404"/>
                </a:cubicBezTo>
                <a:cubicBezTo>
                  <a:pt x="2332" y="404"/>
                  <a:pt x="2332" y="404"/>
                  <a:pt x="2332" y="404"/>
                </a:cubicBezTo>
                <a:cubicBezTo>
                  <a:pt x="2444" y="404"/>
                  <a:pt x="2535" y="314"/>
                  <a:pt x="2535" y="202"/>
                </a:cubicBezTo>
                <a:cubicBezTo>
                  <a:pt x="2535" y="90"/>
                  <a:pt x="2444" y="0"/>
                  <a:pt x="2332" y="0"/>
                </a:cubicBez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Developer: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Require a robust platform to reduce development complexity</a:t>
            </a:r>
            <a:endParaRPr lang="en-US" altLang="zh-CN" sz="1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7" name="í$ļîḓê"/>
          <p:cNvSpPr/>
          <p:nvPr/>
        </p:nvSpPr>
        <p:spPr bwMode="auto">
          <a:xfrm>
            <a:off x="8265919" y="1882462"/>
            <a:ext cx="161067" cy="195056"/>
          </a:xfrm>
          <a:custGeom>
            <a:avLst/>
            <a:gdLst>
              <a:gd name="T0" fmla="*/ 174 w 174"/>
              <a:gd name="T1" fmla="*/ 183 h 183"/>
              <a:gd name="T2" fmla="*/ 0 w 174"/>
              <a:gd name="T3" fmla="*/ 0 h 183"/>
              <a:gd name="T4" fmla="*/ 174 w 174"/>
              <a:gd name="T5" fmla="*/ 0 h 183"/>
              <a:gd name="T6" fmla="*/ 174 w 174"/>
              <a:gd name="T7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4" h="183">
                <a:moveTo>
                  <a:pt x="174" y="183"/>
                </a:moveTo>
                <a:lnTo>
                  <a:pt x="0" y="0"/>
                </a:lnTo>
                <a:lnTo>
                  <a:pt x="174" y="0"/>
                </a:lnTo>
                <a:lnTo>
                  <a:pt x="174" y="183"/>
                </a:lnTo>
                <a:close/>
              </a:path>
            </a:pathLst>
          </a:custGeom>
          <a:solidFill>
            <a:srgbClr val="03A4F3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defRPr/>
            </a:pPr>
            <a:endParaRPr lang="en-US" sz="3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6" name="圆角矩形 395"/>
          <p:cNvSpPr/>
          <p:nvPr/>
        </p:nvSpPr>
        <p:spPr bwMode="auto">
          <a:xfrm>
            <a:off x="299606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Automatic DR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397" name="圆角矩形 396"/>
          <p:cNvSpPr/>
          <p:nvPr/>
        </p:nvSpPr>
        <p:spPr bwMode="auto">
          <a:xfrm>
            <a:off x="200994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>
                <a:cs typeface="+mn-ea"/>
                <a:sym typeface="+mn-lt"/>
              </a:rPr>
              <a:t>Limited resources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398" name="圆角矩形 397"/>
          <p:cNvSpPr/>
          <p:nvPr/>
        </p:nvSpPr>
        <p:spPr bwMode="auto">
          <a:xfrm>
            <a:off x="250300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>
                <a:cs typeface="+mn-ea"/>
                <a:sym typeface="+mn-lt"/>
              </a:rPr>
              <a:t>Difficult O&amp;M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399" name="圆角矩形 398"/>
          <p:cNvSpPr/>
          <p:nvPr/>
        </p:nvSpPr>
        <p:spPr bwMode="auto">
          <a:xfrm>
            <a:off x="102382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>
                <a:cs typeface="+mn-ea"/>
                <a:sym typeface="+mn-lt"/>
              </a:rPr>
              <a:t>Massive scale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400" name="圆角矩形 399"/>
          <p:cNvSpPr/>
          <p:nvPr/>
        </p:nvSpPr>
        <p:spPr bwMode="auto">
          <a:xfrm>
            <a:off x="151688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>
                <a:cs typeface="+mn-ea"/>
                <a:sym typeface="+mn-lt"/>
              </a:rPr>
              <a:t>Heterogeneous hardware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401" name="圆角矩形 400"/>
          <p:cNvSpPr/>
          <p:nvPr/>
        </p:nvSpPr>
        <p:spPr bwMode="auto">
          <a:xfrm>
            <a:off x="3489122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en-US" altLang="zh-CN" sz="1200" b="1" kern="0" smtClean="0">
                <a:cs typeface="+mn-ea"/>
                <a:sym typeface="+mn-lt"/>
              </a:rPr>
              <a:t>...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411" name="圆角矩形 410"/>
          <p:cNvSpPr/>
          <p:nvPr/>
        </p:nvSpPr>
        <p:spPr bwMode="auto">
          <a:xfrm>
            <a:off x="6792205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>
                <a:cs typeface="+mn-ea"/>
                <a:sym typeface="+mn-lt"/>
              </a:rPr>
              <a:t>Application roaming</a:t>
            </a:r>
            <a:endParaRPr lang="zh-CN" altLang="en-US" sz="1200" b="1" kern="0">
              <a:cs typeface="+mn-ea"/>
              <a:sym typeface="+mn-lt"/>
            </a:endParaRPr>
          </a:p>
        </p:txBody>
      </p:sp>
      <p:sp>
        <p:nvSpPr>
          <p:cNvPr id="412" name="圆角矩形 411"/>
          <p:cNvSpPr/>
          <p:nvPr/>
        </p:nvSpPr>
        <p:spPr bwMode="auto">
          <a:xfrm>
            <a:off x="5806085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>
                <a:cs typeface="+mn-ea"/>
                <a:sym typeface="+mn-lt"/>
              </a:rPr>
              <a:t>Mobility management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413" name="圆角矩形 412"/>
          <p:cNvSpPr/>
          <p:nvPr/>
        </p:nvSpPr>
        <p:spPr bwMode="auto">
          <a:xfrm>
            <a:off x="6299145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>
                <a:cs typeface="+mn-ea"/>
                <a:sym typeface="+mn-lt"/>
              </a:rPr>
              <a:t>Cloud-edge synergy</a:t>
            </a:r>
          </a:p>
        </p:txBody>
      </p:sp>
      <p:sp>
        <p:nvSpPr>
          <p:cNvPr id="414" name="圆角矩形 413"/>
          <p:cNvSpPr/>
          <p:nvPr/>
        </p:nvSpPr>
        <p:spPr bwMode="auto">
          <a:xfrm>
            <a:off x="4819965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Global scheduling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415" name="圆角矩形 414"/>
          <p:cNvSpPr/>
          <p:nvPr/>
        </p:nvSpPr>
        <p:spPr bwMode="auto">
          <a:xfrm>
            <a:off x="5313025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Traffic delegation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416" name="圆角矩形 415"/>
          <p:cNvSpPr/>
          <p:nvPr/>
        </p:nvSpPr>
        <p:spPr bwMode="auto">
          <a:xfrm>
            <a:off x="7285267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en-US" altLang="zh-CN" sz="1200" b="1" kern="0" smtClean="0">
                <a:cs typeface="+mn-ea"/>
                <a:sym typeface="+mn-lt"/>
              </a:rPr>
              <a:t>...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424" name="圆角矩形 423"/>
          <p:cNvSpPr/>
          <p:nvPr/>
        </p:nvSpPr>
        <p:spPr bwMode="auto">
          <a:xfrm>
            <a:off x="1060334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Difficult application deployment</a:t>
            </a:r>
            <a:endParaRPr lang="zh-CN" altLang="en-US" sz="1200" kern="0">
              <a:cs typeface="+mn-ea"/>
              <a:sym typeface="+mn-lt"/>
            </a:endParaRPr>
          </a:p>
        </p:txBody>
      </p:sp>
      <p:sp>
        <p:nvSpPr>
          <p:cNvPr id="425" name="圆角矩形 424"/>
          <p:cNvSpPr/>
          <p:nvPr/>
        </p:nvSpPr>
        <p:spPr bwMode="auto">
          <a:xfrm>
            <a:off x="961722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Unified API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426" name="圆角矩形 425"/>
          <p:cNvSpPr/>
          <p:nvPr/>
        </p:nvSpPr>
        <p:spPr bwMode="auto">
          <a:xfrm>
            <a:off x="1011028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Cloud ecosystem integration</a:t>
            </a:r>
            <a:endParaRPr lang="en-US" altLang="zh-CN" sz="1200" kern="0">
              <a:cs typeface="+mn-ea"/>
              <a:sym typeface="+mn-lt"/>
            </a:endParaRPr>
          </a:p>
        </p:txBody>
      </p:sp>
      <p:sp>
        <p:nvSpPr>
          <p:cNvPr id="427" name="圆角矩形 426"/>
          <p:cNvSpPr/>
          <p:nvPr/>
        </p:nvSpPr>
        <p:spPr bwMode="auto">
          <a:xfrm>
            <a:off x="863110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Network capability openness</a:t>
            </a:r>
            <a:endParaRPr lang="zh-CN" altLang="en-US" sz="1200" kern="0">
              <a:cs typeface="+mn-ea"/>
              <a:sym typeface="+mn-lt"/>
            </a:endParaRPr>
          </a:p>
        </p:txBody>
      </p:sp>
      <p:sp>
        <p:nvSpPr>
          <p:cNvPr id="428" name="圆角矩形 427"/>
          <p:cNvSpPr/>
          <p:nvPr/>
        </p:nvSpPr>
        <p:spPr bwMode="auto">
          <a:xfrm>
            <a:off x="9124160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zh-CN" altLang="en-US" sz="1200" kern="0" smtClean="0">
                <a:cs typeface="+mn-ea"/>
                <a:sym typeface="+mn-lt"/>
              </a:rPr>
              <a:t>Third-party capability openness</a:t>
            </a:r>
            <a:endParaRPr lang="zh-CN" altLang="en-US" sz="1200" kern="0">
              <a:cs typeface="+mn-ea"/>
              <a:sym typeface="+mn-lt"/>
            </a:endParaRPr>
          </a:p>
        </p:txBody>
      </p:sp>
      <p:sp>
        <p:nvSpPr>
          <p:cNvPr id="429" name="圆角矩形 428"/>
          <p:cNvSpPr/>
          <p:nvPr/>
        </p:nvSpPr>
        <p:spPr bwMode="auto">
          <a:xfrm>
            <a:off x="11096402" y="2393306"/>
            <a:ext cx="367316" cy="1682260"/>
          </a:xfrm>
          <a:prstGeom prst="roundRect">
            <a:avLst>
              <a:gd name="adj" fmla="val 6495"/>
            </a:avLst>
          </a:prstGeom>
          <a:noFill/>
          <a:ln w="9525" cap="flat">
            <a:solidFill>
              <a:srgbClr val="112064"/>
            </a:solidFill>
            <a:prstDash val="solid"/>
            <a:miter lim="800000"/>
          </a:ln>
          <a:extLst/>
        </p:spPr>
        <p:txBody>
          <a:bodyPr vert="eaVert" wrap="square" lIns="71962" tIns="35982" rIns="71962" bIns="60876" numCol="1" anchor="ctr" anchorCtr="0" compatLnSpc="1">
            <a:prstTxWarp prst="textNoShape">
              <a:avLst/>
            </a:prstTxWarp>
          </a:bodyPr>
          <a:lstStyle/>
          <a:p>
            <a:pPr algn="ctr" defTabSz="657846">
              <a:lnSpc>
                <a:spcPct val="120000"/>
              </a:lnSpc>
            </a:pPr>
            <a:r>
              <a:rPr lang="en-US" altLang="zh-CN" sz="1200" b="1" kern="0" smtClean="0">
                <a:cs typeface="+mn-ea"/>
                <a:sym typeface="+mn-lt"/>
              </a:rPr>
              <a:t>...</a:t>
            </a:r>
            <a:endParaRPr lang="en-US" altLang="zh-CN" sz="1200" b="1" kern="0">
              <a:cs typeface="+mn-ea"/>
              <a:sym typeface="+mn-lt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38200" y="3468750"/>
            <a:ext cx="65" cy="6983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cs typeface="+mn-ea"/>
              <a:sym typeface="+mn-lt"/>
            </a:endParaRPr>
          </a:p>
        </p:txBody>
      </p:sp>
      <p:sp>
        <p:nvSpPr>
          <p:cNvPr id="81" name="文本框 164"/>
          <p:cNvSpPr txBox="1"/>
          <p:nvPr/>
        </p:nvSpPr>
        <p:spPr>
          <a:xfrm>
            <a:off x="6725606" y="4634411"/>
            <a:ext cx="958776" cy="24642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18">
              <a:lnSpc>
                <a:spcPct val="120000"/>
              </a:lnSpc>
              <a:defRPr/>
            </a:pPr>
            <a:r>
              <a:rPr lang="en-US" altLang="zh-CN" sz="900" smtClean="0">
                <a:solidFill>
                  <a:srgbClr val="1D1D1A"/>
                </a:solidFill>
                <a:cs typeface="+mn-ea"/>
                <a:sym typeface="+mn-lt"/>
              </a:rPr>
              <a:t>VR/MR</a:t>
            </a:r>
            <a:endParaRPr lang="zh-CN" altLang="en-US" sz="9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82" name="Freeform 48"/>
          <p:cNvSpPr>
            <a:spLocks noEditPoints="1"/>
          </p:cNvSpPr>
          <p:nvPr/>
        </p:nvSpPr>
        <p:spPr bwMode="auto">
          <a:xfrm>
            <a:off x="6959185" y="4323631"/>
            <a:ext cx="527261" cy="206595"/>
          </a:xfrm>
          <a:custGeom>
            <a:avLst/>
            <a:gdLst>
              <a:gd name="T0" fmla="*/ 2362 w 2491"/>
              <a:gd name="T1" fmla="*/ 178 h 806"/>
              <a:gd name="T2" fmla="*/ 1695 w 2491"/>
              <a:gd name="T3" fmla="*/ 28 h 806"/>
              <a:gd name="T4" fmla="*/ 1319 w 2491"/>
              <a:gd name="T5" fmla="*/ 10 h 806"/>
              <a:gd name="T6" fmla="*/ 1399 w 2491"/>
              <a:gd name="T7" fmla="*/ 48 h 806"/>
              <a:gd name="T8" fmla="*/ 2295 w 2491"/>
              <a:gd name="T9" fmla="*/ 220 h 806"/>
              <a:gd name="T10" fmla="*/ 2281 w 2491"/>
              <a:gd name="T11" fmla="*/ 349 h 806"/>
              <a:gd name="T12" fmla="*/ 1718 w 2491"/>
              <a:gd name="T13" fmla="*/ 456 h 806"/>
              <a:gd name="T14" fmla="*/ 1188 w 2491"/>
              <a:gd name="T15" fmla="*/ 514 h 806"/>
              <a:gd name="T16" fmla="*/ 633 w 2491"/>
              <a:gd name="T17" fmla="*/ 524 h 806"/>
              <a:gd name="T18" fmla="*/ 206 w 2491"/>
              <a:gd name="T19" fmla="*/ 388 h 806"/>
              <a:gd name="T20" fmla="*/ 68 w 2491"/>
              <a:gd name="T21" fmla="*/ 233 h 806"/>
              <a:gd name="T22" fmla="*/ 144 w 2491"/>
              <a:gd name="T23" fmla="*/ 216 h 806"/>
              <a:gd name="T24" fmla="*/ 500 w 2491"/>
              <a:gd name="T25" fmla="*/ 149 h 806"/>
              <a:gd name="T26" fmla="*/ 224 w 2491"/>
              <a:gd name="T27" fmla="*/ 76 h 806"/>
              <a:gd name="T28" fmla="*/ 0 w 2491"/>
              <a:gd name="T29" fmla="*/ 192 h 806"/>
              <a:gd name="T30" fmla="*/ 0 w 2491"/>
              <a:gd name="T31" fmla="*/ 242 h 806"/>
              <a:gd name="T32" fmla="*/ 0 w 2491"/>
              <a:gd name="T33" fmla="*/ 306 h 806"/>
              <a:gd name="T34" fmla="*/ 29 w 2491"/>
              <a:gd name="T35" fmla="*/ 381 h 806"/>
              <a:gd name="T36" fmla="*/ 276 w 2491"/>
              <a:gd name="T37" fmla="*/ 659 h 806"/>
              <a:gd name="T38" fmla="*/ 758 w 2491"/>
              <a:gd name="T39" fmla="*/ 801 h 806"/>
              <a:gd name="T40" fmla="*/ 799 w 2491"/>
              <a:gd name="T41" fmla="*/ 798 h 806"/>
              <a:gd name="T42" fmla="*/ 972 w 2491"/>
              <a:gd name="T43" fmla="*/ 781 h 806"/>
              <a:gd name="T44" fmla="*/ 1109 w 2491"/>
              <a:gd name="T45" fmla="*/ 769 h 806"/>
              <a:gd name="T46" fmla="*/ 1259 w 2491"/>
              <a:gd name="T47" fmla="*/ 754 h 806"/>
              <a:gd name="T48" fmla="*/ 1273 w 2491"/>
              <a:gd name="T49" fmla="*/ 649 h 806"/>
              <a:gd name="T50" fmla="*/ 1206 w 2491"/>
              <a:gd name="T51" fmla="*/ 590 h 806"/>
              <a:gd name="T52" fmla="*/ 1187 w 2491"/>
              <a:gd name="T53" fmla="*/ 581 h 806"/>
              <a:gd name="T54" fmla="*/ 922 w 2491"/>
              <a:gd name="T55" fmla="*/ 602 h 806"/>
              <a:gd name="T56" fmla="*/ 699 w 2491"/>
              <a:gd name="T57" fmla="*/ 623 h 806"/>
              <a:gd name="T58" fmla="*/ 401 w 2491"/>
              <a:gd name="T59" fmla="*/ 593 h 806"/>
              <a:gd name="T60" fmla="*/ 460 w 2491"/>
              <a:gd name="T61" fmla="*/ 574 h 806"/>
              <a:gd name="T62" fmla="*/ 1041 w 2491"/>
              <a:gd name="T63" fmla="*/ 584 h 806"/>
              <a:gd name="T64" fmla="*/ 1446 w 2491"/>
              <a:gd name="T65" fmla="*/ 547 h 806"/>
              <a:gd name="T66" fmla="*/ 1516 w 2491"/>
              <a:gd name="T67" fmla="*/ 617 h 806"/>
              <a:gd name="T68" fmla="*/ 1479 w 2491"/>
              <a:gd name="T69" fmla="*/ 656 h 806"/>
              <a:gd name="T70" fmla="*/ 1492 w 2491"/>
              <a:gd name="T71" fmla="*/ 606 h 806"/>
              <a:gd name="T72" fmla="*/ 1382 w 2491"/>
              <a:gd name="T73" fmla="*/ 670 h 806"/>
              <a:gd name="T74" fmla="*/ 1546 w 2491"/>
              <a:gd name="T75" fmla="*/ 620 h 806"/>
              <a:gd name="T76" fmla="*/ 1551 w 2491"/>
              <a:gd name="T77" fmla="*/ 611 h 806"/>
              <a:gd name="T78" fmla="*/ 1861 w 2491"/>
              <a:gd name="T79" fmla="*/ 504 h 806"/>
              <a:gd name="T80" fmla="*/ 1782 w 2491"/>
              <a:gd name="T81" fmla="*/ 579 h 806"/>
              <a:gd name="T82" fmla="*/ 1725 w 2491"/>
              <a:gd name="T83" fmla="*/ 549 h 806"/>
              <a:gd name="T84" fmla="*/ 1788 w 2491"/>
              <a:gd name="T85" fmla="*/ 618 h 806"/>
              <a:gd name="T86" fmla="*/ 1940 w 2491"/>
              <a:gd name="T87" fmla="*/ 484 h 806"/>
              <a:gd name="T88" fmla="*/ 2333 w 2491"/>
              <a:gd name="T89" fmla="*/ 391 h 806"/>
              <a:gd name="T90" fmla="*/ 2488 w 2491"/>
              <a:gd name="T91" fmla="*/ 269 h 806"/>
              <a:gd name="T92" fmla="*/ 768 w 2491"/>
              <a:gd name="T93" fmla="*/ 683 h 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491" h="805">
                <a:moveTo>
                  <a:pt x="2488" y="269"/>
                </a:moveTo>
                <a:cubicBezTo>
                  <a:pt x="2491" y="248"/>
                  <a:pt x="2479" y="236"/>
                  <a:pt x="2464" y="226"/>
                </a:cubicBezTo>
                <a:cubicBezTo>
                  <a:pt x="2432" y="205"/>
                  <a:pt x="2397" y="191"/>
                  <a:pt x="2362" y="178"/>
                </a:cubicBezTo>
                <a:cubicBezTo>
                  <a:pt x="2299" y="155"/>
                  <a:pt x="2235" y="136"/>
                  <a:pt x="2171" y="120"/>
                </a:cubicBezTo>
                <a:cubicBezTo>
                  <a:pt x="2093" y="99"/>
                  <a:pt x="2014" y="82"/>
                  <a:pt x="1935" y="66"/>
                </a:cubicBezTo>
                <a:cubicBezTo>
                  <a:pt x="1856" y="51"/>
                  <a:pt x="1776" y="37"/>
                  <a:pt x="1695" y="28"/>
                </a:cubicBezTo>
                <a:cubicBezTo>
                  <a:pt x="1637" y="20"/>
                  <a:pt x="1578" y="15"/>
                  <a:pt x="1519" y="10"/>
                </a:cubicBezTo>
                <a:cubicBezTo>
                  <a:pt x="1491" y="8"/>
                  <a:pt x="1464" y="7"/>
                  <a:pt x="1437" y="6"/>
                </a:cubicBezTo>
                <a:cubicBezTo>
                  <a:pt x="1398" y="4"/>
                  <a:pt x="1358" y="0"/>
                  <a:pt x="1319" y="10"/>
                </a:cubicBezTo>
                <a:cubicBezTo>
                  <a:pt x="1309" y="13"/>
                  <a:pt x="1302" y="18"/>
                  <a:pt x="1303" y="29"/>
                </a:cubicBezTo>
                <a:cubicBezTo>
                  <a:pt x="1303" y="39"/>
                  <a:pt x="1311" y="42"/>
                  <a:pt x="1320" y="43"/>
                </a:cubicBezTo>
                <a:cubicBezTo>
                  <a:pt x="1346" y="48"/>
                  <a:pt x="1373" y="49"/>
                  <a:pt x="1399" y="48"/>
                </a:cubicBezTo>
                <a:cubicBezTo>
                  <a:pt x="1483" y="47"/>
                  <a:pt x="1566" y="52"/>
                  <a:pt x="1648" y="64"/>
                </a:cubicBezTo>
                <a:cubicBezTo>
                  <a:pt x="1750" y="79"/>
                  <a:pt x="1851" y="97"/>
                  <a:pt x="1951" y="121"/>
                </a:cubicBezTo>
                <a:cubicBezTo>
                  <a:pt x="2068" y="148"/>
                  <a:pt x="2183" y="178"/>
                  <a:pt x="2295" y="220"/>
                </a:cubicBezTo>
                <a:cubicBezTo>
                  <a:pt x="2333" y="235"/>
                  <a:pt x="2371" y="250"/>
                  <a:pt x="2405" y="274"/>
                </a:cubicBezTo>
                <a:cubicBezTo>
                  <a:pt x="2418" y="283"/>
                  <a:pt x="2417" y="288"/>
                  <a:pt x="2404" y="297"/>
                </a:cubicBezTo>
                <a:cubicBezTo>
                  <a:pt x="2366" y="322"/>
                  <a:pt x="2323" y="336"/>
                  <a:pt x="2281" y="349"/>
                </a:cubicBezTo>
                <a:cubicBezTo>
                  <a:pt x="2223" y="367"/>
                  <a:pt x="2164" y="381"/>
                  <a:pt x="2104" y="393"/>
                </a:cubicBezTo>
                <a:cubicBezTo>
                  <a:pt x="2033" y="407"/>
                  <a:pt x="1962" y="421"/>
                  <a:pt x="1891" y="432"/>
                </a:cubicBezTo>
                <a:cubicBezTo>
                  <a:pt x="1833" y="441"/>
                  <a:pt x="1776" y="450"/>
                  <a:pt x="1718" y="456"/>
                </a:cubicBezTo>
                <a:cubicBezTo>
                  <a:pt x="1669" y="462"/>
                  <a:pt x="1621" y="470"/>
                  <a:pt x="1572" y="476"/>
                </a:cubicBezTo>
                <a:cubicBezTo>
                  <a:pt x="1513" y="482"/>
                  <a:pt x="1454" y="488"/>
                  <a:pt x="1395" y="494"/>
                </a:cubicBezTo>
                <a:cubicBezTo>
                  <a:pt x="1326" y="501"/>
                  <a:pt x="1257" y="508"/>
                  <a:pt x="1188" y="514"/>
                </a:cubicBezTo>
                <a:cubicBezTo>
                  <a:pt x="1130" y="518"/>
                  <a:pt x="1072" y="522"/>
                  <a:pt x="1013" y="525"/>
                </a:cubicBezTo>
                <a:cubicBezTo>
                  <a:pt x="952" y="528"/>
                  <a:pt x="890" y="532"/>
                  <a:pt x="828" y="531"/>
                </a:cubicBezTo>
                <a:cubicBezTo>
                  <a:pt x="763" y="530"/>
                  <a:pt x="698" y="529"/>
                  <a:pt x="633" y="524"/>
                </a:cubicBezTo>
                <a:cubicBezTo>
                  <a:pt x="597" y="521"/>
                  <a:pt x="562" y="518"/>
                  <a:pt x="527" y="513"/>
                </a:cubicBezTo>
                <a:cubicBezTo>
                  <a:pt x="470" y="505"/>
                  <a:pt x="414" y="493"/>
                  <a:pt x="359" y="476"/>
                </a:cubicBezTo>
                <a:cubicBezTo>
                  <a:pt x="302" y="458"/>
                  <a:pt x="250" y="429"/>
                  <a:pt x="206" y="388"/>
                </a:cubicBezTo>
                <a:cubicBezTo>
                  <a:pt x="182" y="366"/>
                  <a:pt x="158" y="342"/>
                  <a:pt x="135" y="319"/>
                </a:cubicBezTo>
                <a:cubicBezTo>
                  <a:pt x="111" y="296"/>
                  <a:pt x="88" y="273"/>
                  <a:pt x="73" y="242"/>
                </a:cubicBezTo>
                <a:cubicBezTo>
                  <a:pt x="73" y="238"/>
                  <a:pt x="73" y="234"/>
                  <a:pt x="68" y="233"/>
                </a:cubicBezTo>
                <a:cubicBezTo>
                  <a:pt x="68" y="233"/>
                  <a:pt x="68" y="233"/>
                  <a:pt x="68" y="233"/>
                </a:cubicBezTo>
                <a:cubicBezTo>
                  <a:pt x="66" y="208"/>
                  <a:pt x="70" y="205"/>
                  <a:pt x="94" y="209"/>
                </a:cubicBezTo>
                <a:cubicBezTo>
                  <a:pt x="110" y="212"/>
                  <a:pt x="127" y="215"/>
                  <a:pt x="144" y="216"/>
                </a:cubicBezTo>
                <a:cubicBezTo>
                  <a:pt x="222" y="219"/>
                  <a:pt x="301" y="224"/>
                  <a:pt x="378" y="209"/>
                </a:cubicBezTo>
                <a:cubicBezTo>
                  <a:pt x="415" y="203"/>
                  <a:pt x="452" y="195"/>
                  <a:pt x="486" y="179"/>
                </a:cubicBezTo>
                <a:cubicBezTo>
                  <a:pt x="500" y="173"/>
                  <a:pt x="505" y="162"/>
                  <a:pt x="500" y="149"/>
                </a:cubicBezTo>
                <a:cubicBezTo>
                  <a:pt x="490" y="124"/>
                  <a:pt x="482" y="99"/>
                  <a:pt x="466" y="76"/>
                </a:cubicBezTo>
                <a:cubicBezTo>
                  <a:pt x="457" y="64"/>
                  <a:pt x="448" y="57"/>
                  <a:pt x="433" y="57"/>
                </a:cubicBezTo>
                <a:cubicBezTo>
                  <a:pt x="363" y="57"/>
                  <a:pt x="293" y="64"/>
                  <a:pt x="224" y="76"/>
                </a:cubicBezTo>
                <a:cubicBezTo>
                  <a:pt x="166" y="86"/>
                  <a:pt x="109" y="101"/>
                  <a:pt x="58" y="133"/>
                </a:cubicBezTo>
                <a:cubicBezTo>
                  <a:pt x="34" y="147"/>
                  <a:pt x="14" y="164"/>
                  <a:pt x="6" y="192"/>
                </a:cubicBezTo>
                <a:cubicBezTo>
                  <a:pt x="4" y="192"/>
                  <a:pt x="2" y="192"/>
                  <a:pt x="0" y="192"/>
                </a:cubicBezTo>
                <a:cubicBezTo>
                  <a:pt x="0" y="195"/>
                  <a:pt x="0" y="198"/>
                  <a:pt x="0" y="201"/>
                </a:cubicBezTo>
                <a:cubicBezTo>
                  <a:pt x="0" y="204"/>
                  <a:pt x="0" y="207"/>
                  <a:pt x="0" y="210"/>
                </a:cubicBezTo>
                <a:cubicBezTo>
                  <a:pt x="0" y="220"/>
                  <a:pt x="0" y="231"/>
                  <a:pt x="0" y="242"/>
                </a:cubicBezTo>
                <a:cubicBezTo>
                  <a:pt x="0" y="247"/>
                  <a:pt x="0" y="252"/>
                  <a:pt x="0" y="257"/>
                </a:cubicBezTo>
                <a:cubicBezTo>
                  <a:pt x="0" y="270"/>
                  <a:pt x="0" y="284"/>
                  <a:pt x="0" y="298"/>
                </a:cubicBezTo>
                <a:cubicBezTo>
                  <a:pt x="0" y="300"/>
                  <a:pt x="0" y="303"/>
                  <a:pt x="0" y="306"/>
                </a:cubicBezTo>
                <a:cubicBezTo>
                  <a:pt x="0" y="317"/>
                  <a:pt x="0" y="328"/>
                  <a:pt x="0" y="339"/>
                </a:cubicBezTo>
                <a:cubicBezTo>
                  <a:pt x="4" y="339"/>
                  <a:pt x="5" y="340"/>
                  <a:pt x="6" y="344"/>
                </a:cubicBezTo>
                <a:cubicBezTo>
                  <a:pt x="9" y="359"/>
                  <a:pt x="19" y="371"/>
                  <a:pt x="29" y="381"/>
                </a:cubicBezTo>
                <a:cubicBezTo>
                  <a:pt x="56" y="410"/>
                  <a:pt x="81" y="441"/>
                  <a:pt x="107" y="470"/>
                </a:cubicBezTo>
                <a:cubicBezTo>
                  <a:pt x="139" y="505"/>
                  <a:pt x="169" y="542"/>
                  <a:pt x="200" y="577"/>
                </a:cubicBezTo>
                <a:cubicBezTo>
                  <a:pt x="225" y="604"/>
                  <a:pt x="252" y="631"/>
                  <a:pt x="276" y="659"/>
                </a:cubicBezTo>
                <a:cubicBezTo>
                  <a:pt x="310" y="698"/>
                  <a:pt x="347" y="729"/>
                  <a:pt x="394" y="750"/>
                </a:cubicBezTo>
                <a:cubicBezTo>
                  <a:pt x="470" y="784"/>
                  <a:pt x="549" y="800"/>
                  <a:pt x="631" y="804"/>
                </a:cubicBezTo>
                <a:cubicBezTo>
                  <a:pt x="674" y="806"/>
                  <a:pt x="716" y="801"/>
                  <a:pt x="758" y="801"/>
                </a:cubicBezTo>
                <a:cubicBezTo>
                  <a:pt x="761" y="799"/>
                  <a:pt x="765" y="799"/>
                  <a:pt x="768" y="799"/>
                </a:cubicBezTo>
                <a:cubicBezTo>
                  <a:pt x="765" y="800"/>
                  <a:pt x="762" y="801"/>
                  <a:pt x="758" y="801"/>
                </a:cubicBezTo>
                <a:cubicBezTo>
                  <a:pt x="772" y="802"/>
                  <a:pt x="785" y="799"/>
                  <a:pt x="799" y="798"/>
                </a:cubicBezTo>
                <a:cubicBezTo>
                  <a:pt x="834" y="795"/>
                  <a:pt x="870" y="793"/>
                  <a:pt x="906" y="788"/>
                </a:cubicBezTo>
                <a:cubicBezTo>
                  <a:pt x="918" y="787"/>
                  <a:pt x="931" y="789"/>
                  <a:pt x="943" y="783"/>
                </a:cubicBezTo>
                <a:cubicBezTo>
                  <a:pt x="952" y="782"/>
                  <a:pt x="962" y="786"/>
                  <a:pt x="972" y="781"/>
                </a:cubicBezTo>
                <a:cubicBezTo>
                  <a:pt x="972" y="781"/>
                  <a:pt x="972" y="781"/>
                  <a:pt x="972" y="781"/>
                </a:cubicBezTo>
                <a:cubicBezTo>
                  <a:pt x="1018" y="779"/>
                  <a:pt x="1063" y="773"/>
                  <a:pt x="1109" y="769"/>
                </a:cubicBezTo>
                <a:cubicBezTo>
                  <a:pt x="1109" y="769"/>
                  <a:pt x="1109" y="769"/>
                  <a:pt x="1109" y="769"/>
                </a:cubicBezTo>
                <a:cubicBezTo>
                  <a:pt x="1109" y="769"/>
                  <a:pt x="1109" y="769"/>
                  <a:pt x="1109" y="769"/>
                </a:cubicBezTo>
                <a:cubicBezTo>
                  <a:pt x="1147" y="765"/>
                  <a:pt x="1185" y="763"/>
                  <a:pt x="1223" y="759"/>
                </a:cubicBezTo>
                <a:cubicBezTo>
                  <a:pt x="1235" y="757"/>
                  <a:pt x="1248" y="760"/>
                  <a:pt x="1259" y="754"/>
                </a:cubicBezTo>
                <a:cubicBezTo>
                  <a:pt x="1279" y="754"/>
                  <a:pt x="1279" y="754"/>
                  <a:pt x="1279" y="734"/>
                </a:cubicBezTo>
                <a:cubicBezTo>
                  <a:pt x="1279" y="710"/>
                  <a:pt x="1279" y="686"/>
                  <a:pt x="1279" y="661"/>
                </a:cubicBezTo>
                <a:cubicBezTo>
                  <a:pt x="1279" y="657"/>
                  <a:pt x="1281" y="650"/>
                  <a:pt x="1273" y="649"/>
                </a:cubicBezTo>
                <a:cubicBezTo>
                  <a:pt x="1262" y="636"/>
                  <a:pt x="1249" y="626"/>
                  <a:pt x="1235" y="616"/>
                </a:cubicBezTo>
                <a:cubicBezTo>
                  <a:pt x="1235" y="616"/>
                  <a:pt x="1235" y="616"/>
                  <a:pt x="1235" y="616"/>
                </a:cubicBezTo>
                <a:cubicBezTo>
                  <a:pt x="1225" y="608"/>
                  <a:pt x="1215" y="599"/>
                  <a:pt x="1206" y="590"/>
                </a:cubicBezTo>
                <a:cubicBezTo>
                  <a:pt x="1206" y="590"/>
                  <a:pt x="1206" y="590"/>
                  <a:pt x="1206" y="590"/>
                </a:cubicBezTo>
                <a:cubicBezTo>
                  <a:pt x="1206" y="590"/>
                  <a:pt x="1206" y="590"/>
                  <a:pt x="1206" y="590"/>
                </a:cubicBezTo>
                <a:cubicBezTo>
                  <a:pt x="1200" y="585"/>
                  <a:pt x="1195" y="581"/>
                  <a:pt x="1187" y="581"/>
                </a:cubicBezTo>
                <a:cubicBezTo>
                  <a:pt x="1167" y="580"/>
                  <a:pt x="1147" y="584"/>
                  <a:pt x="1127" y="585"/>
                </a:cubicBezTo>
                <a:cubicBezTo>
                  <a:pt x="1086" y="588"/>
                  <a:pt x="1044" y="592"/>
                  <a:pt x="1003" y="596"/>
                </a:cubicBezTo>
                <a:cubicBezTo>
                  <a:pt x="976" y="598"/>
                  <a:pt x="949" y="600"/>
                  <a:pt x="922" y="602"/>
                </a:cubicBezTo>
                <a:cubicBezTo>
                  <a:pt x="881" y="606"/>
                  <a:pt x="841" y="610"/>
                  <a:pt x="801" y="614"/>
                </a:cubicBezTo>
                <a:cubicBezTo>
                  <a:pt x="767" y="617"/>
                  <a:pt x="733" y="620"/>
                  <a:pt x="699" y="623"/>
                </a:cubicBezTo>
                <a:cubicBezTo>
                  <a:pt x="699" y="623"/>
                  <a:pt x="699" y="623"/>
                  <a:pt x="699" y="623"/>
                </a:cubicBezTo>
                <a:cubicBezTo>
                  <a:pt x="699" y="623"/>
                  <a:pt x="699" y="623"/>
                  <a:pt x="699" y="623"/>
                </a:cubicBezTo>
                <a:cubicBezTo>
                  <a:pt x="667" y="626"/>
                  <a:pt x="634" y="629"/>
                  <a:pt x="601" y="632"/>
                </a:cubicBezTo>
                <a:cubicBezTo>
                  <a:pt x="530" y="639"/>
                  <a:pt x="463" y="629"/>
                  <a:pt x="401" y="593"/>
                </a:cubicBezTo>
                <a:cubicBezTo>
                  <a:pt x="384" y="583"/>
                  <a:pt x="368" y="570"/>
                  <a:pt x="352" y="552"/>
                </a:cubicBezTo>
                <a:cubicBezTo>
                  <a:pt x="359" y="553"/>
                  <a:pt x="361" y="552"/>
                  <a:pt x="363" y="553"/>
                </a:cubicBezTo>
                <a:cubicBezTo>
                  <a:pt x="395" y="562"/>
                  <a:pt x="428" y="568"/>
                  <a:pt x="460" y="574"/>
                </a:cubicBezTo>
                <a:cubicBezTo>
                  <a:pt x="524" y="585"/>
                  <a:pt x="588" y="591"/>
                  <a:pt x="653" y="592"/>
                </a:cubicBezTo>
                <a:cubicBezTo>
                  <a:pt x="726" y="594"/>
                  <a:pt x="799" y="594"/>
                  <a:pt x="872" y="591"/>
                </a:cubicBezTo>
                <a:cubicBezTo>
                  <a:pt x="928" y="589"/>
                  <a:pt x="985" y="585"/>
                  <a:pt x="1041" y="584"/>
                </a:cubicBezTo>
                <a:cubicBezTo>
                  <a:pt x="1070" y="583"/>
                  <a:pt x="1099" y="580"/>
                  <a:pt x="1128" y="578"/>
                </a:cubicBezTo>
                <a:cubicBezTo>
                  <a:pt x="1190" y="572"/>
                  <a:pt x="1252" y="567"/>
                  <a:pt x="1314" y="561"/>
                </a:cubicBezTo>
                <a:cubicBezTo>
                  <a:pt x="1358" y="557"/>
                  <a:pt x="1402" y="552"/>
                  <a:pt x="1446" y="547"/>
                </a:cubicBezTo>
                <a:cubicBezTo>
                  <a:pt x="1469" y="544"/>
                  <a:pt x="1488" y="549"/>
                  <a:pt x="1506" y="563"/>
                </a:cubicBezTo>
                <a:cubicBezTo>
                  <a:pt x="1522" y="574"/>
                  <a:pt x="1524" y="590"/>
                  <a:pt x="1522" y="608"/>
                </a:cubicBezTo>
                <a:cubicBezTo>
                  <a:pt x="1516" y="608"/>
                  <a:pt x="1516" y="612"/>
                  <a:pt x="1516" y="617"/>
                </a:cubicBezTo>
                <a:cubicBezTo>
                  <a:pt x="1516" y="617"/>
                  <a:pt x="1516" y="617"/>
                  <a:pt x="1516" y="617"/>
                </a:cubicBezTo>
                <a:cubicBezTo>
                  <a:pt x="1516" y="617"/>
                  <a:pt x="1516" y="617"/>
                  <a:pt x="1516" y="617"/>
                </a:cubicBezTo>
                <a:cubicBezTo>
                  <a:pt x="1509" y="635"/>
                  <a:pt x="1503" y="654"/>
                  <a:pt x="1479" y="656"/>
                </a:cubicBezTo>
                <a:cubicBezTo>
                  <a:pt x="1479" y="655"/>
                  <a:pt x="1478" y="654"/>
                  <a:pt x="1478" y="654"/>
                </a:cubicBezTo>
                <a:cubicBezTo>
                  <a:pt x="1483" y="648"/>
                  <a:pt x="1488" y="642"/>
                  <a:pt x="1493" y="636"/>
                </a:cubicBezTo>
                <a:cubicBezTo>
                  <a:pt x="1503" y="625"/>
                  <a:pt x="1503" y="616"/>
                  <a:pt x="1492" y="606"/>
                </a:cubicBezTo>
                <a:cubicBezTo>
                  <a:pt x="1475" y="591"/>
                  <a:pt x="1450" y="589"/>
                  <a:pt x="1429" y="600"/>
                </a:cubicBezTo>
                <a:cubicBezTo>
                  <a:pt x="1409" y="611"/>
                  <a:pt x="1391" y="624"/>
                  <a:pt x="1376" y="641"/>
                </a:cubicBezTo>
                <a:cubicBezTo>
                  <a:pt x="1366" y="654"/>
                  <a:pt x="1368" y="663"/>
                  <a:pt x="1382" y="670"/>
                </a:cubicBezTo>
                <a:cubicBezTo>
                  <a:pt x="1396" y="677"/>
                  <a:pt x="1411" y="681"/>
                  <a:pt x="1426" y="677"/>
                </a:cubicBezTo>
                <a:cubicBezTo>
                  <a:pt x="1442" y="672"/>
                  <a:pt x="1459" y="671"/>
                  <a:pt x="1476" y="672"/>
                </a:cubicBezTo>
                <a:cubicBezTo>
                  <a:pt x="1510" y="676"/>
                  <a:pt x="1536" y="652"/>
                  <a:pt x="1546" y="620"/>
                </a:cubicBezTo>
                <a:cubicBezTo>
                  <a:pt x="1551" y="619"/>
                  <a:pt x="1551" y="615"/>
                  <a:pt x="1551" y="611"/>
                </a:cubicBezTo>
                <a:cubicBezTo>
                  <a:pt x="1551" y="611"/>
                  <a:pt x="1551" y="611"/>
                  <a:pt x="1551" y="611"/>
                </a:cubicBezTo>
                <a:cubicBezTo>
                  <a:pt x="1551" y="611"/>
                  <a:pt x="1551" y="611"/>
                  <a:pt x="1551" y="611"/>
                </a:cubicBezTo>
                <a:cubicBezTo>
                  <a:pt x="1561" y="575"/>
                  <a:pt x="1541" y="556"/>
                  <a:pt x="1512" y="541"/>
                </a:cubicBezTo>
                <a:cubicBezTo>
                  <a:pt x="1636" y="525"/>
                  <a:pt x="1759" y="507"/>
                  <a:pt x="1882" y="489"/>
                </a:cubicBezTo>
                <a:cubicBezTo>
                  <a:pt x="1876" y="495"/>
                  <a:pt x="1868" y="499"/>
                  <a:pt x="1861" y="504"/>
                </a:cubicBezTo>
                <a:cubicBezTo>
                  <a:pt x="1832" y="521"/>
                  <a:pt x="1805" y="540"/>
                  <a:pt x="1788" y="570"/>
                </a:cubicBezTo>
                <a:cubicBezTo>
                  <a:pt x="1782" y="570"/>
                  <a:pt x="1782" y="574"/>
                  <a:pt x="1782" y="579"/>
                </a:cubicBezTo>
                <a:cubicBezTo>
                  <a:pt x="1782" y="579"/>
                  <a:pt x="1782" y="579"/>
                  <a:pt x="1782" y="579"/>
                </a:cubicBezTo>
                <a:cubicBezTo>
                  <a:pt x="1782" y="579"/>
                  <a:pt x="1782" y="579"/>
                  <a:pt x="1782" y="579"/>
                </a:cubicBezTo>
                <a:cubicBezTo>
                  <a:pt x="1776" y="578"/>
                  <a:pt x="1775" y="573"/>
                  <a:pt x="1772" y="569"/>
                </a:cubicBezTo>
                <a:cubicBezTo>
                  <a:pt x="1761" y="553"/>
                  <a:pt x="1745" y="546"/>
                  <a:pt x="1725" y="549"/>
                </a:cubicBezTo>
                <a:cubicBezTo>
                  <a:pt x="1718" y="551"/>
                  <a:pt x="1712" y="554"/>
                  <a:pt x="1712" y="564"/>
                </a:cubicBezTo>
                <a:cubicBezTo>
                  <a:pt x="1713" y="584"/>
                  <a:pt x="1723" y="601"/>
                  <a:pt x="1738" y="613"/>
                </a:cubicBezTo>
                <a:cubicBezTo>
                  <a:pt x="1753" y="625"/>
                  <a:pt x="1771" y="620"/>
                  <a:pt x="1788" y="618"/>
                </a:cubicBezTo>
                <a:cubicBezTo>
                  <a:pt x="1803" y="615"/>
                  <a:pt x="1812" y="606"/>
                  <a:pt x="1812" y="589"/>
                </a:cubicBezTo>
                <a:cubicBezTo>
                  <a:pt x="1812" y="575"/>
                  <a:pt x="1820" y="564"/>
                  <a:pt x="1829" y="556"/>
                </a:cubicBezTo>
                <a:cubicBezTo>
                  <a:pt x="1862" y="525"/>
                  <a:pt x="1900" y="503"/>
                  <a:pt x="1940" y="484"/>
                </a:cubicBezTo>
                <a:cubicBezTo>
                  <a:pt x="1951" y="479"/>
                  <a:pt x="1963" y="472"/>
                  <a:pt x="1976" y="470"/>
                </a:cubicBezTo>
                <a:cubicBezTo>
                  <a:pt x="2006" y="465"/>
                  <a:pt x="2036" y="460"/>
                  <a:pt x="2065" y="454"/>
                </a:cubicBezTo>
                <a:cubicBezTo>
                  <a:pt x="2155" y="435"/>
                  <a:pt x="2245" y="418"/>
                  <a:pt x="2333" y="391"/>
                </a:cubicBezTo>
                <a:cubicBezTo>
                  <a:pt x="2378" y="377"/>
                  <a:pt x="2424" y="364"/>
                  <a:pt x="2465" y="340"/>
                </a:cubicBezTo>
                <a:cubicBezTo>
                  <a:pt x="2481" y="331"/>
                  <a:pt x="2491" y="320"/>
                  <a:pt x="2488" y="301"/>
                </a:cubicBezTo>
                <a:cubicBezTo>
                  <a:pt x="2486" y="290"/>
                  <a:pt x="2486" y="279"/>
                  <a:pt x="2488" y="269"/>
                </a:cubicBezTo>
                <a:close/>
                <a:moveTo>
                  <a:pt x="771" y="687"/>
                </a:moveTo>
                <a:cubicBezTo>
                  <a:pt x="770" y="685"/>
                  <a:pt x="768" y="684"/>
                  <a:pt x="767" y="682"/>
                </a:cubicBezTo>
                <a:cubicBezTo>
                  <a:pt x="767" y="683"/>
                  <a:pt x="768" y="683"/>
                  <a:pt x="768" y="683"/>
                </a:cubicBezTo>
                <a:cubicBezTo>
                  <a:pt x="770" y="685"/>
                  <a:pt x="771" y="686"/>
                  <a:pt x="771" y="687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1400" b="1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83" name="Freeform 5"/>
          <p:cNvSpPr>
            <a:spLocks noEditPoints="1"/>
          </p:cNvSpPr>
          <p:nvPr/>
        </p:nvSpPr>
        <p:spPr bwMode="auto">
          <a:xfrm>
            <a:off x="5987612" y="4300870"/>
            <a:ext cx="405753" cy="284578"/>
          </a:xfrm>
          <a:custGeom>
            <a:avLst/>
            <a:gdLst/>
            <a:ahLst/>
            <a:cxnLst>
              <a:cxn ang="0">
                <a:pos x="13474" y="5453"/>
              </a:cxn>
              <a:cxn ang="0">
                <a:pos x="12317" y="4601"/>
              </a:cxn>
              <a:cxn ang="0">
                <a:pos x="11412" y="4426"/>
              </a:cxn>
              <a:cxn ang="0">
                <a:pos x="4848" y="9576"/>
              </a:cxn>
              <a:cxn ang="0">
                <a:pos x="5783" y="10159"/>
              </a:cxn>
              <a:cxn ang="0">
                <a:pos x="6029" y="10586"/>
              </a:cxn>
              <a:cxn ang="0">
                <a:pos x="5871" y="11449"/>
              </a:cxn>
              <a:cxn ang="0">
                <a:pos x="5269" y="11440"/>
              </a:cxn>
              <a:cxn ang="0">
                <a:pos x="4824" y="10607"/>
              </a:cxn>
              <a:cxn ang="0">
                <a:pos x="4838" y="9638"/>
              </a:cxn>
              <a:cxn ang="0">
                <a:pos x="3536" y="8751"/>
              </a:cxn>
              <a:cxn ang="0">
                <a:pos x="4283" y="9174"/>
              </a:cxn>
              <a:cxn ang="0">
                <a:pos x="4127" y="9883"/>
              </a:cxn>
              <a:cxn ang="0">
                <a:pos x="4481" y="11467"/>
              </a:cxn>
              <a:cxn ang="0">
                <a:pos x="5571" y="12255"/>
              </a:cxn>
              <a:cxn ang="0">
                <a:pos x="6393" y="11776"/>
              </a:cxn>
              <a:cxn ang="0">
                <a:pos x="6623" y="11327"/>
              </a:cxn>
              <a:cxn ang="0">
                <a:pos x="6593" y="10954"/>
              </a:cxn>
              <a:cxn ang="0">
                <a:pos x="7001" y="12029"/>
              </a:cxn>
              <a:cxn ang="0">
                <a:pos x="6605" y="13157"/>
              </a:cxn>
              <a:cxn ang="0">
                <a:pos x="5384" y="13849"/>
              </a:cxn>
              <a:cxn ang="0">
                <a:pos x="4005" y="13316"/>
              </a:cxn>
              <a:cxn ang="0">
                <a:pos x="2966" y="11875"/>
              </a:cxn>
              <a:cxn ang="0">
                <a:pos x="2611" y="10263"/>
              </a:cxn>
              <a:cxn ang="0">
                <a:pos x="2657" y="9067"/>
              </a:cxn>
              <a:cxn ang="0">
                <a:pos x="2906" y="8446"/>
              </a:cxn>
              <a:cxn ang="0">
                <a:pos x="2108" y="8756"/>
              </a:cxn>
              <a:cxn ang="0">
                <a:pos x="1951" y="10042"/>
              </a:cxn>
              <a:cxn ang="0">
                <a:pos x="2244" y="11405"/>
              </a:cxn>
              <a:cxn ang="0">
                <a:pos x="1800" y="11462"/>
              </a:cxn>
              <a:cxn ang="0">
                <a:pos x="514" y="10430"/>
              </a:cxn>
              <a:cxn ang="0">
                <a:pos x="0" y="8981"/>
              </a:cxn>
              <a:cxn ang="0">
                <a:pos x="814" y="8147"/>
              </a:cxn>
              <a:cxn ang="0">
                <a:pos x="2055" y="8130"/>
              </a:cxn>
              <a:cxn ang="0">
                <a:pos x="13652" y="11178"/>
              </a:cxn>
              <a:cxn ang="0">
                <a:pos x="13281" y="11893"/>
              </a:cxn>
              <a:cxn ang="0">
                <a:pos x="12680" y="12371"/>
              </a:cxn>
              <a:cxn ang="0">
                <a:pos x="11525" y="12547"/>
              </a:cxn>
              <a:cxn ang="0">
                <a:pos x="11812" y="11849"/>
              </a:cxn>
              <a:cxn ang="0">
                <a:pos x="7899" y="11652"/>
              </a:cxn>
              <a:cxn ang="0">
                <a:pos x="8996" y="12019"/>
              </a:cxn>
              <a:cxn ang="0">
                <a:pos x="10612" y="11876"/>
              </a:cxn>
              <a:cxn ang="0">
                <a:pos x="10925" y="12290"/>
              </a:cxn>
              <a:cxn ang="0">
                <a:pos x="10585" y="12853"/>
              </a:cxn>
              <a:cxn ang="0">
                <a:pos x="9821" y="13182"/>
              </a:cxn>
              <a:cxn ang="0">
                <a:pos x="6649" y="14004"/>
              </a:cxn>
              <a:cxn ang="0">
                <a:pos x="7422" y="12934"/>
              </a:cxn>
              <a:cxn ang="0">
                <a:pos x="7677" y="12066"/>
              </a:cxn>
              <a:cxn ang="0">
                <a:pos x="14396" y="10218"/>
              </a:cxn>
              <a:cxn ang="0">
                <a:pos x="14321" y="8192"/>
              </a:cxn>
              <a:cxn ang="0">
                <a:pos x="12918" y="5928"/>
              </a:cxn>
              <a:cxn ang="0">
                <a:pos x="11740" y="5209"/>
              </a:cxn>
              <a:cxn ang="0">
                <a:pos x="10623" y="5077"/>
              </a:cxn>
              <a:cxn ang="0">
                <a:pos x="9280" y="5224"/>
              </a:cxn>
              <a:cxn ang="0">
                <a:pos x="1229" y="7366"/>
              </a:cxn>
              <a:cxn ang="0">
                <a:pos x="2849" y="7799"/>
              </a:cxn>
              <a:cxn ang="0">
                <a:pos x="5581" y="9338"/>
              </a:cxn>
              <a:cxn ang="0">
                <a:pos x="7851" y="10919"/>
              </a:cxn>
              <a:cxn ang="0">
                <a:pos x="9572" y="11341"/>
              </a:cxn>
              <a:cxn ang="0">
                <a:pos x="10600" y="11241"/>
              </a:cxn>
              <a:cxn ang="0">
                <a:pos x="13760" y="10423"/>
              </a:cxn>
            </a:cxnLst>
            <a:rect l="0" t="0" r="r" b="b"/>
            <a:pathLst>
              <a:path w="16170" h="14014">
                <a:moveTo>
                  <a:pt x="11178" y="2724"/>
                </a:moveTo>
                <a:lnTo>
                  <a:pt x="14087" y="2724"/>
                </a:lnTo>
                <a:lnTo>
                  <a:pt x="14087" y="6276"/>
                </a:lnTo>
                <a:lnTo>
                  <a:pt x="14080" y="6265"/>
                </a:lnTo>
                <a:lnTo>
                  <a:pt x="14060" y="6231"/>
                </a:lnTo>
                <a:lnTo>
                  <a:pt x="14025" y="6177"/>
                </a:lnTo>
                <a:lnTo>
                  <a:pt x="13979" y="6106"/>
                </a:lnTo>
                <a:lnTo>
                  <a:pt x="13920" y="6022"/>
                </a:lnTo>
                <a:lnTo>
                  <a:pt x="13852" y="5923"/>
                </a:lnTo>
                <a:lnTo>
                  <a:pt x="13812" y="5870"/>
                </a:lnTo>
                <a:lnTo>
                  <a:pt x="13771" y="5815"/>
                </a:lnTo>
                <a:lnTo>
                  <a:pt x="13727" y="5758"/>
                </a:lnTo>
                <a:lnTo>
                  <a:pt x="13682" y="5698"/>
                </a:lnTo>
                <a:lnTo>
                  <a:pt x="13632" y="5639"/>
                </a:lnTo>
                <a:lnTo>
                  <a:pt x="13582" y="5577"/>
                </a:lnTo>
                <a:lnTo>
                  <a:pt x="13529" y="5515"/>
                </a:lnTo>
                <a:lnTo>
                  <a:pt x="13474" y="5453"/>
                </a:lnTo>
                <a:lnTo>
                  <a:pt x="13417" y="5390"/>
                </a:lnTo>
                <a:lnTo>
                  <a:pt x="13357" y="5328"/>
                </a:lnTo>
                <a:lnTo>
                  <a:pt x="13297" y="5266"/>
                </a:lnTo>
                <a:lnTo>
                  <a:pt x="13234" y="5204"/>
                </a:lnTo>
                <a:lnTo>
                  <a:pt x="13169" y="5145"/>
                </a:lnTo>
                <a:lnTo>
                  <a:pt x="13104" y="5085"/>
                </a:lnTo>
                <a:lnTo>
                  <a:pt x="13036" y="5029"/>
                </a:lnTo>
                <a:lnTo>
                  <a:pt x="12967" y="4973"/>
                </a:lnTo>
                <a:lnTo>
                  <a:pt x="12897" y="4919"/>
                </a:lnTo>
                <a:lnTo>
                  <a:pt x="12825" y="4869"/>
                </a:lnTo>
                <a:lnTo>
                  <a:pt x="12752" y="4822"/>
                </a:lnTo>
                <a:lnTo>
                  <a:pt x="12678" y="4776"/>
                </a:lnTo>
                <a:lnTo>
                  <a:pt x="12604" y="4735"/>
                </a:lnTo>
                <a:lnTo>
                  <a:pt x="12531" y="4697"/>
                </a:lnTo>
                <a:lnTo>
                  <a:pt x="12458" y="4662"/>
                </a:lnTo>
                <a:lnTo>
                  <a:pt x="12387" y="4630"/>
                </a:lnTo>
                <a:lnTo>
                  <a:pt x="12317" y="4601"/>
                </a:lnTo>
                <a:lnTo>
                  <a:pt x="12250" y="4575"/>
                </a:lnTo>
                <a:lnTo>
                  <a:pt x="12182" y="4551"/>
                </a:lnTo>
                <a:lnTo>
                  <a:pt x="12117" y="4530"/>
                </a:lnTo>
                <a:lnTo>
                  <a:pt x="12054" y="4511"/>
                </a:lnTo>
                <a:lnTo>
                  <a:pt x="11991" y="4495"/>
                </a:lnTo>
                <a:lnTo>
                  <a:pt x="11930" y="4480"/>
                </a:lnTo>
                <a:lnTo>
                  <a:pt x="11873" y="4468"/>
                </a:lnTo>
                <a:lnTo>
                  <a:pt x="11816" y="4458"/>
                </a:lnTo>
                <a:lnTo>
                  <a:pt x="11762" y="4449"/>
                </a:lnTo>
                <a:lnTo>
                  <a:pt x="11709" y="4442"/>
                </a:lnTo>
                <a:lnTo>
                  <a:pt x="11660" y="4436"/>
                </a:lnTo>
                <a:lnTo>
                  <a:pt x="11612" y="4432"/>
                </a:lnTo>
                <a:lnTo>
                  <a:pt x="11567" y="4429"/>
                </a:lnTo>
                <a:lnTo>
                  <a:pt x="11524" y="4427"/>
                </a:lnTo>
                <a:lnTo>
                  <a:pt x="11484" y="4425"/>
                </a:lnTo>
                <a:lnTo>
                  <a:pt x="11446" y="4425"/>
                </a:lnTo>
                <a:lnTo>
                  <a:pt x="11412" y="4426"/>
                </a:lnTo>
                <a:lnTo>
                  <a:pt x="11380" y="4427"/>
                </a:lnTo>
                <a:lnTo>
                  <a:pt x="11351" y="4428"/>
                </a:lnTo>
                <a:lnTo>
                  <a:pt x="11303" y="4432"/>
                </a:lnTo>
                <a:lnTo>
                  <a:pt x="11267" y="4435"/>
                </a:lnTo>
                <a:lnTo>
                  <a:pt x="11246" y="4439"/>
                </a:lnTo>
                <a:lnTo>
                  <a:pt x="11239" y="4440"/>
                </a:lnTo>
                <a:lnTo>
                  <a:pt x="11178" y="2724"/>
                </a:lnTo>
                <a:close/>
                <a:moveTo>
                  <a:pt x="9156" y="0"/>
                </a:moveTo>
                <a:lnTo>
                  <a:pt x="16170" y="0"/>
                </a:lnTo>
                <a:lnTo>
                  <a:pt x="16170" y="1256"/>
                </a:lnTo>
                <a:lnTo>
                  <a:pt x="13383" y="1256"/>
                </a:lnTo>
                <a:lnTo>
                  <a:pt x="13383" y="2174"/>
                </a:lnTo>
                <a:lnTo>
                  <a:pt x="11820" y="2174"/>
                </a:lnTo>
                <a:lnTo>
                  <a:pt x="11820" y="1256"/>
                </a:lnTo>
                <a:lnTo>
                  <a:pt x="9156" y="1256"/>
                </a:lnTo>
                <a:lnTo>
                  <a:pt x="9156" y="0"/>
                </a:lnTo>
                <a:close/>
                <a:moveTo>
                  <a:pt x="4848" y="9576"/>
                </a:moveTo>
                <a:lnTo>
                  <a:pt x="4855" y="9581"/>
                </a:lnTo>
                <a:lnTo>
                  <a:pt x="4877" y="9595"/>
                </a:lnTo>
                <a:lnTo>
                  <a:pt x="4912" y="9615"/>
                </a:lnTo>
                <a:lnTo>
                  <a:pt x="4958" y="9642"/>
                </a:lnTo>
                <a:lnTo>
                  <a:pt x="5013" y="9675"/>
                </a:lnTo>
                <a:lnTo>
                  <a:pt x="5075" y="9713"/>
                </a:lnTo>
                <a:lnTo>
                  <a:pt x="5143" y="9754"/>
                </a:lnTo>
                <a:lnTo>
                  <a:pt x="5216" y="9798"/>
                </a:lnTo>
                <a:lnTo>
                  <a:pt x="5291" y="9843"/>
                </a:lnTo>
                <a:lnTo>
                  <a:pt x="5366" y="9890"/>
                </a:lnTo>
                <a:lnTo>
                  <a:pt x="5441" y="9936"/>
                </a:lnTo>
                <a:lnTo>
                  <a:pt x="5514" y="9981"/>
                </a:lnTo>
                <a:lnTo>
                  <a:pt x="5583" y="10025"/>
                </a:lnTo>
                <a:lnTo>
                  <a:pt x="5644" y="10064"/>
                </a:lnTo>
                <a:lnTo>
                  <a:pt x="5699" y="10101"/>
                </a:lnTo>
                <a:lnTo>
                  <a:pt x="5744" y="10131"/>
                </a:lnTo>
                <a:lnTo>
                  <a:pt x="5783" y="10159"/>
                </a:lnTo>
                <a:lnTo>
                  <a:pt x="5817" y="10186"/>
                </a:lnTo>
                <a:lnTo>
                  <a:pt x="5849" y="10214"/>
                </a:lnTo>
                <a:lnTo>
                  <a:pt x="5878" y="10241"/>
                </a:lnTo>
                <a:lnTo>
                  <a:pt x="5903" y="10266"/>
                </a:lnTo>
                <a:lnTo>
                  <a:pt x="5926" y="10292"/>
                </a:lnTo>
                <a:lnTo>
                  <a:pt x="5946" y="10315"/>
                </a:lnTo>
                <a:lnTo>
                  <a:pt x="5963" y="10336"/>
                </a:lnTo>
                <a:lnTo>
                  <a:pt x="5978" y="10356"/>
                </a:lnTo>
                <a:lnTo>
                  <a:pt x="5990" y="10374"/>
                </a:lnTo>
                <a:lnTo>
                  <a:pt x="6000" y="10391"/>
                </a:lnTo>
                <a:lnTo>
                  <a:pt x="6008" y="10404"/>
                </a:lnTo>
                <a:lnTo>
                  <a:pt x="6018" y="10423"/>
                </a:lnTo>
                <a:lnTo>
                  <a:pt x="6021" y="10430"/>
                </a:lnTo>
                <a:lnTo>
                  <a:pt x="6022" y="10441"/>
                </a:lnTo>
                <a:lnTo>
                  <a:pt x="6024" y="10472"/>
                </a:lnTo>
                <a:lnTo>
                  <a:pt x="6027" y="10522"/>
                </a:lnTo>
                <a:lnTo>
                  <a:pt x="6029" y="10586"/>
                </a:lnTo>
                <a:lnTo>
                  <a:pt x="6029" y="10662"/>
                </a:lnTo>
                <a:lnTo>
                  <a:pt x="6028" y="10749"/>
                </a:lnTo>
                <a:lnTo>
                  <a:pt x="6026" y="10796"/>
                </a:lnTo>
                <a:lnTo>
                  <a:pt x="6024" y="10843"/>
                </a:lnTo>
                <a:lnTo>
                  <a:pt x="6021" y="10893"/>
                </a:lnTo>
                <a:lnTo>
                  <a:pt x="6016" y="10942"/>
                </a:lnTo>
                <a:lnTo>
                  <a:pt x="6011" y="10992"/>
                </a:lnTo>
                <a:lnTo>
                  <a:pt x="6004" y="11042"/>
                </a:lnTo>
                <a:lnTo>
                  <a:pt x="5996" y="11093"/>
                </a:lnTo>
                <a:lnTo>
                  <a:pt x="5986" y="11142"/>
                </a:lnTo>
                <a:lnTo>
                  <a:pt x="5975" y="11192"/>
                </a:lnTo>
                <a:lnTo>
                  <a:pt x="5963" y="11239"/>
                </a:lnTo>
                <a:lnTo>
                  <a:pt x="5948" y="11286"/>
                </a:lnTo>
                <a:lnTo>
                  <a:pt x="5931" y="11330"/>
                </a:lnTo>
                <a:lnTo>
                  <a:pt x="5913" y="11372"/>
                </a:lnTo>
                <a:lnTo>
                  <a:pt x="5893" y="11412"/>
                </a:lnTo>
                <a:lnTo>
                  <a:pt x="5871" y="11449"/>
                </a:lnTo>
                <a:lnTo>
                  <a:pt x="5846" y="11484"/>
                </a:lnTo>
                <a:lnTo>
                  <a:pt x="5819" y="11514"/>
                </a:lnTo>
                <a:lnTo>
                  <a:pt x="5790" y="11541"/>
                </a:lnTo>
                <a:lnTo>
                  <a:pt x="5758" y="11563"/>
                </a:lnTo>
                <a:lnTo>
                  <a:pt x="5723" y="11582"/>
                </a:lnTo>
                <a:lnTo>
                  <a:pt x="5687" y="11596"/>
                </a:lnTo>
                <a:lnTo>
                  <a:pt x="5649" y="11603"/>
                </a:lnTo>
                <a:lnTo>
                  <a:pt x="5612" y="11606"/>
                </a:lnTo>
                <a:lnTo>
                  <a:pt x="5574" y="11604"/>
                </a:lnTo>
                <a:lnTo>
                  <a:pt x="5535" y="11598"/>
                </a:lnTo>
                <a:lnTo>
                  <a:pt x="5497" y="11587"/>
                </a:lnTo>
                <a:lnTo>
                  <a:pt x="5458" y="11571"/>
                </a:lnTo>
                <a:lnTo>
                  <a:pt x="5420" y="11552"/>
                </a:lnTo>
                <a:lnTo>
                  <a:pt x="5382" y="11529"/>
                </a:lnTo>
                <a:lnTo>
                  <a:pt x="5344" y="11503"/>
                </a:lnTo>
                <a:lnTo>
                  <a:pt x="5306" y="11473"/>
                </a:lnTo>
                <a:lnTo>
                  <a:pt x="5269" y="11440"/>
                </a:lnTo>
                <a:lnTo>
                  <a:pt x="5233" y="11404"/>
                </a:lnTo>
                <a:lnTo>
                  <a:pt x="5197" y="11365"/>
                </a:lnTo>
                <a:lnTo>
                  <a:pt x="5162" y="11324"/>
                </a:lnTo>
                <a:lnTo>
                  <a:pt x="5128" y="11280"/>
                </a:lnTo>
                <a:lnTo>
                  <a:pt x="5095" y="11235"/>
                </a:lnTo>
                <a:lnTo>
                  <a:pt x="5063" y="11188"/>
                </a:lnTo>
                <a:lnTo>
                  <a:pt x="5033" y="11139"/>
                </a:lnTo>
                <a:lnTo>
                  <a:pt x="5004" y="11089"/>
                </a:lnTo>
                <a:lnTo>
                  <a:pt x="4975" y="11037"/>
                </a:lnTo>
                <a:lnTo>
                  <a:pt x="4950" y="10985"/>
                </a:lnTo>
                <a:lnTo>
                  <a:pt x="4926" y="10931"/>
                </a:lnTo>
                <a:lnTo>
                  <a:pt x="4904" y="10876"/>
                </a:lnTo>
                <a:lnTo>
                  <a:pt x="4883" y="10823"/>
                </a:lnTo>
                <a:lnTo>
                  <a:pt x="4865" y="10768"/>
                </a:lnTo>
                <a:lnTo>
                  <a:pt x="4849" y="10714"/>
                </a:lnTo>
                <a:lnTo>
                  <a:pt x="4835" y="10660"/>
                </a:lnTo>
                <a:lnTo>
                  <a:pt x="4824" y="10607"/>
                </a:lnTo>
                <a:lnTo>
                  <a:pt x="4815" y="10553"/>
                </a:lnTo>
                <a:lnTo>
                  <a:pt x="4809" y="10502"/>
                </a:lnTo>
                <a:lnTo>
                  <a:pt x="4806" y="10451"/>
                </a:lnTo>
                <a:lnTo>
                  <a:pt x="4804" y="10402"/>
                </a:lnTo>
                <a:lnTo>
                  <a:pt x="4801" y="10353"/>
                </a:lnTo>
                <a:lnTo>
                  <a:pt x="4801" y="10307"/>
                </a:lnTo>
                <a:lnTo>
                  <a:pt x="4800" y="10260"/>
                </a:lnTo>
                <a:lnTo>
                  <a:pt x="4801" y="10172"/>
                </a:lnTo>
                <a:lnTo>
                  <a:pt x="4802" y="10090"/>
                </a:lnTo>
                <a:lnTo>
                  <a:pt x="4806" y="10012"/>
                </a:lnTo>
                <a:lnTo>
                  <a:pt x="4810" y="9940"/>
                </a:lnTo>
                <a:lnTo>
                  <a:pt x="4814" y="9874"/>
                </a:lnTo>
                <a:lnTo>
                  <a:pt x="4819" y="9814"/>
                </a:lnTo>
                <a:lnTo>
                  <a:pt x="4824" y="9760"/>
                </a:lnTo>
                <a:lnTo>
                  <a:pt x="4829" y="9713"/>
                </a:lnTo>
                <a:lnTo>
                  <a:pt x="4834" y="9672"/>
                </a:lnTo>
                <a:lnTo>
                  <a:pt x="4838" y="9638"/>
                </a:lnTo>
                <a:lnTo>
                  <a:pt x="4842" y="9612"/>
                </a:lnTo>
                <a:lnTo>
                  <a:pt x="4845" y="9593"/>
                </a:lnTo>
                <a:lnTo>
                  <a:pt x="4847" y="9580"/>
                </a:lnTo>
                <a:lnTo>
                  <a:pt x="4848" y="9576"/>
                </a:lnTo>
                <a:close/>
                <a:moveTo>
                  <a:pt x="2906" y="8446"/>
                </a:moveTo>
                <a:lnTo>
                  <a:pt x="2912" y="8449"/>
                </a:lnTo>
                <a:lnTo>
                  <a:pt x="2930" y="8458"/>
                </a:lnTo>
                <a:lnTo>
                  <a:pt x="2959" y="8472"/>
                </a:lnTo>
                <a:lnTo>
                  <a:pt x="2999" y="8491"/>
                </a:lnTo>
                <a:lnTo>
                  <a:pt x="3046" y="8515"/>
                </a:lnTo>
                <a:lnTo>
                  <a:pt x="3102" y="8542"/>
                </a:lnTo>
                <a:lnTo>
                  <a:pt x="3163" y="8572"/>
                </a:lnTo>
                <a:lnTo>
                  <a:pt x="3231" y="8606"/>
                </a:lnTo>
                <a:lnTo>
                  <a:pt x="3303" y="8641"/>
                </a:lnTo>
                <a:lnTo>
                  <a:pt x="3379" y="8677"/>
                </a:lnTo>
                <a:lnTo>
                  <a:pt x="3456" y="8714"/>
                </a:lnTo>
                <a:lnTo>
                  <a:pt x="3536" y="8751"/>
                </a:lnTo>
                <a:lnTo>
                  <a:pt x="3615" y="8789"/>
                </a:lnTo>
                <a:lnTo>
                  <a:pt x="3694" y="8826"/>
                </a:lnTo>
                <a:lnTo>
                  <a:pt x="3771" y="8860"/>
                </a:lnTo>
                <a:lnTo>
                  <a:pt x="3844" y="8893"/>
                </a:lnTo>
                <a:lnTo>
                  <a:pt x="3880" y="8910"/>
                </a:lnTo>
                <a:lnTo>
                  <a:pt x="3913" y="8926"/>
                </a:lnTo>
                <a:lnTo>
                  <a:pt x="3944" y="8941"/>
                </a:lnTo>
                <a:lnTo>
                  <a:pt x="3975" y="8956"/>
                </a:lnTo>
                <a:lnTo>
                  <a:pt x="4030" y="8986"/>
                </a:lnTo>
                <a:lnTo>
                  <a:pt x="4080" y="9016"/>
                </a:lnTo>
                <a:lnTo>
                  <a:pt x="4123" y="9044"/>
                </a:lnTo>
                <a:lnTo>
                  <a:pt x="4162" y="9070"/>
                </a:lnTo>
                <a:lnTo>
                  <a:pt x="4195" y="9095"/>
                </a:lnTo>
                <a:lnTo>
                  <a:pt x="4223" y="9118"/>
                </a:lnTo>
                <a:lnTo>
                  <a:pt x="4248" y="9139"/>
                </a:lnTo>
                <a:lnTo>
                  <a:pt x="4267" y="9157"/>
                </a:lnTo>
                <a:lnTo>
                  <a:pt x="4283" y="9174"/>
                </a:lnTo>
                <a:lnTo>
                  <a:pt x="4295" y="9187"/>
                </a:lnTo>
                <a:lnTo>
                  <a:pt x="4309" y="9207"/>
                </a:lnTo>
                <a:lnTo>
                  <a:pt x="4314" y="9214"/>
                </a:lnTo>
                <a:lnTo>
                  <a:pt x="4308" y="9226"/>
                </a:lnTo>
                <a:lnTo>
                  <a:pt x="4292" y="9261"/>
                </a:lnTo>
                <a:lnTo>
                  <a:pt x="4281" y="9288"/>
                </a:lnTo>
                <a:lnTo>
                  <a:pt x="4269" y="9320"/>
                </a:lnTo>
                <a:lnTo>
                  <a:pt x="4256" y="9356"/>
                </a:lnTo>
                <a:lnTo>
                  <a:pt x="4241" y="9398"/>
                </a:lnTo>
                <a:lnTo>
                  <a:pt x="4225" y="9444"/>
                </a:lnTo>
                <a:lnTo>
                  <a:pt x="4210" y="9495"/>
                </a:lnTo>
                <a:lnTo>
                  <a:pt x="4194" y="9549"/>
                </a:lnTo>
                <a:lnTo>
                  <a:pt x="4179" y="9609"/>
                </a:lnTo>
                <a:lnTo>
                  <a:pt x="4165" y="9672"/>
                </a:lnTo>
                <a:lnTo>
                  <a:pt x="4151" y="9739"/>
                </a:lnTo>
                <a:lnTo>
                  <a:pt x="4139" y="9810"/>
                </a:lnTo>
                <a:lnTo>
                  <a:pt x="4127" y="9883"/>
                </a:lnTo>
                <a:lnTo>
                  <a:pt x="4118" y="9960"/>
                </a:lnTo>
                <a:lnTo>
                  <a:pt x="4111" y="10040"/>
                </a:lnTo>
                <a:lnTo>
                  <a:pt x="4107" y="10123"/>
                </a:lnTo>
                <a:lnTo>
                  <a:pt x="4106" y="10209"/>
                </a:lnTo>
                <a:lnTo>
                  <a:pt x="4107" y="10297"/>
                </a:lnTo>
                <a:lnTo>
                  <a:pt x="4112" y="10387"/>
                </a:lnTo>
                <a:lnTo>
                  <a:pt x="4121" y="10478"/>
                </a:lnTo>
                <a:lnTo>
                  <a:pt x="4134" y="10572"/>
                </a:lnTo>
                <a:lnTo>
                  <a:pt x="4152" y="10668"/>
                </a:lnTo>
                <a:lnTo>
                  <a:pt x="4173" y="10765"/>
                </a:lnTo>
                <a:lnTo>
                  <a:pt x="4200" y="10864"/>
                </a:lnTo>
                <a:lnTo>
                  <a:pt x="4232" y="10963"/>
                </a:lnTo>
                <a:lnTo>
                  <a:pt x="4270" y="11064"/>
                </a:lnTo>
                <a:lnTo>
                  <a:pt x="4314" y="11165"/>
                </a:lnTo>
                <a:lnTo>
                  <a:pt x="4364" y="11266"/>
                </a:lnTo>
                <a:lnTo>
                  <a:pt x="4420" y="11368"/>
                </a:lnTo>
                <a:lnTo>
                  <a:pt x="4481" y="11467"/>
                </a:lnTo>
                <a:lnTo>
                  <a:pt x="4544" y="11559"/>
                </a:lnTo>
                <a:lnTo>
                  <a:pt x="4605" y="11645"/>
                </a:lnTo>
                <a:lnTo>
                  <a:pt x="4669" y="11724"/>
                </a:lnTo>
                <a:lnTo>
                  <a:pt x="4734" y="11798"/>
                </a:lnTo>
                <a:lnTo>
                  <a:pt x="4798" y="11864"/>
                </a:lnTo>
                <a:lnTo>
                  <a:pt x="4864" y="11926"/>
                </a:lnTo>
                <a:lnTo>
                  <a:pt x="4930" y="11982"/>
                </a:lnTo>
                <a:lnTo>
                  <a:pt x="4996" y="12031"/>
                </a:lnTo>
                <a:lnTo>
                  <a:pt x="5061" y="12075"/>
                </a:lnTo>
                <a:lnTo>
                  <a:pt x="5127" y="12115"/>
                </a:lnTo>
                <a:lnTo>
                  <a:pt x="5192" y="12149"/>
                </a:lnTo>
                <a:lnTo>
                  <a:pt x="5256" y="12179"/>
                </a:lnTo>
                <a:lnTo>
                  <a:pt x="5321" y="12203"/>
                </a:lnTo>
                <a:lnTo>
                  <a:pt x="5385" y="12223"/>
                </a:lnTo>
                <a:lnTo>
                  <a:pt x="5448" y="12238"/>
                </a:lnTo>
                <a:lnTo>
                  <a:pt x="5510" y="12249"/>
                </a:lnTo>
                <a:lnTo>
                  <a:pt x="5571" y="12255"/>
                </a:lnTo>
                <a:lnTo>
                  <a:pt x="5630" y="12258"/>
                </a:lnTo>
                <a:lnTo>
                  <a:pt x="5689" y="12256"/>
                </a:lnTo>
                <a:lnTo>
                  <a:pt x="5746" y="12251"/>
                </a:lnTo>
                <a:lnTo>
                  <a:pt x="5801" y="12242"/>
                </a:lnTo>
                <a:lnTo>
                  <a:pt x="5855" y="12230"/>
                </a:lnTo>
                <a:lnTo>
                  <a:pt x="5907" y="12215"/>
                </a:lnTo>
                <a:lnTo>
                  <a:pt x="5957" y="12196"/>
                </a:lnTo>
                <a:lnTo>
                  <a:pt x="6004" y="12173"/>
                </a:lnTo>
                <a:lnTo>
                  <a:pt x="6049" y="12149"/>
                </a:lnTo>
                <a:lnTo>
                  <a:pt x="6091" y="12122"/>
                </a:lnTo>
                <a:lnTo>
                  <a:pt x="6131" y="12092"/>
                </a:lnTo>
                <a:lnTo>
                  <a:pt x="6169" y="12059"/>
                </a:lnTo>
                <a:lnTo>
                  <a:pt x="6203" y="12024"/>
                </a:lnTo>
                <a:lnTo>
                  <a:pt x="6236" y="11988"/>
                </a:lnTo>
                <a:lnTo>
                  <a:pt x="6292" y="11913"/>
                </a:lnTo>
                <a:lnTo>
                  <a:pt x="6346" y="11843"/>
                </a:lnTo>
                <a:lnTo>
                  <a:pt x="6393" y="11776"/>
                </a:lnTo>
                <a:lnTo>
                  <a:pt x="6437" y="11714"/>
                </a:lnTo>
                <a:lnTo>
                  <a:pt x="6456" y="11684"/>
                </a:lnTo>
                <a:lnTo>
                  <a:pt x="6475" y="11654"/>
                </a:lnTo>
                <a:lnTo>
                  <a:pt x="6492" y="11626"/>
                </a:lnTo>
                <a:lnTo>
                  <a:pt x="6508" y="11599"/>
                </a:lnTo>
                <a:lnTo>
                  <a:pt x="6524" y="11572"/>
                </a:lnTo>
                <a:lnTo>
                  <a:pt x="6538" y="11546"/>
                </a:lnTo>
                <a:lnTo>
                  <a:pt x="6551" y="11521"/>
                </a:lnTo>
                <a:lnTo>
                  <a:pt x="6563" y="11497"/>
                </a:lnTo>
                <a:lnTo>
                  <a:pt x="6574" y="11473"/>
                </a:lnTo>
                <a:lnTo>
                  <a:pt x="6584" y="11450"/>
                </a:lnTo>
                <a:lnTo>
                  <a:pt x="6593" y="11428"/>
                </a:lnTo>
                <a:lnTo>
                  <a:pt x="6600" y="11407"/>
                </a:lnTo>
                <a:lnTo>
                  <a:pt x="6607" y="11386"/>
                </a:lnTo>
                <a:lnTo>
                  <a:pt x="6614" y="11365"/>
                </a:lnTo>
                <a:lnTo>
                  <a:pt x="6619" y="11346"/>
                </a:lnTo>
                <a:lnTo>
                  <a:pt x="6623" y="11327"/>
                </a:lnTo>
                <a:lnTo>
                  <a:pt x="6625" y="11309"/>
                </a:lnTo>
                <a:lnTo>
                  <a:pt x="6627" y="11292"/>
                </a:lnTo>
                <a:lnTo>
                  <a:pt x="6628" y="11274"/>
                </a:lnTo>
                <a:lnTo>
                  <a:pt x="6629" y="11258"/>
                </a:lnTo>
                <a:lnTo>
                  <a:pt x="6628" y="11242"/>
                </a:lnTo>
                <a:lnTo>
                  <a:pt x="6626" y="11227"/>
                </a:lnTo>
                <a:lnTo>
                  <a:pt x="6623" y="11212"/>
                </a:lnTo>
                <a:lnTo>
                  <a:pt x="6620" y="11198"/>
                </a:lnTo>
                <a:lnTo>
                  <a:pt x="6613" y="11170"/>
                </a:lnTo>
                <a:lnTo>
                  <a:pt x="6606" y="11142"/>
                </a:lnTo>
                <a:lnTo>
                  <a:pt x="6601" y="11115"/>
                </a:lnTo>
                <a:lnTo>
                  <a:pt x="6598" y="11089"/>
                </a:lnTo>
                <a:lnTo>
                  <a:pt x="6595" y="11062"/>
                </a:lnTo>
                <a:lnTo>
                  <a:pt x="6594" y="11038"/>
                </a:lnTo>
                <a:lnTo>
                  <a:pt x="6593" y="11015"/>
                </a:lnTo>
                <a:lnTo>
                  <a:pt x="6592" y="10993"/>
                </a:lnTo>
                <a:lnTo>
                  <a:pt x="6593" y="10954"/>
                </a:lnTo>
                <a:lnTo>
                  <a:pt x="6595" y="10925"/>
                </a:lnTo>
                <a:lnTo>
                  <a:pt x="6597" y="10906"/>
                </a:lnTo>
                <a:lnTo>
                  <a:pt x="6598" y="10899"/>
                </a:lnTo>
                <a:lnTo>
                  <a:pt x="7004" y="11176"/>
                </a:lnTo>
                <a:lnTo>
                  <a:pt x="7005" y="11190"/>
                </a:lnTo>
                <a:lnTo>
                  <a:pt x="7008" y="11226"/>
                </a:lnTo>
                <a:lnTo>
                  <a:pt x="7011" y="11286"/>
                </a:lnTo>
                <a:lnTo>
                  <a:pt x="7015" y="11363"/>
                </a:lnTo>
                <a:lnTo>
                  <a:pt x="7018" y="11457"/>
                </a:lnTo>
                <a:lnTo>
                  <a:pt x="7020" y="11567"/>
                </a:lnTo>
                <a:lnTo>
                  <a:pt x="7019" y="11626"/>
                </a:lnTo>
                <a:lnTo>
                  <a:pt x="7018" y="11689"/>
                </a:lnTo>
                <a:lnTo>
                  <a:pt x="7017" y="11753"/>
                </a:lnTo>
                <a:lnTo>
                  <a:pt x="7015" y="11819"/>
                </a:lnTo>
                <a:lnTo>
                  <a:pt x="7011" y="11888"/>
                </a:lnTo>
                <a:lnTo>
                  <a:pt x="7006" y="11957"/>
                </a:lnTo>
                <a:lnTo>
                  <a:pt x="7001" y="12029"/>
                </a:lnTo>
                <a:lnTo>
                  <a:pt x="6994" y="12101"/>
                </a:lnTo>
                <a:lnTo>
                  <a:pt x="6984" y="12173"/>
                </a:lnTo>
                <a:lnTo>
                  <a:pt x="6974" y="12246"/>
                </a:lnTo>
                <a:lnTo>
                  <a:pt x="6963" y="12319"/>
                </a:lnTo>
                <a:lnTo>
                  <a:pt x="6949" y="12392"/>
                </a:lnTo>
                <a:lnTo>
                  <a:pt x="6934" y="12463"/>
                </a:lnTo>
                <a:lnTo>
                  <a:pt x="6917" y="12535"/>
                </a:lnTo>
                <a:lnTo>
                  <a:pt x="6898" y="12605"/>
                </a:lnTo>
                <a:lnTo>
                  <a:pt x="6877" y="12674"/>
                </a:lnTo>
                <a:lnTo>
                  <a:pt x="6853" y="12740"/>
                </a:lnTo>
                <a:lnTo>
                  <a:pt x="6828" y="12805"/>
                </a:lnTo>
                <a:lnTo>
                  <a:pt x="6799" y="12866"/>
                </a:lnTo>
                <a:lnTo>
                  <a:pt x="6769" y="12926"/>
                </a:lnTo>
                <a:lnTo>
                  <a:pt x="6735" y="12985"/>
                </a:lnTo>
                <a:lnTo>
                  <a:pt x="6695" y="13042"/>
                </a:lnTo>
                <a:lnTo>
                  <a:pt x="6653" y="13100"/>
                </a:lnTo>
                <a:lnTo>
                  <a:pt x="6605" y="13157"/>
                </a:lnTo>
                <a:lnTo>
                  <a:pt x="6555" y="13215"/>
                </a:lnTo>
                <a:lnTo>
                  <a:pt x="6500" y="13271"/>
                </a:lnTo>
                <a:lnTo>
                  <a:pt x="6443" y="13325"/>
                </a:lnTo>
                <a:lnTo>
                  <a:pt x="6381" y="13379"/>
                </a:lnTo>
                <a:lnTo>
                  <a:pt x="6317" y="13431"/>
                </a:lnTo>
                <a:lnTo>
                  <a:pt x="6251" y="13481"/>
                </a:lnTo>
                <a:lnTo>
                  <a:pt x="6181" y="13529"/>
                </a:lnTo>
                <a:lnTo>
                  <a:pt x="6109" y="13575"/>
                </a:lnTo>
                <a:lnTo>
                  <a:pt x="6034" y="13618"/>
                </a:lnTo>
                <a:lnTo>
                  <a:pt x="5959" y="13659"/>
                </a:lnTo>
                <a:lnTo>
                  <a:pt x="5880" y="13697"/>
                </a:lnTo>
                <a:lnTo>
                  <a:pt x="5800" y="13731"/>
                </a:lnTo>
                <a:lnTo>
                  <a:pt x="5719" y="13762"/>
                </a:lnTo>
                <a:lnTo>
                  <a:pt x="5636" y="13791"/>
                </a:lnTo>
                <a:lnTo>
                  <a:pt x="5552" y="13814"/>
                </a:lnTo>
                <a:lnTo>
                  <a:pt x="5468" y="13834"/>
                </a:lnTo>
                <a:lnTo>
                  <a:pt x="5384" y="13849"/>
                </a:lnTo>
                <a:lnTo>
                  <a:pt x="5299" y="13860"/>
                </a:lnTo>
                <a:lnTo>
                  <a:pt x="5213" y="13867"/>
                </a:lnTo>
                <a:lnTo>
                  <a:pt x="5127" y="13869"/>
                </a:lnTo>
                <a:lnTo>
                  <a:pt x="5041" y="13864"/>
                </a:lnTo>
                <a:lnTo>
                  <a:pt x="4956" y="13855"/>
                </a:lnTo>
                <a:lnTo>
                  <a:pt x="4871" y="13840"/>
                </a:lnTo>
                <a:lnTo>
                  <a:pt x="4787" y="13819"/>
                </a:lnTo>
                <a:lnTo>
                  <a:pt x="4704" y="13793"/>
                </a:lnTo>
                <a:lnTo>
                  <a:pt x="4623" y="13759"/>
                </a:lnTo>
                <a:lnTo>
                  <a:pt x="4543" y="13719"/>
                </a:lnTo>
                <a:lnTo>
                  <a:pt x="4464" y="13673"/>
                </a:lnTo>
                <a:lnTo>
                  <a:pt x="4386" y="13621"/>
                </a:lnTo>
                <a:lnTo>
                  <a:pt x="4308" y="13566"/>
                </a:lnTo>
                <a:lnTo>
                  <a:pt x="4231" y="13508"/>
                </a:lnTo>
                <a:lnTo>
                  <a:pt x="4156" y="13447"/>
                </a:lnTo>
                <a:lnTo>
                  <a:pt x="4080" y="13383"/>
                </a:lnTo>
                <a:lnTo>
                  <a:pt x="4005" y="13316"/>
                </a:lnTo>
                <a:lnTo>
                  <a:pt x="3932" y="13247"/>
                </a:lnTo>
                <a:lnTo>
                  <a:pt x="3860" y="13175"/>
                </a:lnTo>
                <a:lnTo>
                  <a:pt x="3788" y="13101"/>
                </a:lnTo>
                <a:lnTo>
                  <a:pt x="3718" y="13024"/>
                </a:lnTo>
                <a:lnTo>
                  <a:pt x="3649" y="12945"/>
                </a:lnTo>
                <a:lnTo>
                  <a:pt x="3582" y="12864"/>
                </a:lnTo>
                <a:lnTo>
                  <a:pt x="3516" y="12782"/>
                </a:lnTo>
                <a:lnTo>
                  <a:pt x="3452" y="12698"/>
                </a:lnTo>
                <a:lnTo>
                  <a:pt x="3390" y="12611"/>
                </a:lnTo>
                <a:lnTo>
                  <a:pt x="3330" y="12523"/>
                </a:lnTo>
                <a:lnTo>
                  <a:pt x="3271" y="12434"/>
                </a:lnTo>
                <a:lnTo>
                  <a:pt x="3215" y="12343"/>
                </a:lnTo>
                <a:lnTo>
                  <a:pt x="3160" y="12252"/>
                </a:lnTo>
                <a:lnTo>
                  <a:pt x="3108" y="12159"/>
                </a:lnTo>
                <a:lnTo>
                  <a:pt x="3058" y="12065"/>
                </a:lnTo>
                <a:lnTo>
                  <a:pt x="3011" y="11970"/>
                </a:lnTo>
                <a:lnTo>
                  <a:pt x="2966" y="11875"/>
                </a:lnTo>
                <a:lnTo>
                  <a:pt x="2924" y="11780"/>
                </a:lnTo>
                <a:lnTo>
                  <a:pt x="2884" y="11684"/>
                </a:lnTo>
                <a:lnTo>
                  <a:pt x="2848" y="11587"/>
                </a:lnTo>
                <a:lnTo>
                  <a:pt x="2814" y="11490"/>
                </a:lnTo>
                <a:lnTo>
                  <a:pt x="2783" y="11393"/>
                </a:lnTo>
                <a:lnTo>
                  <a:pt x="2755" y="11296"/>
                </a:lnTo>
                <a:lnTo>
                  <a:pt x="2731" y="11199"/>
                </a:lnTo>
                <a:lnTo>
                  <a:pt x="2709" y="11102"/>
                </a:lnTo>
                <a:lnTo>
                  <a:pt x="2692" y="11006"/>
                </a:lnTo>
                <a:lnTo>
                  <a:pt x="2677" y="10910"/>
                </a:lnTo>
                <a:lnTo>
                  <a:pt x="2663" y="10815"/>
                </a:lnTo>
                <a:lnTo>
                  <a:pt x="2651" y="10721"/>
                </a:lnTo>
                <a:lnTo>
                  <a:pt x="2641" y="10627"/>
                </a:lnTo>
                <a:lnTo>
                  <a:pt x="2631" y="10535"/>
                </a:lnTo>
                <a:lnTo>
                  <a:pt x="2624" y="10443"/>
                </a:lnTo>
                <a:lnTo>
                  <a:pt x="2617" y="10353"/>
                </a:lnTo>
                <a:lnTo>
                  <a:pt x="2611" y="10263"/>
                </a:lnTo>
                <a:lnTo>
                  <a:pt x="2607" y="10176"/>
                </a:lnTo>
                <a:lnTo>
                  <a:pt x="2604" y="10091"/>
                </a:lnTo>
                <a:lnTo>
                  <a:pt x="2602" y="10006"/>
                </a:lnTo>
                <a:lnTo>
                  <a:pt x="2601" y="9924"/>
                </a:lnTo>
                <a:lnTo>
                  <a:pt x="2601" y="9843"/>
                </a:lnTo>
                <a:lnTo>
                  <a:pt x="2602" y="9764"/>
                </a:lnTo>
                <a:lnTo>
                  <a:pt x="2604" y="9687"/>
                </a:lnTo>
                <a:lnTo>
                  <a:pt x="2606" y="9614"/>
                </a:lnTo>
                <a:lnTo>
                  <a:pt x="2609" y="9542"/>
                </a:lnTo>
                <a:lnTo>
                  <a:pt x="2613" y="9472"/>
                </a:lnTo>
                <a:lnTo>
                  <a:pt x="2619" y="9406"/>
                </a:lnTo>
                <a:lnTo>
                  <a:pt x="2624" y="9342"/>
                </a:lnTo>
                <a:lnTo>
                  <a:pt x="2630" y="9280"/>
                </a:lnTo>
                <a:lnTo>
                  <a:pt x="2636" y="9223"/>
                </a:lnTo>
                <a:lnTo>
                  <a:pt x="2643" y="9167"/>
                </a:lnTo>
                <a:lnTo>
                  <a:pt x="2650" y="9116"/>
                </a:lnTo>
                <a:lnTo>
                  <a:pt x="2657" y="9067"/>
                </a:lnTo>
                <a:lnTo>
                  <a:pt x="2665" y="9022"/>
                </a:lnTo>
                <a:lnTo>
                  <a:pt x="2673" y="8980"/>
                </a:lnTo>
                <a:lnTo>
                  <a:pt x="2681" y="8942"/>
                </a:lnTo>
                <a:lnTo>
                  <a:pt x="2689" y="8909"/>
                </a:lnTo>
                <a:lnTo>
                  <a:pt x="2697" y="8878"/>
                </a:lnTo>
                <a:lnTo>
                  <a:pt x="2705" y="8852"/>
                </a:lnTo>
                <a:lnTo>
                  <a:pt x="2714" y="8830"/>
                </a:lnTo>
                <a:lnTo>
                  <a:pt x="2730" y="8790"/>
                </a:lnTo>
                <a:lnTo>
                  <a:pt x="2746" y="8752"/>
                </a:lnTo>
                <a:lnTo>
                  <a:pt x="2763" y="8715"/>
                </a:lnTo>
                <a:lnTo>
                  <a:pt x="2779" y="8679"/>
                </a:lnTo>
                <a:lnTo>
                  <a:pt x="2812" y="8615"/>
                </a:lnTo>
                <a:lnTo>
                  <a:pt x="2842" y="8557"/>
                </a:lnTo>
                <a:lnTo>
                  <a:pt x="2867" y="8511"/>
                </a:lnTo>
                <a:lnTo>
                  <a:pt x="2887" y="8475"/>
                </a:lnTo>
                <a:lnTo>
                  <a:pt x="2900" y="8453"/>
                </a:lnTo>
                <a:lnTo>
                  <a:pt x="2906" y="8446"/>
                </a:lnTo>
                <a:close/>
                <a:moveTo>
                  <a:pt x="2372" y="8211"/>
                </a:moveTo>
                <a:lnTo>
                  <a:pt x="2368" y="8217"/>
                </a:lnTo>
                <a:lnTo>
                  <a:pt x="2356" y="8233"/>
                </a:lnTo>
                <a:lnTo>
                  <a:pt x="2338" y="8260"/>
                </a:lnTo>
                <a:lnTo>
                  <a:pt x="2314" y="8298"/>
                </a:lnTo>
                <a:lnTo>
                  <a:pt x="2300" y="8322"/>
                </a:lnTo>
                <a:lnTo>
                  <a:pt x="2286" y="8348"/>
                </a:lnTo>
                <a:lnTo>
                  <a:pt x="2270" y="8376"/>
                </a:lnTo>
                <a:lnTo>
                  <a:pt x="2254" y="8408"/>
                </a:lnTo>
                <a:lnTo>
                  <a:pt x="2237" y="8442"/>
                </a:lnTo>
                <a:lnTo>
                  <a:pt x="2219" y="8478"/>
                </a:lnTo>
                <a:lnTo>
                  <a:pt x="2201" y="8519"/>
                </a:lnTo>
                <a:lnTo>
                  <a:pt x="2183" y="8560"/>
                </a:lnTo>
                <a:lnTo>
                  <a:pt x="2164" y="8606"/>
                </a:lnTo>
                <a:lnTo>
                  <a:pt x="2146" y="8653"/>
                </a:lnTo>
                <a:lnTo>
                  <a:pt x="2126" y="8703"/>
                </a:lnTo>
                <a:lnTo>
                  <a:pt x="2108" y="8756"/>
                </a:lnTo>
                <a:lnTo>
                  <a:pt x="2090" y="8812"/>
                </a:lnTo>
                <a:lnTo>
                  <a:pt x="2072" y="8869"/>
                </a:lnTo>
                <a:lnTo>
                  <a:pt x="2055" y="8931"/>
                </a:lnTo>
                <a:lnTo>
                  <a:pt x="2038" y="8993"/>
                </a:lnTo>
                <a:lnTo>
                  <a:pt x="2023" y="9060"/>
                </a:lnTo>
                <a:lnTo>
                  <a:pt x="2008" y="9129"/>
                </a:lnTo>
                <a:lnTo>
                  <a:pt x="1994" y="9201"/>
                </a:lnTo>
                <a:lnTo>
                  <a:pt x="1982" y="9274"/>
                </a:lnTo>
                <a:lnTo>
                  <a:pt x="1970" y="9352"/>
                </a:lnTo>
                <a:lnTo>
                  <a:pt x="1961" y="9431"/>
                </a:lnTo>
                <a:lnTo>
                  <a:pt x="1952" y="9513"/>
                </a:lnTo>
                <a:lnTo>
                  <a:pt x="1945" y="9598"/>
                </a:lnTo>
                <a:lnTo>
                  <a:pt x="1940" y="9684"/>
                </a:lnTo>
                <a:lnTo>
                  <a:pt x="1939" y="9772"/>
                </a:lnTo>
                <a:lnTo>
                  <a:pt x="1940" y="9862"/>
                </a:lnTo>
                <a:lnTo>
                  <a:pt x="1944" y="9952"/>
                </a:lnTo>
                <a:lnTo>
                  <a:pt x="1951" y="10042"/>
                </a:lnTo>
                <a:lnTo>
                  <a:pt x="1959" y="10133"/>
                </a:lnTo>
                <a:lnTo>
                  <a:pt x="1969" y="10224"/>
                </a:lnTo>
                <a:lnTo>
                  <a:pt x="1981" y="10315"/>
                </a:lnTo>
                <a:lnTo>
                  <a:pt x="1995" y="10405"/>
                </a:lnTo>
                <a:lnTo>
                  <a:pt x="2010" y="10495"/>
                </a:lnTo>
                <a:lnTo>
                  <a:pt x="2027" y="10582"/>
                </a:lnTo>
                <a:lnTo>
                  <a:pt x="2046" y="10669"/>
                </a:lnTo>
                <a:lnTo>
                  <a:pt x="2064" y="10754"/>
                </a:lnTo>
                <a:lnTo>
                  <a:pt x="2083" y="10838"/>
                </a:lnTo>
                <a:lnTo>
                  <a:pt x="2103" y="10919"/>
                </a:lnTo>
                <a:lnTo>
                  <a:pt x="2123" y="10998"/>
                </a:lnTo>
                <a:lnTo>
                  <a:pt x="2145" y="11074"/>
                </a:lnTo>
                <a:lnTo>
                  <a:pt x="2165" y="11147"/>
                </a:lnTo>
                <a:lnTo>
                  <a:pt x="2185" y="11217"/>
                </a:lnTo>
                <a:lnTo>
                  <a:pt x="2205" y="11284"/>
                </a:lnTo>
                <a:lnTo>
                  <a:pt x="2224" y="11346"/>
                </a:lnTo>
                <a:lnTo>
                  <a:pt x="2244" y="11405"/>
                </a:lnTo>
                <a:lnTo>
                  <a:pt x="2261" y="11459"/>
                </a:lnTo>
                <a:lnTo>
                  <a:pt x="2278" y="11509"/>
                </a:lnTo>
                <a:lnTo>
                  <a:pt x="2307" y="11594"/>
                </a:lnTo>
                <a:lnTo>
                  <a:pt x="2331" y="11656"/>
                </a:lnTo>
                <a:lnTo>
                  <a:pt x="2346" y="11697"/>
                </a:lnTo>
                <a:lnTo>
                  <a:pt x="2351" y="11710"/>
                </a:lnTo>
                <a:lnTo>
                  <a:pt x="2335" y="11704"/>
                </a:lnTo>
                <a:lnTo>
                  <a:pt x="2288" y="11686"/>
                </a:lnTo>
                <a:lnTo>
                  <a:pt x="2255" y="11672"/>
                </a:lnTo>
                <a:lnTo>
                  <a:pt x="2215" y="11656"/>
                </a:lnTo>
                <a:lnTo>
                  <a:pt x="2170" y="11637"/>
                </a:lnTo>
                <a:lnTo>
                  <a:pt x="2119" y="11615"/>
                </a:lnTo>
                <a:lnTo>
                  <a:pt x="2064" y="11591"/>
                </a:lnTo>
                <a:lnTo>
                  <a:pt x="2003" y="11562"/>
                </a:lnTo>
                <a:lnTo>
                  <a:pt x="1938" y="11532"/>
                </a:lnTo>
                <a:lnTo>
                  <a:pt x="1871" y="11499"/>
                </a:lnTo>
                <a:lnTo>
                  <a:pt x="1800" y="11462"/>
                </a:lnTo>
                <a:lnTo>
                  <a:pt x="1726" y="11423"/>
                </a:lnTo>
                <a:lnTo>
                  <a:pt x="1649" y="11382"/>
                </a:lnTo>
                <a:lnTo>
                  <a:pt x="1572" y="11336"/>
                </a:lnTo>
                <a:lnTo>
                  <a:pt x="1492" y="11290"/>
                </a:lnTo>
                <a:lnTo>
                  <a:pt x="1411" y="11239"/>
                </a:lnTo>
                <a:lnTo>
                  <a:pt x="1329" y="11187"/>
                </a:lnTo>
                <a:lnTo>
                  <a:pt x="1248" y="11131"/>
                </a:lnTo>
                <a:lnTo>
                  <a:pt x="1166" y="11072"/>
                </a:lnTo>
                <a:lnTo>
                  <a:pt x="1085" y="11012"/>
                </a:lnTo>
                <a:lnTo>
                  <a:pt x="1006" y="10948"/>
                </a:lnTo>
                <a:lnTo>
                  <a:pt x="928" y="10881"/>
                </a:lnTo>
                <a:lnTo>
                  <a:pt x="851" y="10813"/>
                </a:lnTo>
                <a:lnTo>
                  <a:pt x="777" y="10742"/>
                </a:lnTo>
                <a:lnTo>
                  <a:pt x="706" y="10667"/>
                </a:lnTo>
                <a:lnTo>
                  <a:pt x="639" y="10591"/>
                </a:lnTo>
                <a:lnTo>
                  <a:pt x="574" y="10512"/>
                </a:lnTo>
                <a:lnTo>
                  <a:pt x="514" y="10430"/>
                </a:lnTo>
                <a:lnTo>
                  <a:pt x="459" y="10346"/>
                </a:lnTo>
                <a:lnTo>
                  <a:pt x="408" y="10259"/>
                </a:lnTo>
                <a:lnTo>
                  <a:pt x="361" y="10171"/>
                </a:lnTo>
                <a:lnTo>
                  <a:pt x="316" y="10082"/>
                </a:lnTo>
                <a:lnTo>
                  <a:pt x="273" y="9994"/>
                </a:lnTo>
                <a:lnTo>
                  <a:pt x="232" y="9905"/>
                </a:lnTo>
                <a:lnTo>
                  <a:pt x="195" y="9817"/>
                </a:lnTo>
                <a:lnTo>
                  <a:pt x="160" y="9728"/>
                </a:lnTo>
                <a:lnTo>
                  <a:pt x="128" y="9641"/>
                </a:lnTo>
                <a:lnTo>
                  <a:pt x="99" y="9554"/>
                </a:lnTo>
                <a:lnTo>
                  <a:pt x="74" y="9468"/>
                </a:lnTo>
                <a:lnTo>
                  <a:pt x="52" y="9383"/>
                </a:lnTo>
                <a:lnTo>
                  <a:pt x="33" y="9300"/>
                </a:lnTo>
                <a:lnTo>
                  <a:pt x="18" y="9218"/>
                </a:lnTo>
                <a:lnTo>
                  <a:pt x="8" y="9137"/>
                </a:lnTo>
                <a:lnTo>
                  <a:pt x="2" y="9058"/>
                </a:lnTo>
                <a:lnTo>
                  <a:pt x="0" y="8981"/>
                </a:lnTo>
                <a:lnTo>
                  <a:pt x="3" y="8907"/>
                </a:lnTo>
                <a:lnTo>
                  <a:pt x="10" y="8835"/>
                </a:lnTo>
                <a:lnTo>
                  <a:pt x="22" y="8765"/>
                </a:lnTo>
                <a:lnTo>
                  <a:pt x="39" y="8698"/>
                </a:lnTo>
                <a:lnTo>
                  <a:pt x="63" y="8633"/>
                </a:lnTo>
                <a:lnTo>
                  <a:pt x="91" y="8572"/>
                </a:lnTo>
                <a:lnTo>
                  <a:pt x="124" y="8514"/>
                </a:lnTo>
                <a:lnTo>
                  <a:pt x="165" y="8459"/>
                </a:lnTo>
                <a:lnTo>
                  <a:pt x="210" y="8408"/>
                </a:lnTo>
                <a:lnTo>
                  <a:pt x="262" y="8360"/>
                </a:lnTo>
                <a:lnTo>
                  <a:pt x="320" y="8317"/>
                </a:lnTo>
                <a:lnTo>
                  <a:pt x="385" y="8277"/>
                </a:lnTo>
                <a:lnTo>
                  <a:pt x="457" y="8242"/>
                </a:lnTo>
                <a:lnTo>
                  <a:pt x="535" y="8212"/>
                </a:lnTo>
                <a:lnTo>
                  <a:pt x="621" y="8185"/>
                </a:lnTo>
                <a:lnTo>
                  <a:pt x="714" y="8163"/>
                </a:lnTo>
                <a:lnTo>
                  <a:pt x="814" y="8147"/>
                </a:lnTo>
                <a:lnTo>
                  <a:pt x="916" y="8134"/>
                </a:lnTo>
                <a:lnTo>
                  <a:pt x="1014" y="8123"/>
                </a:lnTo>
                <a:lnTo>
                  <a:pt x="1109" y="8114"/>
                </a:lnTo>
                <a:lnTo>
                  <a:pt x="1200" y="8107"/>
                </a:lnTo>
                <a:lnTo>
                  <a:pt x="1287" y="8102"/>
                </a:lnTo>
                <a:lnTo>
                  <a:pt x="1369" y="8097"/>
                </a:lnTo>
                <a:lnTo>
                  <a:pt x="1449" y="8095"/>
                </a:lnTo>
                <a:lnTo>
                  <a:pt x="1525" y="8093"/>
                </a:lnTo>
                <a:lnTo>
                  <a:pt x="1598" y="8094"/>
                </a:lnTo>
                <a:lnTo>
                  <a:pt x="1667" y="8095"/>
                </a:lnTo>
                <a:lnTo>
                  <a:pt x="1732" y="8098"/>
                </a:lnTo>
                <a:lnTo>
                  <a:pt x="1795" y="8102"/>
                </a:lnTo>
                <a:lnTo>
                  <a:pt x="1852" y="8106"/>
                </a:lnTo>
                <a:lnTo>
                  <a:pt x="1908" y="8111"/>
                </a:lnTo>
                <a:lnTo>
                  <a:pt x="1961" y="8117"/>
                </a:lnTo>
                <a:lnTo>
                  <a:pt x="2009" y="8123"/>
                </a:lnTo>
                <a:lnTo>
                  <a:pt x="2055" y="8130"/>
                </a:lnTo>
                <a:lnTo>
                  <a:pt x="2096" y="8137"/>
                </a:lnTo>
                <a:lnTo>
                  <a:pt x="2135" y="8144"/>
                </a:lnTo>
                <a:lnTo>
                  <a:pt x="2172" y="8151"/>
                </a:lnTo>
                <a:lnTo>
                  <a:pt x="2204" y="8159"/>
                </a:lnTo>
                <a:lnTo>
                  <a:pt x="2233" y="8166"/>
                </a:lnTo>
                <a:lnTo>
                  <a:pt x="2261" y="8173"/>
                </a:lnTo>
                <a:lnTo>
                  <a:pt x="2284" y="8180"/>
                </a:lnTo>
                <a:lnTo>
                  <a:pt x="2323" y="8192"/>
                </a:lnTo>
                <a:lnTo>
                  <a:pt x="2351" y="8203"/>
                </a:lnTo>
                <a:lnTo>
                  <a:pt x="2367" y="8209"/>
                </a:lnTo>
                <a:lnTo>
                  <a:pt x="2372" y="8211"/>
                </a:lnTo>
                <a:close/>
                <a:moveTo>
                  <a:pt x="11913" y="11560"/>
                </a:moveTo>
                <a:lnTo>
                  <a:pt x="13685" y="11069"/>
                </a:lnTo>
                <a:lnTo>
                  <a:pt x="13682" y="11077"/>
                </a:lnTo>
                <a:lnTo>
                  <a:pt x="13676" y="11099"/>
                </a:lnTo>
                <a:lnTo>
                  <a:pt x="13666" y="11133"/>
                </a:lnTo>
                <a:lnTo>
                  <a:pt x="13652" y="11178"/>
                </a:lnTo>
                <a:lnTo>
                  <a:pt x="13632" y="11234"/>
                </a:lnTo>
                <a:lnTo>
                  <a:pt x="13609" y="11297"/>
                </a:lnTo>
                <a:lnTo>
                  <a:pt x="13596" y="11332"/>
                </a:lnTo>
                <a:lnTo>
                  <a:pt x="13581" y="11367"/>
                </a:lnTo>
                <a:lnTo>
                  <a:pt x="13566" y="11405"/>
                </a:lnTo>
                <a:lnTo>
                  <a:pt x="13548" y="11443"/>
                </a:lnTo>
                <a:lnTo>
                  <a:pt x="13530" y="11483"/>
                </a:lnTo>
                <a:lnTo>
                  <a:pt x="13511" y="11523"/>
                </a:lnTo>
                <a:lnTo>
                  <a:pt x="13490" y="11564"/>
                </a:lnTo>
                <a:lnTo>
                  <a:pt x="13469" y="11606"/>
                </a:lnTo>
                <a:lnTo>
                  <a:pt x="13445" y="11647"/>
                </a:lnTo>
                <a:lnTo>
                  <a:pt x="13421" y="11689"/>
                </a:lnTo>
                <a:lnTo>
                  <a:pt x="13396" y="11730"/>
                </a:lnTo>
                <a:lnTo>
                  <a:pt x="13370" y="11771"/>
                </a:lnTo>
                <a:lnTo>
                  <a:pt x="13341" y="11813"/>
                </a:lnTo>
                <a:lnTo>
                  <a:pt x="13312" y="11853"/>
                </a:lnTo>
                <a:lnTo>
                  <a:pt x="13281" y="11893"/>
                </a:lnTo>
                <a:lnTo>
                  <a:pt x="13249" y="11932"/>
                </a:lnTo>
                <a:lnTo>
                  <a:pt x="13216" y="11969"/>
                </a:lnTo>
                <a:lnTo>
                  <a:pt x="13182" y="12005"/>
                </a:lnTo>
                <a:lnTo>
                  <a:pt x="13145" y="12040"/>
                </a:lnTo>
                <a:lnTo>
                  <a:pt x="13108" y="12072"/>
                </a:lnTo>
                <a:lnTo>
                  <a:pt x="13070" y="12104"/>
                </a:lnTo>
                <a:lnTo>
                  <a:pt x="13032" y="12134"/>
                </a:lnTo>
                <a:lnTo>
                  <a:pt x="12995" y="12163"/>
                </a:lnTo>
                <a:lnTo>
                  <a:pt x="12957" y="12191"/>
                </a:lnTo>
                <a:lnTo>
                  <a:pt x="12921" y="12218"/>
                </a:lnTo>
                <a:lnTo>
                  <a:pt x="12884" y="12243"/>
                </a:lnTo>
                <a:lnTo>
                  <a:pt x="12849" y="12267"/>
                </a:lnTo>
                <a:lnTo>
                  <a:pt x="12814" y="12290"/>
                </a:lnTo>
                <a:lnTo>
                  <a:pt x="12779" y="12312"/>
                </a:lnTo>
                <a:lnTo>
                  <a:pt x="12745" y="12333"/>
                </a:lnTo>
                <a:lnTo>
                  <a:pt x="12712" y="12352"/>
                </a:lnTo>
                <a:lnTo>
                  <a:pt x="12680" y="12371"/>
                </a:lnTo>
                <a:lnTo>
                  <a:pt x="12619" y="12405"/>
                </a:lnTo>
                <a:lnTo>
                  <a:pt x="12561" y="12435"/>
                </a:lnTo>
                <a:lnTo>
                  <a:pt x="12509" y="12461"/>
                </a:lnTo>
                <a:lnTo>
                  <a:pt x="12461" y="12484"/>
                </a:lnTo>
                <a:lnTo>
                  <a:pt x="12420" y="12502"/>
                </a:lnTo>
                <a:lnTo>
                  <a:pt x="12384" y="12517"/>
                </a:lnTo>
                <a:lnTo>
                  <a:pt x="12356" y="12528"/>
                </a:lnTo>
                <a:lnTo>
                  <a:pt x="12336" y="12536"/>
                </a:lnTo>
                <a:lnTo>
                  <a:pt x="12323" y="12540"/>
                </a:lnTo>
                <a:lnTo>
                  <a:pt x="12319" y="12542"/>
                </a:lnTo>
                <a:lnTo>
                  <a:pt x="11422" y="12734"/>
                </a:lnTo>
                <a:lnTo>
                  <a:pt x="11425" y="12728"/>
                </a:lnTo>
                <a:lnTo>
                  <a:pt x="11435" y="12710"/>
                </a:lnTo>
                <a:lnTo>
                  <a:pt x="11451" y="12682"/>
                </a:lnTo>
                <a:lnTo>
                  <a:pt x="11473" y="12644"/>
                </a:lnTo>
                <a:lnTo>
                  <a:pt x="11498" y="12599"/>
                </a:lnTo>
                <a:lnTo>
                  <a:pt x="11525" y="12547"/>
                </a:lnTo>
                <a:lnTo>
                  <a:pt x="11555" y="12491"/>
                </a:lnTo>
                <a:lnTo>
                  <a:pt x="11588" y="12430"/>
                </a:lnTo>
                <a:lnTo>
                  <a:pt x="11619" y="12367"/>
                </a:lnTo>
                <a:lnTo>
                  <a:pt x="11651" y="12303"/>
                </a:lnTo>
                <a:lnTo>
                  <a:pt x="11682" y="12239"/>
                </a:lnTo>
                <a:lnTo>
                  <a:pt x="11710" y="12176"/>
                </a:lnTo>
                <a:lnTo>
                  <a:pt x="11723" y="12145"/>
                </a:lnTo>
                <a:lnTo>
                  <a:pt x="11735" y="12116"/>
                </a:lnTo>
                <a:lnTo>
                  <a:pt x="11746" y="12088"/>
                </a:lnTo>
                <a:lnTo>
                  <a:pt x="11757" y="12060"/>
                </a:lnTo>
                <a:lnTo>
                  <a:pt x="11766" y="12034"/>
                </a:lnTo>
                <a:lnTo>
                  <a:pt x="11774" y="12010"/>
                </a:lnTo>
                <a:lnTo>
                  <a:pt x="11780" y="11987"/>
                </a:lnTo>
                <a:lnTo>
                  <a:pt x="11785" y="11965"/>
                </a:lnTo>
                <a:lnTo>
                  <a:pt x="11793" y="11926"/>
                </a:lnTo>
                <a:lnTo>
                  <a:pt x="11802" y="11888"/>
                </a:lnTo>
                <a:lnTo>
                  <a:pt x="11812" y="11849"/>
                </a:lnTo>
                <a:lnTo>
                  <a:pt x="11822" y="11813"/>
                </a:lnTo>
                <a:lnTo>
                  <a:pt x="11833" y="11777"/>
                </a:lnTo>
                <a:lnTo>
                  <a:pt x="11844" y="11744"/>
                </a:lnTo>
                <a:lnTo>
                  <a:pt x="11855" y="11713"/>
                </a:lnTo>
                <a:lnTo>
                  <a:pt x="11865" y="11684"/>
                </a:lnTo>
                <a:lnTo>
                  <a:pt x="11884" y="11633"/>
                </a:lnTo>
                <a:lnTo>
                  <a:pt x="11899" y="11594"/>
                </a:lnTo>
                <a:lnTo>
                  <a:pt x="11909" y="11569"/>
                </a:lnTo>
                <a:lnTo>
                  <a:pt x="11913" y="11560"/>
                </a:lnTo>
                <a:close/>
                <a:moveTo>
                  <a:pt x="7622" y="11497"/>
                </a:moveTo>
                <a:lnTo>
                  <a:pt x="7633" y="11503"/>
                </a:lnTo>
                <a:lnTo>
                  <a:pt x="7663" y="11521"/>
                </a:lnTo>
                <a:lnTo>
                  <a:pt x="7710" y="11549"/>
                </a:lnTo>
                <a:lnTo>
                  <a:pt x="7775" y="11586"/>
                </a:lnTo>
                <a:lnTo>
                  <a:pt x="7812" y="11607"/>
                </a:lnTo>
                <a:lnTo>
                  <a:pt x="7854" y="11629"/>
                </a:lnTo>
                <a:lnTo>
                  <a:pt x="7899" y="11652"/>
                </a:lnTo>
                <a:lnTo>
                  <a:pt x="7947" y="11676"/>
                </a:lnTo>
                <a:lnTo>
                  <a:pt x="7998" y="11702"/>
                </a:lnTo>
                <a:lnTo>
                  <a:pt x="8052" y="11727"/>
                </a:lnTo>
                <a:lnTo>
                  <a:pt x="8108" y="11753"/>
                </a:lnTo>
                <a:lnTo>
                  <a:pt x="8167" y="11780"/>
                </a:lnTo>
                <a:lnTo>
                  <a:pt x="8227" y="11805"/>
                </a:lnTo>
                <a:lnTo>
                  <a:pt x="8291" y="11831"/>
                </a:lnTo>
                <a:lnTo>
                  <a:pt x="8356" y="11855"/>
                </a:lnTo>
                <a:lnTo>
                  <a:pt x="8423" y="11880"/>
                </a:lnTo>
                <a:lnTo>
                  <a:pt x="8491" y="11903"/>
                </a:lnTo>
                <a:lnTo>
                  <a:pt x="8561" y="11925"/>
                </a:lnTo>
                <a:lnTo>
                  <a:pt x="8632" y="11946"/>
                </a:lnTo>
                <a:lnTo>
                  <a:pt x="8704" y="11964"/>
                </a:lnTo>
                <a:lnTo>
                  <a:pt x="8775" y="11982"/>
                </a:lnTo>
                <a:lnTo>
                  <a:pt x="8848" y="11997"/>
                </a:lnTo>
                <a:lnTo>
                  <a:pt x="8922" y="12009"/>
                </a:lnTo>
                <a:lnTo>
                  <a:pt x="8996" y="12019"/>
                </a:lnTo>
                <a:lnTo>
                  <a:pt x="9068" y="12027"/>
                </a:lnTo>
                <a:lnTo>
                  <a:pt x="9142" y="12031"/>
                </a:lnTo>
                <a:lnTo>
                  <a:pt x="9215" y="12032"/>
                </a:lnTo>
                <a:lnTo>
                  <a:pt x="9288" y="12030"/>
                </a:lnTo>
                <a:lnTo>
                  <a:pt x="9360" y="12025"/>
                </a:lnTo>
                <a:lnTo>
                  <a:pt x="9434" y="12020"/>
                </a:lnTo>
                <a:lnTo>
                  <a:pt x="9510" y="12014"/>
                </a:lnTo>
                <a:lnTo>
                  <a:pt x="9586" y="12008"/>
                </a:lnTo>
                <a:lnTo>
                  <a:pt x="9663" y="12001"/>
                </a:lnTo>
                <a:lnTo>
                  <a:pt x="9740" y="11993"/>
                </a:lnTo>
                <a:lnTo>
                  <a:pt x="9817" y="11985"/>
                </a:lnTo>
                <a:lnTo>
                  <a:pt x="9895" y="11975"/>
                </a:lnTo>
                <a:lnTo>
                  <a:pt x="10049" y="11956"/>
                </a:lnTo>
                <a:lnTo>
                  <a:pt x="10199" y="11937"/>
                </a:lnTo>
                <a:lnTo>
                  <a:pt x="10345" y="11917"/>
                </a:lnTo>
                <a:lnTo>
                  <a:pt x="10483" y="11897"/>
                </a:lnTo>
                <a:lnTo>
                  <a:pt x="10612" y="11876"/>
                </a:lnTo>
                <a:lnTo>
                  <a:pt x="10730" y="11858"/>
                </a:lnTo>
                <a:lnTo>
                  <a:pt x="10836" y="11841"/>
                </a:lnTo>
                <a:lnTo>
                  <a:pt x="10926" y="11826"/>
                </a:lnTo>
                <a:lnTo>
                  <a:pt x="11000" y="11813"/>
                </a:lnTo>
                <a:lnTo>
                  <a:pt x="11055" y="11804"/>
                </a:lnTo>
                <a:lnTo>
                  <a:pt x="11090" y="11798"/>
                </a:lnTo>
                <a:lnTo>
                  <a:pt x="11102" y="11795"/>
                </a:lnTo>
                <a:lnTo>
                  <a:pt x="11100" y="11803"/>
                </a:lnTo>
                <a:lnTo>
                  <a:pt x="11093" y="11823"/>
                </a:lnTo>
                <a:lnTo>
                  <a:pt x="11082" y="11856"/>
                </a:lnTo>
                <a:lnTo>
                  <a:pt x="11066" y="11899"/>
                </a:lnTo>
                <a:lnTo>
                  <a:pt x="11048" y="11951"/>
                </a:lnTo>
                <a:lnTo>
                  <a:pt x="11027" y="12010"/>
                </a:lnTo>
                <a:lnTo>
                  <a:pt x="11004" y="12075"/>
                </a:lnTo>
                <a:lnTo>
                  <a:pt x="10979" y="12144"/>
                </a:lnTo>
                <a:lnTo>
                  <a:pt x="10952" y="12217"/>
                </a:lnTo>
                <a:lnTo>
                  <a:pt x="10925" y="12290"/>
                </a:lnTo>
                <a:lnTo>
                  <a:pt x="10897" y="12363"/>
                </a:lnTo>
                <a:lnTo>
                  <a:pt x="10867" y="12434"/>
                </a:lnTo>
                <a:lnTo>
                  <a:pt x="10839" y="12502"/>
                </a:lnTo>
                <a:lnTo>
                  <a:pt x="10812" y="12565"/>
                </a:lnTo>
                <a:lnTo>
                  <a:pt x="10799" y="12595"/>
                </a:lnTo>
                <a:lnTo>
                  <a:pt x="10785" y="12621"/>
                </a:lnTo>
                <a:lnTo>
                  <a:pt x="10772" y="12647"/>
                </a:lnTo>
                <a:lnTo>
                  <a:pt x="10760" y="12669"/>
                </a:lnTo>
                <a:lnTo>
                  <a:pt x="10747" y="12692"/>
                </a:lnTo>
                <a:lnTo>
                  <a:pt x="10733" y="12713"/>
                </a:lnTo>
                <a:lnTo>
                  <a:pt x="10716" y="12734"/>
                </a:lnTo>
                <a:lnTo>
                  <a:pt x="10697" y="12755"/>
                </a:lnTo>
                <a:lnTo>
                  <a:pt x="10678" y="12776"/>
                </a:lnTo>
                <a:lnTo>
                  <a:pt x="10657" y="12796"/>
                </a:lnTo>
                <a:lnTo>
                  <a:pt x="10635" y="12815"/>
                </a:lnTo>
                <a:lnTo>
                  <a:pt x="10611" y="12834"/>
                </a:lnTo>
                <a:lnTo>
                  <a:pt x="10585" y="12853"/>
                </a:lnTo>
                <a:lnTo>
                  <a:pt x="10559" y="12872"/>
                </a:lnTo>
                <a:lnTo>
                  <a:pt x="10531" y="12890"/>
                </a:lnTo>
                <a:lnTo>
                  <a:pt x="10502" y="12907"/>
                </a:lnTo>
                <a:lnTo>
                  <a:pt x="10473" y="12924"/>
                </a:lnTo>
                <a:lnTo>
                  <a:pt x="10442" y="12941"/>
                </a:lnTo>
                <a:lnTo>
                  <a:pt x="10410" y="12957"/>
                </a:lnTo>
                <a:lnTo>
                  <a:pt x="10379" y="12974"/>
                </a:lnTo>
                <a:lnTo>
                  <a:pt x="10346" y="12990"/>
                </a:lnTo>
                <a:lnTo>
                  <a:pt x="10312" y="13005"/>
                </a:lnTo>
                <a:lnTo>
                  <a:pt x="10278" y="13020"/>
                </a:lnTo>
                <a:lnTo>
                  <a:pt x="10244" y="13035"/>
                </a:lnTo>
                <a:lnTo>
                  <a:pt x="10174" y="13063"/>
                </a:lnTo>
                <a:lnTo>
                  <a:pt x="10103" y="13090"/>
                </a:lnTo>
                <a:lnTo>
                  <a:pt x="10031" y="13115"/>
                </a:lnTo>
                <a:lnTo>
                  <a:pt x="9961" y="13139"/>
                </a:lnTo>
                <a:lnTo>
                  <a:pt x="9890" y="13161"/>
                </a:lnTo>
                <a:lnTo>
                  <a:pt x="9821" y="13182"/>
                </a:lnTo>
                <a:lnTo>
                  <a:pt x="9725" y="13209"/>
                </a:lnTo>
                <a:lnTo>
                  <a:pt x="9580" y="13248"/>
                </a:lnTo>
                <a:lnTo>
                  <a:pt x="9393" y="13299"/>
                </a:lnTo>
                <a:lnTo>
                  <a:pt x="9171" y="13357"/>
                </a:lnTo>
                <a:lnTo>
                  <a:pt x="8923" y="13422"/>
                </a:lnTo>
                <a:lnTo>
                  <a:pt x="8655" y="13492"/>
                </a:lnTo>
                <a:lnTo>
                  <a:pt x="8377" y="13564"/>
                </a:lnTo>
                <a:lnTo>
                  <a:pt x="8095" y="13638"/>
                </a:lnTo>
                <a:lnTo>
                  <a:pt x="7817" y="13710"/>
                </a:lnTo>
                <a:lnTo>
                  <a:pt x="7551" y="13779"/>
                </a:lnTo>
                <a:lnTo>
                  <a:pt x="7305" y="13842"/>
                </a:lnTo>
                <a:lnTo>
                  <a:pt x="7087" y="13899"/>
                </a:lnTo>
                <a:lnTo>
                  <a:pt x="6903" y="13946"/>
                </a:lnTo>
                <a:lnTo>
                  <a:pt x="6762" y="13983"/>
                </a:lnTo>
                <a:lnTo>
                  <a:pt x="6672" y="14006"/>
                </a:lnTo>
                <a:lnTo>
                  <a:pt x="6641" y="14014"/>
                </a:lnTo>
                <a:lnTo>
                  <a:pt x="6649" y="14004"/>
                </a:lnTo>
                <a:lnTo>
                  <a:pt x="6673" y="13976"/>
                </a:lnTo>
                <a:lnTo>
                  <a:pt x="6711" y="13930"/>
                </a:lnTo>
                <a:lnTo>
                  <a:pt x="6760" y="13869"/>
                </a:lnTo>
                <a:lnTo>
                  <a:pt x="6820" y="13795"/>
                </a:lnTo>
                <a:lnTo>
                  <a:pt x="6887" y="13709"/>
                </a:lnTo>
                <a:lnTo>
                  <a:pt x="6960" y="13614"/>
                </a:lnTo>
                <a:lnTo>
                  <a:pt x="7038" y="13510"/>
                </a:lnTo>
                <a:lnTo>
                  <a:pt x="7078" y="13455"/>
                </a:lnTo>
                <a:lnTo>
                  <a:pt x="7118" y="13400"/>
                </a:lnTo>
                <a:lnTo>
                  <a:pt x="7158" y="13343"/>
                </a:lnTo>
                <a:lnTo>
                  <a:pt x="7199" y="13286"/>
                </a:lnTo>
                <a:lnTo>
                  <a:pt x="7238" y="13228"/>
                </a:lnTo>
                <a:lnTo>
                  <a:pt x="7277" y="13168"/>
                </a:lnTo>
                <a:lnTo>
                  <a:pt x="7315" y="13110"/>
                </a:lnTo>
                <a:lnTo>
                  <a:pt x="7352" y="13051"/>
                </a:lnTo>
                <a:lnTo>
                  <a:pt x="7388" y="12993"/>
                </a:lnTo>
                <a:lnTo>
                  <a:pt x="7422" y="12934"/>
                </a:lnTo>
                <a:lnTo>
                  <a:pt x="7454" y="12877"/>
                </a:lnTo>
                <a:lnTo>
                  <a:pt x="7485" y="12820"/>
                </a:lnTo>
                <a:lnTo>
                  <a:pt x="7512" y="12764"/>
                </a:lnTo>
                <a:lnTo>
                  <a:pt x="7537" y="12710"/>
                </a:lnTo>
                <a:lnTo>
                  <a:pt x="7560" y="12657"/>
                </a:lnTo>
                <a:lnTo>
                  <a:pt x="7580" y="12606"/>
                </a:lnTo>
                <a:lnTo>
                  <a:pt x="7597" y="12556"/>
                </a:lnTo>
                <a:lnTo>
                  <a:pt x="7612" y="12506"/>
                </a:lnTo>
                <a:lnTo>
                  <a:pt x="7625" y="12455"/>
                </a:lnTo>
                <a:lnTo>
                  <a:pt x="7637" y="12405"/>
                </a:lnTo>
                <a:lnTo>
                  <a:pt x="7646" y="12355"/>
                </a:lnTo>
                <a:lnTo>
                  <a:pt x="7654" y="12306"/>
                </a:lnTo>
                <a:lnTo>
                  <a:pt x="7662" y="12256"/>
                </a:lnTo>
                <a:lnTo>
                  <a:pt x="7668" y="12208"/>
                </a:lnTo>
                <a:lnTo>
                  <a:pt x="7672" y="12159"/>
                </a:lnTo>
                <a:lnTo>
                  <a:pt x="7675" y="12113"/>
                </a:lnTo>
                <a:lnTo>
                  <a:pt x="7677" y="12066"/>
                </a:lnTo>
                <a:lnTo>
                  <a:pt x="7678" y="12021"/>
                </a:lnTo>
                <a:lnTo>
                  <a:pt x="7678" y="11976"/>
                </a:lnTo>
                <a:lnTo>
                  <a:pt x="7677" y="11933"/>
                </a:lnTo>
                <a:lnTo>
                  <a:pt x="7676" y="11892"/>
                </a:lnTo>
                <a:lnTo>
                  <a:pt x="7674" y="11851"/>
                </a:lnTo>
                <a:lnTo>
                  <a:pt x="7671" y="11813"/>
                </a:lnTo>
                <a:lnTo>
                  <a:pt x="7668" y="11775"/>
                </a:lnTo>
                <a:lnTo>
                  <a:pt x="7664" y="11740"/>
                </a:lnTo>
                <a:lnTo>
                  <a:pt x="7660" y="11707"/>
                </a:lnTo>
                <a:lnTo>
                  <a:pt x="7651" y="11646"/>
                </a:lnTo>
                <a:lnTo>
                  <a:pt x="7643" y="11595"/>
                </a:lnTo>
                <a:lnTo>
                  <a:pt x="7635" y="11553"/>
                </a:lnTo>
                <a:lnTo>
                  <a:pt x="7628" y="11522"/>
                </a:lnTo>
                <a:lnTo>
                  <a:pt x="7624" y="11503"/>
                </a:lnTo>
                <a:lnTo>
                  <a:pt x="7622" y="11497"/>
                </a:lnTo>
                <a:close/>
                <a:moveTo>
                  <a:pt x="14393" y="10247"/>
                </a:moveTo>
                <a:lnTo>
                  <a:pt x="14396" y="10218"/>
                </a:lnTo>
                <a:lnTo>
                  <a:pt x="14405" y="10135"/>
                </a:lnTo>
                <a:lnTo>
                  <a:pt x="14412" y="10074"/>
                </a:lnTo>
                <a:lnTo>
                  <a:pt x="14418" y="10003"/>
                </a:lnTo>
                <a:lnTo>
                  <a:pt x="14423" y="9921"/>
                </a:lnTo>
                <a:lnTo>
                  <a:pt x="14429" y="9828"/>
                </a:lnTo>
                <a:lnTo>
                  <a:pt x="14433" y="9727"/>
                </a:lnTo>
                <a:lnTo>
                  <a:pt x="14436" y="9616"/>
                </a:lnTo>
                <a:lnTo>
                  <a:pt x="14438" y="9498"/>
                </a:lnTo>
                <a:lnTo>
                  <a:pt x="14437" y="9372"/>
                </a:lnTo>
                <a:lnTo>
                  <a:pt x="14435" y="9240"/>
                </a:lnTo>
                <a:lnTo>
                  <a:pt x="14429" y="9103"/>
                </a:lnTo>
                <a:lnTo>
                  <a:pt x="14421" y="8960"/>
                </a:lnTo>
                <a:lnTo>
                  <a:pt x="14408" y="8812"/>
                </a:lnTo>
                <a:lnTo>
                  <a:pt x="14393" y="8661"/>
                </a:lnTo>
                <a:lnTo>
                  <a:pt x="14373" y="8508"/>
                </a:lnTo>
                <a:lnTo>
                  <a:pt x="14349" y="8351"/>
                </a:lnTo>
                <a:lnTo>
                  <a:pt x="14321" y="8192"/>
                </a:lnTo>
                <a:lnTo>
                  <a:pt x="14286" y="8034"/>
                </a:lnTo>
                <a:lnTo>
                  <a:pt x="14246" y="7875"/>
                </a:lnTo>
                <a:lnTo>
                  <a:pt x="14200" y="7717"/>
                </a:lnTo>
                <a:lnTo>
                  <a:pt x="14148" y="7559"/>
                </a:lnTo>
                <a:lnTo>
                  <a:pt x="14089" y="7404"/>
                </a:lnTo>
                <a:lnTo>
                  <a:pt x="14022" y="7251"/>
                </a:lnTo>
                <a:lnTo>
                  <a:pt x="13949" y="7101"/>
                </a:lnTo>
                <a:lnTo>
                  <a:pt x="13868" y="6956"/>
                </a:lnTo>
                <a:lnTo>
                  <a:pt x="13779" y="6816"/>
                </a:lnTo>
                <a:lnTo>
                  <a:pt x="13681" y="6680"/>
                </a:lnTo>
                <a:lnTo>
                  <a:pt x="13574" y="6552"/>
                </a:lnTo>
                <a:lnTo>
                  <a:pt x="13457" y="6429"/>
                </a:lnTo>
                <a:lnTo>
                  <a:pt x="13339" y="6315"/>
                </a:lnTo>
                <a:lnTo>
                  <a:pt x="13226" y="6207"/>
                </a:lnTo>
                <a:lnTo>
                  <a:pt x="13119" y="6107"/>
                </a:lnTo>
                <a:lnTo>
                  <a:pt x="13016" y="6014"/>
                </a:lnTo>
                <a:lnTo>
                  <a:pt x="12918" y="5928"/>
                </a:lnTo>
                <a:lnTo>
                  <a:pt x="12825" y="5847"/>
                </a:lnTo>
                <a:lnTo>
                  <a:pt x="12735" y="5773"/>
                </a:lnTo>
                <a:lnTo>
                  <a:pt x="12650" y="5704"/>
                </a:lnTo>
                <a:lnTo>
                  <a:pt x="12568" y="5642"/>
                </a:lnTo>
                <a:lnTo>
                  <a:pt x="12490" y="5585"/>
                </a:lnTo>
                <a:lnTo>
                  <a:pt x="12416" y="5533"/>
                </a:lnTo>
                <a:lnTo>
                  <a:pt x="12344" y="5484"/>
                </a:lnTo>
                <a:lnTo>
                  <a:pt x="12274" y="5442"/>
                </a:lnTo>
                <a:lnTo>
                  <a:pt x="12208" y="5402"/>
                </a:lnTo>
                <a:lnTo>
                  <a:pt x="12144" y="5367"/>
                </a:lnTo>
                <a:lnTo>
                  <a:pt x="12082" y="5336"/>
                </a:lnTo>
                <a:lnTo>
                  <a:pt x="12021" y="5308"/>
                </a:lnTo>
                <a:lnTo>
                  <a:pt x="11963" y="5283"/>
                </a:lnTo>
                <a:lnTo>
                  <a:pt x="11906" y="5261"/>
                </a:lnTo>
                <a:lnTo>
                  <a:pt x="11850" y="5242"/>
                </a:lnTo>
                <a:lnTo>
                  <a:pt x="11795" y="5225"/>
                </a:lnTo>
                <a:lnTo>
                  <a:pt x="11740" y="5209"/>
                </a:lnTo>
                <a:lnTo>
                  <a:pt x="11687" y="5196"/>
                </a:lnTo>
                <a:lnTo>
                  <a:pt x="11632" y="5185"/>
                </a:lnTo>
                <a:lnTo>
                  <a:pt x="11579" y="5175"/>
                </a:lnTo>
                <a:lnTo>
                  <a:pt x="11524" y="5165"/>
                </a:lnTo>
                <a:lnTo>
                  <a:pt x="11470" y="5157"/>
                </a:lnTo>
                <a:lnTo>
                  <a:pt x="11415" y="5149"/>
                </a:lnTo>
                <a:lnTo>
                  <a:pt x="11301" y="5133"/>
                </a:lnTo>
                <a:lnTo>
                  <a:pt x="11182" y="5114"/>
                </a:lnTo>
                <a:lnTo>
                  <a:pt x="11119" y="5105"/>
                </a:lnTo>
                <a:lnTo>
                  <a:pt x="11057" y="5098"/>
                </a:lnTo>
                <a:lnTo>
                  <a:pt x="10995" y="5092"/>
                </a:lnTo>
                <a:lnTo>
                  <a:pt x="10933" y="5087"/>
                </a:lnTo>
                <a:lnTo>
                  <a:pt x="10870" y="5083"/>
                </a:lnTo>
                <a:lnTo>
                  <a:pt x="10808" y="5080"/>
                </a:lnTo>
                <a:lnTo>
                  <a:pt x="10746" y="5078"/>
                </a:lnTo>
                <a:lnTo>
                  <a:pt x="10684" y="5077"/>
                </a:lnTo>
                <a:lnTo>
                  <a:pt x="10623" y="5077"/>
                </a:lnTo>
                <a:lnTo>
                  <a:pt x="10561" y="5077"/>
                </a:lnTo>
                <a:lnTo>
                  <a:pt x="10500" y="5079"/>
                </a:lnTo>
                <a:lnTo>
                  <a:pt x="10440" y="5081"/>
                </a:lnTo>
                <a:lnTo>
                  <a:pt x="10380" y="5084"/>
                </a:lnTo>
                <a:lnTo>
                  <a:pt x="10321" y="5087"/>
                </a:lnTo>
                <a:lnTo>
                  <a:pt x="10262" y="5091"/>
                </a:lnTo>
                <a:lnTo>
                  <a:pt x="10204" y="5095"/>
                </a:lnTo>
                <a:lnTo>
                  <a:pt x="10090" y="5106"/>
                </a:lnTo>
                <a:lnTo>
                  <a:pt x="9981" y="5117"/>
                </a:lnTo>
                <a:lnTo>
                  <a:pt x="9876" y="5131"/>
                </a:lnTo>
                <a:lnTo>
                  <a:pt x="9776" y="5143"/>
                </a:lnTo>
                <a:lnTo>
                  <a:pt x="9681" y="5156"/>
                </a:lnTo>
                <a:lnTo>
                  <a:pt x="9593" y="5169"/>
                </a:lnTo>
                <a:lnTo>
                  <a:pt x="9511" y="5180"/>
                </a:lnTo>
                <a:lnTo>
                  <a:pt x="9436" y="5190"/>
                </a:lnTo>
                <a:lnTo>
                  <a:pt x="9379" y="5201"/>
                </a:lnTo>
                <a:lnTo>
                  <a:pt x="9280" y="5224"/>
                </a:lnTo>
                <a:lnTo>
                  <a:pt x="9143" y="5257"/>
                </a:lnTo>
                <a:lnTo>
                  <a:pt x="8970" y="5299"/>
                </a:lnTo>
                <a:lnTo>
                  <a:pt x="8764" y="5352"/>
                </a:lnTo>
                <a:lnTo>
                  <a:pt x="8529" y="5412"/>
                </a:lnTo>
                <a:lnTo>
                  <a:pt x="8266" y="5480"/>
                </a:lnTo>
                <a:lnTo>
                  <a:pt x="7980" y="5556"/>
                </a:lnTo>
                <a:lnTo>
                  <a:pt x="7343" y="5724"/>
                </a:lnTo>
                <a:lnTo>
                  <a:pt x="6644" y="5908"/>
                </a:lnTo>
                <a:lnTo>
                  <a:pt x="5904" y="6106"/>
                </a:lnTo>
                <a:lnTo>
                  <a:pt x="5145" y="6309"/>
                </a:lnTo>
                <a:lnTo>
                  <a:pt x="4391" y="6512"/>
                </a:lnTo>
                <a:lnTo>
                  <a:pt x="3665" y="6707"/>
                </a:lnTo>
                <a:lnTo>
                  <a:pt x="2987" y="6890"/>
                </a:lnTo>
                <a:lnTo>
                  <a:pt x="2382" y="7053"/>
                </a:lnTo>
                <a:lnTo>
                  <a:pt x="1873" y="7191"/>
                </a:lnTo>
                <a:lnTo>
                  <a:pt x="1481" y="7297"/>
                </a:lnTo>
                <a:lnTo>
                  <a:pt x="1229" y="7366"/>
                </a:lnTo>
                <a:lnTo>
                  <a:pt x="1140" y="7390"/>
                </a:lnTo>
                <a:lnTo>
                  <a:pt x="1167" y="7393"/>
                </a:lnTo>
                <a:lnTo>
                  <a:pt x="1246" y="7406"/>
                </a:lnTo>
                <a:lnTo>
                  <a:pt x="1303" y="7415"/>
                </a:lnTo>
                <a:lnTo>
                  <a:pt x="1371" y="7427"/>
                </a:lnTo>
                <a:lnTo>
                  <a:pt x="1451" y="7441"/>
                </a:lnTo>
                <a:lnTo>
                  <a:pt x="1540" y="7458"/>
                </a:lnTo>
                <a:lnTo>
                  <a:pt x="1638" y="7477"/>
                </a:lnTo>
                <a:lnTo>
                  <a:pt x="1745" y="7499"/>
                </a:lnTo>
                <a:lnTo>
                  <a:pt x="1861" y="7526"/>
                </a:lnTo>
                <a:lnTo>
                  <a:pt x="1984" y="7554"/>
                </a:lnTo>
                <a:lnTo>
                  <a:pt x="2113" y="7586"/>
                </a:lnTo>
                <a:lnTo>
                  <a:pt x="2251" y="7622"/>
                </a:lnTo>
                <a:lnTo>
                  <a:pt x="2392" y="7660"/>
                </a:lnTo>
                <a:lnTo>
                  <a:pt x="2540" y="7702"/>
                </a:lnTo>
                <a:lnTo>
                  <a:pt x="2692" y="7749"/>
                </a:lnTo>
                <a:lnTo>
                  <a:pt x="2849" y="7799"/>
                </a:lnTo>
                <a:lnTo>
                  <a:pt x="3009" y="7854"/>
                </a:lnTo>
                <a:lnTo>
                  <a:pt x="3171" y="7913"/>
                </a:lnTo>
                <a:lnTo>
                  <a:pt x="3336" y="7975"/>
                </a:lnTo>
                <a:lnTo>
                  <a:pt x="3503" y="8042"/>
                </a:lnTo>
                <a:lnTo>
                  <a:pt x="3671" y="8114"/>
                </a:lnTo>
                <a:lnTo>
                  <a:pt x="3839" y="8190"/>
                </a:lnTo>
                <a:lnTo>
                  <a:pt x="4007" y="8271"/>
                </a:lnTo>
                <a:lnTo>
                  <a:pt x="4175" y="8357"/>
                </a:lnTo>
                <a:lnTo>
                  <a:pt x="4342" y="8448"/>
                </a:lnTo>
                <a:lnTo>
                  <a:pt x="4506" y="8544"/>
                </a:lnTo>
                <a:lnTo>
                  <a:pt x="4669" y="8646"/>
                </a:lnTo>
                <a:lnTo>
                  <a:pt x="4829" y="8752"/>
                </a:lnTo>
                <a:lnTo>
                  <a:pt x="4984" y="8865"/>
                </a:lnTo>
                <a:lnTo>
                  <a:pt x="5136" y="8982"/>
                </a:lnTo>
                <a:lnTo>
                  <a:pt x="5285" y="9103"/>
                </a:lnTo>
                <a:lnTo>
                  <a:pt x="5433" y="9222"/>
                </a:lnTo>
                <a:lnTo>
                  <a:pt x="5581" y="9338"/>
                </a:lnTo>
                <a:lnTo>
                  <a:pt x="5727" y="9453"/>
                </a:lnTo>
                <a:lnTo>
                  <a:pt x="5873" y="9566"/>
                </a:lnTo>
                <a:lnTo>
                  <a:pt x="6017" y="9676"/>
                </a:lnTo>
                <a:lnTo>
                  <a:pt x="6160" y="9784"/>
                </a:lnTo>
                <a:lnTo>
                  <a:pt x="6302" y="9891"/>
                </a:lnTo>
                <a:lnTo>
                  <a:pt x="6442" y="9994"/>
                </a:lnTo>
                <a:lnTo>
                  <a:pt x="6581" y="10095"/>
                </a:lnTo>
                <a:lnTo>
                  <a:pt x="6718" y="10193"/>
                </a:lnTo>
                <a:lnTo>
                  <a:pt x="6852" y="10286"/>
                </a:lnTo>
                <a:lnTo>
                  <a:pt x="6985" y="10378"/>
                </a:lnTo>
                <a:lnTo>
                  <a:pt x="7116" y="10466"/>
                </a:lnTo>
                <a:lnTo>
                  <a:pt x="7245" y="10551"/>
                </a:lnTo>
                <a:lnTo>
                  <a:pt x="7371" y="10632"/>
                </a:lnTo>
                <a:lnTo>
                  <a:pt x="7495" y="10710"/>
                </a:lnTo>
                <a:lnTo>
                  <a:pt x="7616" y="10783"/>
                </a:lnTo>
                <a:lnTo>
                  <a:pt x="7734" y="10853"/>
                </a:lnTo>
                <a:lnTo>
                  <a:pt x="7851" y="10919"/>
                </a:lnTo>
                <a:lnTo>
                  <a:pt x="7964" y="10980"/>
                </a:lnTo>
                <a:lnTo>
                  <a:pt x="8073" y="11037"/>
                </a:lnTo>
                <a:lnTo>
                  <a:pt x="8180" y="11090"/>
                </a:lnTo>
                <a:lnTo>
                  <a:pt x="8284" y="11137"/>
                </a:lnTo>
                <a:lnTo>
                  <a:pt x="8384" y="11180"/>
                </a:lnTo>
                <a:lnTo>
                  <a:pt x="8480" y="11218"/>
                </a:lnTo>
                <a:lnTo>
                  <a:pt x="8573" y="11251"/>
                </a:lnTo>
                <a:lnTo>
                  <a:pt x="8663" y="11278"/>
                </a:lnTo>
                <a:lnTo>
                  <a:pt x="8748" y="11301"/>
                </a:lnTo>
                <a:lnTo>
                  <a:pt x="8830" y="11318"/>
                </a:lnTo>
                <a:lnTo>
                  <a:pt x="8907" y="11329"/>
                </a:lnTo>
                <a:lnTo>
                  <a:pt x="8980" y="11334"/>
                </a:lnTo>
                <a:lnTo>
                  <a:pt x="9120" y="11338"/>
                </a:lnTo>
                <a:lnTo>
                  <a:pt x="9254" y="11341"/>
                </a:lnTo>
                <a:lnTo>
                  <a:pt x="9384" y="11342"/>
                </a:lnTo>
                <a:lnTo>
                  <a:pt x="9510" y="11342"/>
                </a:lnTo>
                <a:lnTo>
                  <a:pt x="9572" y="11341"/>
                </a:lnTo>
                <a:lnTo>
                  <a:pt x="9633" y="11340"/>
                </a:lnTo>
                <a:lnTo>
                  <a:pt x="9694" y="11338"/>
                </a:lnTo>
                <a:lnTo>
                  <a:pt x="9754" y="11336"/>
                </a:lnTo>
                <a:lnTo>
                  <a:pt x="9814" y="11333"/>
                </a:lnTo>
                <a:lnTo>
                  <a:pt x="9873" y="11330"/>
                </a:lnTo>
                <a:lnTo>
                  <a:pt x="9932" y="11326"/>
                </a:lnTo>
                <a:lnTo>
                  <a:pt x="9992" y="11321"/>
                </a:lnTo>
                <a:lnTo>
                  <a:pt x="10052" y="11317"/>
                </a:lnTo>
                <a:lnTo>
                  <a:pt x="10110" y="11311"/>
                </a:lnTo>
                <a:lnTo>
                  <a:pt x="10170" y="11305"/>
                </a:lnTo>
                <a:lnTo>
                  <a:pt x="10231" y="11298"/>
                </a:lnTo>
                <a:lnTo>
                  <a:pt x="10290" y="11290"/>
                </a:lnTo>
                <a:lnTo>
                  <a:pt x="10351" y="11282"/>
                </a:lnTo>
                <a:lnTo>
                  <a:pt x="10412" y="11272"/>
                </a:lnTo>
                <a:lnTo>
                  <a:pt x="10474" y="11263"/>
                </a:lnTo>
                <a:lnTo>
                  <a:pt x="10537" y="11252"/>
                </a:lnTo>
                <a:lnTo>
                  <a:pt x="10600" y="11241"/>
                </a:lnTo>
                <a:lnTo>
                  <a:pt x="10665" y="11229"/>
                </a:lnTo>
                <a:lnTo>
                  <a:pt x="10730" y="11217"/>
                </a:lnTo>
                <a:lnTo>
                  <a:pt x="10797" y="11203"/>
                </a:lnTo>
                <a:lnTo>
                  <a:pt x="10864" y="11189"/>
                </a:lnTo>
                <a:lnTo>
                  <a:pt x="10934" y="11173"/>
                </a:lnTo>
                <a:lnTo>
                  <a:pt x="11004" y="11157"/>
                </a:lnTo>
                <a:lnTo>
                  <a:pt x="11167" y="11118"/>
                </a:lnTo>
                <a:lnTo>
                  <a:pt x="11368" y="11067"/>
                </a:lnTo>
                <a:lnTo>
                  <a:pt x="11598" y="11008"/>
                </a:lnTo>
                <a:lnTo>
                  <a:pt x="11854" y="10940"/>
                </a:lnTo>
                <a:lnTo>
                  <a:pt x="12126" y="10867"/>
                </a:lnTo>
                <a:lnTo>
                  <a:pt x="12409" y="10792"/>
                </a:lnTo>
                <a:lnTo>
                  <a:pt x="12697" y="10714"/>
                </a:lnTo>
                <a:lnTo>
                  <a:pt x="12983" y="10636"/>
                </a:lnTo>
                <a:lnTo>
                  <a:pt x="13259" y="10560"/>
                </a:lnTo>
                <a:lnTo>
                  <a:pt x="13521" y="10489"/>
                </a:lnTo>
                <a:lnTo>
                  <a:pt x="13760" y="10423"/>
                </a:lnTo>
                <a:lnTo>
                  <a:pt x="13970" y="10364"/>
                </a:lnTo>
                <a:lnTo>
                  <a:pt x="14146" y="10316"/>
                </a:lnTo>
                <a:lnTo>
                  <a:pt x="14279" y="10278"/>
                </a:lnTo>
                <a:lnTo>
                  <a:pt x="14363" y="10255"/>
                </a:lnTo>
                <a:lnTo>
                  <a:pt x="14393" y="10247"/>
                </a:lnTo>
                <a:close/>
              </a:path>
            </a:pathLst>
          </a:custGeom>
          <a:solidFill>
            <a:schemeClr val="tx2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 sz="3200" b="1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168"/>
          <p:cNvSpPr txBox="1"/>
          <p:nvPr/>
        </p:nvSpPr>
        <p:spPr>
          <a:xfrm>
            <a:off x="5711100" y="4728164"/>
            <a:ext cx="958776" cy="16045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18">
              <a:lnSpc>
                <a:spcPct val="120000"/>
              </a:lnSpc>
              <a:defRPr/>
            </a:pPr>
            <a:r>
              <a:rPr lang="zh-CN" altLang="en-US" sz="900" smtClean="0">
                <a:solidFill>
                  <a:srgbClr val="1D1D1A"/>
                </a:solidFill>
                <a:cs typeface="+mn-ea"/>
                <a:sym typeface="+mn-lt"/>
              </a:rPr>
              <a:t>Video AI</a:t>
            </a:r>
            <a:endParaRPr lang="zh-CN" altLang="en-US" sz="900">
              <a:solidFill>
                <a:srgbClr val="1D1D1A"/>
              </a:solidFill>
              <a:cs typeface="+mn-ea"/>
              <a:sym typeface="+mn-lt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997320" y="4348329"/>
            <a:ext cx="587275" cy="271666"/>
            <a:chOff x="10128129" y="1550044"/>
            <a:chExt cx="699704" cy="337678"/>
          </a:xfrm>
        </p:grpSpPr>
        <p:sp>
          <p:nvSpPr>
            <p:cNvPr id="93" name="Freeform 17"/>
            <p:cNvSpPr>
              <a:spLocks noEditPoints="1"/>
            </p:cNvSpPr>
            <p:nvPr/>
          </p:nvSpPr>
          <p:spPr bwMode="auto">
            <a:xfrm>
              <a:off x="10128129" y="1550044"/>
              <a:ext cx="699704" cy="275983"/>
            </a:xfrm>
            <a:custGeom>
              <a:avLst/>
              <a:gdLst>
                <a:gd name="T0" fmla="*/ 3460 w 3598"/>
                <a:gd name="T1" fmla="*/ 1418 h 1418"/>
                <a:gd name="T2" fmla="*/ 3056 w 3598"/>
                <a:gd name="T3" fmla="*/ 1418 h 1418"/>
                <a:gd name="T4" fmla="*/ 3056 w 3598"/>
                <a:gd name="T5" fmla="*/ 1309 h 1418"/>
                <a:gd name="T6" fmla="*/ 3460 w 3598"/>
                <a:gd name="T7" fmla="*/ 1309 h 1418"/>
                <a:gd name="T8" fmla="*/ 3489 w 3598"/>
                <a:gd name="T9" fmla="*/ 1280 h 1418"/>
                <a:gd name="T10" fmla="*/ 3489 w 3598"/>
                <a:gd name="T11" fmla="*/ 899 h 1418"/>
                <a:gd name="T12" fmla="*/ 3222 w 3598"/>
                <a:gd name="T13" fmla="*/ 640 h 1418"/>
                <a:gd name="T14" fmla="*/ 3221 w 3598"/>
                <a:gd name="T15" fmla="*/ 640 h 1418"/>
                <a:gd name="T16" fmla="*/ 2718 w 3598"/>
                <a:gd name="T17" fmla="*/ 550 h 1418"/>
                <a:gd name="T18" fmla="*/ 2369 w 3598"/>
                <a:gd name="T19" fmla="*/ 159 h 1418"/>
                <a:gd name="T20" fmla="*/ 2258 w 3598"/>
                <a:gd name="T21" fmla="*/ 110 h 1418"/>
                <a:gd name="T22" fmla="*/ 1193 w 3598"/>
                <a:gd name="T23" fmla="*/ 110 h 1418"/>
                <a:gd name="T24" fmla="*/ 1073 w 3598"/>
                <a:gd name="T25" fmla="*/ 190 h 1418"/>
                <a:gd name="T26" fmla="*/ 703 w 3598"/>
                <a:gd name="T27" fmla="*/ 609 h 1418"/>
                <a:gd name="T28" fmla="*/ 299 w 3598"/>
                <a:gd name="T29" fmla="*/ 609 h 1418"/>
                <a:gd name="T30" fmla="*/ 109 w 3598"/>
                <a:gd name="T31" fmla="*/ 798 h 1418"/>
                <a:gd name="T32" fmla="*/ 109 w 3598"/>
                <a:gd name="T33" fmla="*/ 1280 h 1418"/>
                <a:gd name="T34" fmla="*/ 138 w 3598"/>
                <a:gd name="T35" fmla="*/ 1309 h 1418"/>
                <a:gd name="T36" fmla="*/ 568 w 3598"/>
                <a:gd name="T37" fmla="*/ 1309 h 1418"/>
                <a:gd name="T38" fmla="*/ 568 w 3598"/>
                <a:gd name="T39" fmla="*/ 1418 h 1418"/>
                <a:gd name="T40" fmla="*/ 138 w 3598"/>
                <a:gd name="T41" fmla="*/ 1418 h 1418"/>
                <a:gd name="T42" fmla="*/ 0 w 3598"/>
                <a:gd name="T43" fmla="*/ 1280 h 1418"/>
                <a:gd name="T44" fmla="*/ 0 w 3598"/>
                <a:gd name="T45" fmla="*/ 798 h 1418"/>
                <a:gd name="T46" fmla="*/ 299 w 3598"/>
                <a:gd name="T47" fmla="*/ 500 h 1418"/>
                <a:gd name="T48" fmla="*/ 654 w 3598"/>
                <a:gd name="T49" fmla="*/ 500 h 1418"/>
                <a:gd name="T50" fmla="*/ 992 w 3598"/>
                <a:gd name="T51" fmla="*/ 116 h 1418"/>
                <a:gd name="T52" fmla="*/ 1193 w 3598"/>
                <a:gd name="T53" fmla="*/ 0 h 1418"/>
                <a:gd name="T54" fmla="*/ 2258 w 3598"/>
                <a:gd name="T55" fmla="*/ 0 h 1418"/>
                <a:gd name="T56" fmla="*/ 2448 w 3598"/>
                <a:gd name="T57" fmla="*/ 85 h 1418"/>
                <a:gd name="T58" fmla="*/ 2449 w 3598"/>
                <a:gd name="T59" fmla="*/ 86 h 1418"/>
                <a:gd name="T60" fmla="*/ 2774 w 3598"/>
                <a:gd name="T61" fmla="*/ 449 h 1418"/>
                <a:gd name="T62" fmla="*/ 3238 w 3598"/>
                <a:gd name="T63" fmla="*/ 531 h 1418"/>
                <a:gd name="T64" fmla="*/ 3517 w 3598"/>
                <a:gd name="T65" fmla="*/ 654 h 1418"/>
                <a:gd name="T66" fmla="*/ 3598 w 3598"/>
                <a:gd name="T67" fmla="*/ 899 h 1418"/>
                <a:gd name="T68" fmla="*/ 3598 w 3598"/>
                <a:gd name="T69" fmla="*/ 1280 h 1418"/>
                <a:gd name="T70" fmla="*/ 3460 w 3598"/>
                <a:gd name="T71" fmla="*/ 1418 h 1418"/>
                <a:gd name="T72" fmla="*/ 3460 w 3598"/>
                <a:gd name="T73" fmla="*/ 1418 h 1418"/>
                <a:gd name="T74" fmla="*/ 3460 w 3598"/>
                <a:gd name="T75" fmla="*/ 1418 h 1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598" h="1418">
                  <a:moveTo>
                    <a:pt x="3460" y="1418"/>
                  </a:moveTo>
                  <a:cubicBezTo>
                    <a:pt x="3056" y="1418"/>
                    <a:pt x="3056" y="1418"/>
                    <a:pt x="3056" y="1418"/>
                  </a:cubicBezTo>
                  <a:cubicBezTo>
                    <a:pt x="3056" y="1309"/>
                    <a:pt x="3056" y="1309"/>
                    <a:pt x="3056" y="1309"/>
                  </a:cubicBezTo>
                  <a:cubicBezTo>
                    <a:pt x="3460" y="1309"/>
                    <a:pt x="3460" y="1309"/>
                    <a:pt x="3460" y="1309"/>
                  </a:cubicBezTo>
                  <a:cubicBezTo>
                    <a:pt x="3476" y="1309"/>
                    <a:pt x="3489" y="1295"/>
                    <a:pt x="3489" y="1280"/>
                  </a:cubicBezTo>
                  <a:cubicBezTo>
                    <a:pt x="3489" y="899"/>
                    <a:pt x="3489" y="899"/>
                    <a:pt x="3489" y="899"/>
                  </a:cubicBezTo>
                  <a:cubicBezTo>
                    <a:pt x="3489" y="763"/>
                    <a:pt x="3444" y="672"/>
                    <a:pt x="3222" y="640"/>
                  </a:cubicBezTo>
                  <a:cubicBezTo>
                    <a:pt x="3221" y="640"/>
                    <a:pt x="3221" y="640"/>
                    <a:pt x="3221" y="640"/>
                  </a:cubicBezTo>
                  <a:cubicBezTo>
                    <a:pt x="2718" y="550"/>
                    <a:pt x="2718" y="550"/>
                    <a:pt x="2718" y="550"/>
                  </a:cubicBezTo>
                  <a:cubicBezTo>
                    <a:pt x="2369" y="159"/>
                    <a:pt x="2369" y="159"/>
                    <a:pt x="2369" y="159"/>
                  </a:cubicBezTo>
                  <a:cubicBezTo>
                    <a:pt x="2343" y="132"/>
                    <a:pt x="2293" y="110"/>
                    <a:pt x="2258" y="110"/>
                  </a:cubicBezTo>
                  <a:cubicBezTo>
                    <a:pt x="1193" y="110"/>
                    <a:pt x="1193" y="110"/>
                    <a:pt x="1193" y="110"/>
                  </a:cubicBezTo>
                  <a:cubicBezTo>
                    <a:pt x="1175" y="110"/>
                    <a:pt x="1146" y="110"/>
                    <a:pt x="1073" y="190"/>
                  </a:cubicBezTo>
                  <a:cubicBezTo>
                    <a:pt x="703" y="609"/>
                    <a:pt x="703" y="609"/>
                    <a:pt x="703" y="609"/>
                  </a:cubicBezTo>
                  <a:cubicBezTo>
                    <a:pt x="299" y="609"/>
                    <a:pt x="299" y="609"/>
                    <a:pt x="299" y="609"/>
                  </a:cubicBezTo>
                  <a:cubicBezTo>
                    <a:pt x="194" y="609"/>
                    <a:pt x="109" y="694"/>
                    <a:pt x="109" y="798"/>
                  </a:cubicBezTo>
                  <a:cubicBezTo>
                    <a:pt x="109" y="1280"/>
                    <a:pt x="109" y="1280"/>
                    <a:pt x="109" y="1280"/>
                  </a:cubicBezTo>
                  <a:cubicBezTo>
                    <a:pt x="109" y="1295"/>
                    <a:pt x="122" y="1309"/>
                    <a:pt x="138" y="1309"/>
                  </a:cubicBezTo>
                  <a:cubicBezTo>
                    <a:pt x="568" y="1309"/>
                    <a:pt x="568" y="1309"/>
                    <a:pt x="568" y="1309"/>
                  </a:cubicBezTo>
                  <a:cubicBezTo>
                    <a:pt x="568" y="1418"/>
                    <a:pt x="568" y="1418"/>
                    <a:pt x="568" y="1418"/>
                  </a:cubicBezTo>
                  <a:cubicBezTo>
                    <a:pt x="138" y="1418"/>
                    <a:pt x="138" y="1418"/>
                    <a:pt x="138" y="1418"/>
                  </a:cubicBezTo>
                  <a:cubicBezTo>
                    <a:pt x="62" y="1418"/>
                    <a:pt x="0" y="1356"/>
                    <a:pt x="0" y="128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634"/>
                    <a:pt x="134" y="500"/>
                    <a:pt x="299" y="500"/>
                  </a:cubicBezTo>
                  <a:cubicBezTo>
                    <a:pt x="654" y="500"/>
                    <a:pt x="654" y="500"/>
                    <a:pt x="654" y="500"/>
                  </a:cubicBezTo>
                  <a:cubicBezTo>
                    <a:pt x="992" y="116"/>
                    <a:pt x="992" y="116"/>
                    <a:pt x="992" y="116"/>
                  </a:cubicBezTo>
                  <a:cubicBezTo>
                    <a:pt x="1068" y="33"/>
                    <a:pt x="1124" y="0"/>
                    <a:pt x="1193" y="0"/>
                  </a:cubicBezTo>
                  <a:cubicBezTo>
                    <a:pt x="2258" y="0"/>
                    <a:pt x="2258" y="0"/>
                    <a:pt x="2258" y="0"/>
                  </a:cubicBezTo>
                  <a:cubicBezTo>
                    <a:pt x="2324" y="0"/>
                    <a:pt x="2402" y="35"/>
                    <a:pt x="2448" y="85"/>
                  </a:cubicBezTo>
                  <a:cubicBezTo>
                    <a:pt x="2449" y="86"/>
                    <a:pt x="2449" y="86"/>
                    <a:pt x="2449" y="86"/>
                  </a:cubicBezTo>
                  <a:cubicBezTo>
                    <a:pt x="2774" y="449"/>
                    <a:pt x="2774" y="449"/>
                    <a:pt x="2774" y="449"/>
                  </a:cubicBezTo>
                  <a:cubicBezTo>
                    <a:pt x="3238" y="531"/>
                    <a:pt x="3238" y="531"/>
                    <a:pt x="3238" y="531"/>
                  </a:cubicBezTo>
                  <a:cubicBezTo>
                    <a:pt x="3367" y="550"/>
                    <a:pt x="3458" y="590"/>
                    <a:pt x="3517" y="654"/>
                  </a:cubicBezTo>
                  <a:cubicBezTo>
                    <a:pt x="3572" y="713"/>
                    <a:pt x="3598" y="794"/>
                    <a:pt x="3598" y="899"/>
                  </a:cubicBezTo>
                  <a:cubicBezTo>
                    <a:pt x="3598" y="1280"/>
                    <a:pt x="3598" y="1280"/>
                    <a:pt x="3598" y="1280"/>
                  </a:cubicBezTo>
                  <a:cubicBezTo>
                    <a:pt x="3598" y="1356"/>
                    <a:pt x="3537" y="1418"/>
                    <a:pt x="3460" y="1418"/>
                  </a:cubicBezTo>
                  <a:close/>
                  <a:moveTo>
                    <a:pt x="3460" y="1418"/>
                  </a:moveTo>
                  <a:cubicBezTo>
                    <a:pt x="3460" y="1418"/>
                    <a:pt x="3460" y="1418"/>
                    <a:pt x="3460" y="1418"/>
                  </a:cubicBezTo>
                </a:path>
              </a:pathLst>
            </a:custGeom>
            <a:solidFill>
              <a:schemeClr val="tx2"/>
            </a:solidFill>
            <a:ln w="9525">
              <a:solidFill>
                <a:schemeClr val="bg2">
                  <a:lumMod val="50000"/>
                </a:schemeClr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Rectangle 18"/>
            <p:cNvSpPr>
              <a:spLocks noChangeArrowheads="1"/>
            </p:cNvSpPr>
            <p:nvPr/>
          </p:nvSpPr>
          <p:spPr bwMode="auto">
            <a:xfrm>
              <a:off x="10353110" y="1804804"/>
              <a:ext cx="252621" cy="21223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bg2">
                  <a:lumMod val="50000"/>
                </a:schemeClr>
              </a:solidFill>
              <a:miter lim="800000"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19"/>
            <p:cNvSpPr>
              <a:spLocks noEditPoints="1"/>
            </p:cNvSpPr>
            <p:nvPr/>
          </p:nvSpPr>
          <p:spPr bwMode="auto">
            <a:xfrm>
              <a:off x="10224373" y="1742944"/>
              <a:ext cx="144696" cy="144778"/>
            </a:xfrm>
            <a:custGeom>
              <a:avLst/>
              <a:gdLst>
                <a:gd name="T0" fmla="*/ 372 w 744"/>
                <a:gd name="T1" fmla="*/ 744 h 744"/>
                <a:gd name="T2" fmla="*/ 0 w 744"/>
                <a:gd name="T3" fmla="*/ 372 h 744"/>
                <a:gd name="T4" fmla="*/ 372 w 744"/>
                <a:gd name="T5" fmla="*/ 0 h 744"/>
                <a:gd name="T6" fmla="*/ 744 w 744"/>
                <a:gd name="T7" fmla="*/ 372 h 744"/>
                <a:gd name="T8" fmla="*/ 372 w 744"/>
                <a:gd name="T9" fmla="*/ 744 h 744"/>
                <a:gd name="T10" fmla="*/ 372 w 744"/>
                <a:gd name="T11" fmla="*/ 109 h 744"/>
                <a:gd name="T12" fmla="*/ 110 w 744"/>
                <a:gd name="T13" fmla="*/ 372 h 744"/>
                <a:gd name="T14" fmla="*/ 372 w 744"/>
                <a:gd name="T15" fmla="*/ 635 h 744"/>
                <a:gd name="T16" fmla="*/ 635 w 744"/>
                <a:gd name="T17" fmla="*/ 372 h 744"/>
                <a:gd name="T18" fmla="*/ 372 w 744"/>
                <a:gd name="T19" fmla="*/ 109 h 744"/>
                <a:gd name="T20" fmla="*/ 372 w 744"/>
                <a:gd name="T21" fmla="*/ 109 h 744"/>
                <a:gd name="T22" fmla="*/ 372 w 744"/>
                <a:gd name="T23" fmla="*/ 109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4" h="744">
                  <a:moveTo>
                    <a:pt x="372" y="744"/>
                  </a:moveTo>
                  <a:cubicBezTo>
                    <a:pt x="167" y="744"/>
                    <a:pt x="0" y="577"/>
                    <a:pt x="0" y="372"/>
                  </a:cubicBezTo>
                  <a:cubicBezTo>
                    <a:pt x="0" y="167"/>
                    <a:pt x="167" y="0"/>
                    <a:pt x="372" y="0"/>
                  </a:cubicBezTo>
                  <a:cubicBezTo>
                    <a:pt x="578" y="0"/>
                    <a:pt x="744" y="167"/>
                    <a:pt x="744" y="372"/>
                  </a:cubicBezTo>
                  <a:cubicBezTo>
                    <a:pt x="744" y="577"/>
                    <a:pt x="578" y="744"/>
                    <a:pt x="372" y="744"/>
                  </a:cubicBezTo>
                  <a:close/>
                  <a:moveTo>
                    <a:pt x="372" y="109"/>
                  </a:moveTo>
                  <a:cubicBezTo>
                    <a:pt x="228" y="109"/>
                    <a:pt x="110" y="227"/>
                    <a:pt x="110" y="372"/>
                  </a:cubicBezTo>
                  <a:cubicBezTo>
                    <a:pt x="110" y="517"/>
                    <a:pt x="228" y="635"/>
                    <a:pt x="372" y="635"/>
                  </a:cubicBezTo>
                  <a:cubicBezTo>
                    <a:pt x="517" y="635"/>
                    <a:pt x="635" y="517"/>
                    <a:pt x="635" y="372"/>
                  </a:cubicBezTo>
                  <a:cubicBezTo>
                    <a:pt x="635" y="227"/>
                    <a:pt x="517" y="109"/>
                    <a:pt x="372" y="109"/>
                  </a:cubicBezTo>
                  <a:close/>
                  <a:moveTo>
                    <a:pt x="372" y="109"/>
                  </a:moveTo>
                  <a:cubicBezTo>
                    <a:pt x="372" y="109"/>
                    <a:pt x="372" y="109"/>
                    <a:pt x="372" y="109"/>
                  </a:cubicBezTo>
                </a:path>
              </a:pathLst>
            </a:custGeom>
            <a:solidFill>
              <a:schemeClr val="tx2"/>
            </a:solidFill>
            <a:ln w="9525">
              <a:solidFill>
                <a:schemeClr val="bg2">
                  <a:lumMod val="50000"/>
                </a:schemeClr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20"/>
            <p:cNvSpPr>
              <a:spLocks noEditPoints="1"/>
            </p:cNvSpPr>
            <p:nvPr/>
          </p:nvSpPr>
          <p:spPr bwMode="auto">
            <a:xfrm>
              <a:off x="10296762" y="1583113"/>
              <a:ext cx="531071" cy="304609"/>
            </a:xfrm>
            <a:custGeom>
              <a:avLst/>
              <a:gdLst>
                <a:gd name="T0" fmla="*/ 1877 w 2731"/>
                <a:gd name="T1" fmla="*/ 1565 h 1565"/>
                <a:gd name="T2" fmla="*/ 1505 w 2731"/>
                <a:gd name="T3" fmla="*/ 1193 h 1565"/>
                <a:gd name="T4" fmla="*/ 1877 w 2731"/>
                <a:gd name="T5" fmla="*/ 821 h 1565"/>
                <a:gd name="T6" fmla="*/ 2249 w 2731"/>
                <a:gd name="T7" fmla="*/ 1193 h 1565"/>
                <a:gd name="T8" fmla="*/ 1877 w 2731"/>
                <a:gd name="T9" fmla="*/ 1565 h 1565"/>
                <a:gd name="T10" fmla="*/ 1877 w 2731"/>
                <a:gd name="T11" fmla="*/ 930 h 1565"/>
                <a:gd name="T12" fmla="*/ 1614 w 2731"/>
                <a:gd name="T13" fmla="*/ 1193 h 1565"/>
                <a:gd name="T14" fmla="*/ 1877 w 2731"/>
                <a:gd name="T15" fmla="*/ 1456 h 1565"/>
                <a:gd name="T16" fmla="*/ 2139 w 2731"/>
                <a:gd name="T17" fmla="*/ 1193 h 1565"/>
                <a:gd name="T18" fmla="*/ 1877 w 2731"/>
                <a:gd name="T19" fmla="*/ 930 h 1565"/>
                <a:gd name="T20" fmla="*/ 74 w 2731"/>
                <a:gd name="T21" fmla="*/ 459 h 1565"/>
                <a:gd name="T22" fmla="*/ 0 w 2731"/>
                <a:gd name="T23" fmla="*/ 383 h 1565"/>
                <a:gd name="T24" fmla="*/ 52 w 2731"/>
                <a:gd name="T25" fmla="*/ 297 h 1565"/>
                <a:gd name="T26" fmla="*/ 137 w 2731"/>
                <a:gd name="T27" fmla="*/ 199 h 1565"/>
                <a:gd name="T28" fmla="*/ 261 w 2731"/>
                <a:gd name="T29" fmla="*/ 63 h 1565"/>
                <a:gd name="T30" fmla="*/ 263 w 2731"/>
                <a:gd name="T31" fmla="*/ 60 h 1565"/>
                <a:gd name="T32" fmla="*/ 389 w 2731"/>
                <a:gd name="T33" fmla="*/ 0 h 1565"/>
                <a:gd name="T34" fmla="*/ 714 w 2731"/>
                <a:gd name="T35" fmla="*/ 0 h 1565"/>
                <a:gd name="T36" fmla="*/ 806 w 2731"/>
                <a:gd name="T37" fmla="*/ 91 h 1565"/>
                <a:gd name="T38" fmla="*/ 806 w 2731"/>
                <a:gd name="T39" fmla="*/ 367 h 1565"/>
                <a:gd name="T40" fmla="*/ 714 w 2731"/>
                <a:gd name="T41" fmla="*/ 456 h 1565"/>
                <a:gd name="T42" fmla="*/ 74 w 2731"/>
                <a:gd name="T43" fmla="*/ 459 h 1565"/>
                <a:gd name="T44" fmla="*/ 340 w 2731"/>
                <a:gd name="T45" fmla="*/ 137 h 1565"/>
                <a:gd name="T46" fmla="*/ 150 w 2731"/>
                <a:gd name="T47" fmla="*/ 349 h 1565"/>
                <a:gd name="T48" fmla="*/ 697 w 2731"/>
                <a:gd name="T49" fmla="*/ 347 h 1565"/>
                <a:gd name="T50" fmla="*/ 697 w 2731"/>
                <a:gd name="T51" fmla="*/ 109 h 1565"/>
                <a:gd name="T52" fmla="*/ 389 w 2731"/>
                <a:gd name="T53" fmla="*/ 109 h 1565"/>
                <a:gd name="T54" fmla="*/ 340 w 2731"/>
                <a:gd name="T55" fmla="*/ 137 h 1565"/>
                <a:gd name="T56" fmla="*/ 1664 w 2731"/>
                <a:gd name="T57" fmla="*/ 459 h 1565"/>
                <a:gd name="T58" fmla="*/ 990 w 2731"/>
                <a:gd name="T59" fmla="*/ 456 h 1565"/>
                <a:gd name="T60" fmla="*/ 897 w 2731"/>
                <a:gd name="T61" fmla="*/ 365 h 1565"/>
                <a:gd name="T62" fmla="*/ 897 w 2731"/>
                <a:gd name="T63" fmla="*/ 91 h 1565"/>
                <a:gd name="T64" fmla="*/ 990 w 2731"/>
                <a:gd name="T65" fmla="*/ 0 h 1565"/>
                <a:gd name="T66" fmla="*/ 1336 w 2731"/>
                <a:gd name="T67" fmla="*/ 0 h 1565"/>
                <a:gd name="T68" fmla="*/ 1464 w 2731"/>
                <a:gd name="T69" fmla="*/ 59 h 1565"/>
                <a:gd name="T70" fmla="*/ 1466 w 2731"/>
                <a:gd name="T71" fmla="*/ 62 h 1565"/>
                <a:gd name="T72" fmla="*/ 1595 w 2731"/>
                <a:gd name="T73" fmla="*/ 198 h 1565"/>
                <a:gd name="T74" fmla="*/ 1684 w 2731"/>
                <a:gd name="T75" fmla="*/ 296 h 1565"/>
                <a:gd name="T76" fmla="*/ 1738 w 2731"/>
                <a:gd name="T77" fmla="*/ 383 h 1565"/>
                <a:gd name="T78" fmla="*/ 1664 w 2731"/>
                <a:gd name="T79" fmla="*/ 459 h 1565"/>
                <a:gd name="T80" fmla="*/ 1006 w 2731"/>
                <a:gd name="T81" fmla="*/ 347 h 1565"/>
                <a:gd name="T82" fmla="*/ 1586 w 2731"/>
                <a:gd name="T83" fmla="*/ 349 h 1565"/>
                <a:gd name="T84" fmla="*/ 1389 w 2731"/>
                <a:gd name="T85" fmla="*/ 138 h 1565"/>
                <a:gd name="T86" fmla="*/ 1336 w 2731"/>
                <a:gd name="T87" fmla="*/ 109 h 1565"/>
                <a:gd name="T88" fmla="*/ 1006 w 2731"/>
                <a:gd name="T89" fmla="*/ 109 h 1565"/>
                <a:gd name="T90" fmla="*/ 1006 w 2731"/>
                <a:gd name="T91" fmla="*/ 347 h 1565"/>
                <a:gd name="T92" fmla="*/ 2592 w 2731"/>
                <a:gd name="T93" fmla="*/ 832 h 1565"/>
                <a:gd name="T94" fmla="*/ 2253 w 2731"/>
                <a:gd name="T95" fmla="*/ 493 h 1565"/>
                <a:gd name="T96" fmla="*/ 2268 w 2731"/>
                <a:gd name="T97" fmla="*/ 392 h 1565"/>
                <a:gd name="T98" fmla="*/ 2282 w 2731"/>
                <a:gd name="T99" fmla="*/ 346 h 1565"/>
                <a:gd name="T100" fmla="*/ 2372 w 2731"/>
                <a:gd name="T101" fmla="*/ 361 h 1565"/>
                <a:gd name="T102" fmla="*/ 2650 w 2731"/>
                <a:gd name="T103" fmla="*/ 484 h 1565"/>
                <a:gd name="T104" fmla="*/ 2730 w 2731"/>
                <a:gd name="T105" fmla="*/ 729 h 1565"/>
                <a:gd name="T106" fmla="*/ 2730 w 2731"/>
                <a:gd name="T107" fmla="*/ 805 h 1565"/>
                <a:gd name="T108" fmla="*/ 2692 w 2731"/>
                <a:gd name="T109" fmla="*/ 817 h 1565"/>
                <a:gd name="T110" fmla="*/ 2592 w 2731"/>
                <a:gd name="T111" fmla="*/ 832 h 1565"/>
                <a:gd name="T112" fmla="*/ 2363 w 2731"/>
                <a:gd name="T113" fmla="*/ 471 h 1565"/>
                <a:gd name="T114" fmla="*/ 2362 w 2731"/>
                <a:gd name="T115" fmla="*/ 493 h 1565"/>
                <a:gd name="T116" fmla="*/ 2592 w 2731"/>
                <a:gd name="T117" fmla="*/ 723 h 1565"/>
                <a:gd name="T118" fmla="*/ 2622 w 2731"/>
                <a:gd name="T119" fmla="*/ 721 h 1565"/>
                <a:gd name="T120" fmla="*/ 2363 w 2731"/>
                <a:gd name="T121" fmla="*/ 471 h 1565"/>
                <a:gd name="T122" fmla="*/ 2363 w 2731"/>
                <a:gd name="T123" fmla="*/ 471 h 1565"/>
                <a:gd name="T124" fmla="*/ 2363 w 2731"/>
                <a:gd name="T125" fmla="*/ 471 h 1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31" h="1565">
                  <a:moveTo>
                    <a:pt x="1877" y="1565"/>
                  </a:moveTo>
                  <a:cubicBezTo>
                    <a:pt x="1672" y="1565"/>
                    <a:pt x="1505" y="1398"/>
                    <a:pt x="1505" y="1193"/>
                  </a:cubicBezTo>
                  <a:cubicBezTo>
                    <a:pt x="1505" y="988"/>
                    <a:pt x="1671" y="821"/>
                    <a:pt x="1877" y="821"/>
                  </a:cubicBezTo>
                  <a:cubicBezTo>
                    <a:pt x="2082" y="821"/>
                    <a:pt x="2249" y="988"/>
                    <a:pt x="2249" y="1193"/>
                  </a:cubicBezTo>
                  <a:cubicBezTo>
                    <a:pt x="2249" y="1398"/>
                    <a:pt x="2082" y="1565"/>
                    <a:pt x="1877" y="1565"/>
                  </a:cubicBezTo>
                  <a:close/>
                  <a:moveTo>
                    <a:pt x="1877" y="930"/>
                  </a:moveTo>
                  <a:cubicBezTo>
                    <a:pt x="1732" y="930"/>
                    <a:pt x="1614" y="1048"/>
                    <a:pt x="1614" y="1193"/>
                  </a:cubicBezTo>
                  <a:cubicBezTo>
                    <a:pt x="1614" y="1338"/>
                    <a:pt x="1732" y="1456"/>
                    <a:pt x="1877" y="1456"/>
                  </a:cubicBezTo>
                  <a:cubicBezTo>
                    <a:pt x="2022" y="1456"/>
                    <a:pt x="2139" y="1338"/>
                    <a:pt x="2139" y="1193"/>
                  </a:cubicBezTo>
                  <a:cubicBezTo>
                    <a:pt x="2139" y="1048"/>
                    <a:pt x="2022" y="930"/>
                    <a:pt x="1877" y="930"/>
                  </a:cubicBezTo>
                  <a:close/>
                  <a:moveTo>
                    <a:pt x="74" y="459"/>
                  </a:moveTo>
                  <a:cubicBezTo>
                    <a:pt x="31" y="459"/>
                    <a:pt x="0" y="427"/>
                    <a:pt x="0" y="383"/>
                  </a:cubicBezTo>
                  <a:cubicBezTo>
                    <a:pt x="0" y="360"/>
                    <a:pt x="11" y="346"/>
                    <a:pt x="52" y="297"/>
                  </a:cubicBezTo>
                  <a:cubicBezTo>
                    <a:pt x="72" y="272"/>
                    <a:pt x="101" y="240"/>
                    <a:pt x="137" y="199"/>
                  </a:cubicBezTo>
                  <a:cubicBezTo>
                    <a:pt x="199" y="131"/>
                    <a:pt x="260" y="63"/>
                    <a:pt x="261" y="63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93" y="32"/>
                    <a:pt x="330" y="0"/>
                    <a:pt x="389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765" y="0"/>
                    <a:pt x="806" y="41"/>
                    <a:pt x="806" y="91"/>
                  </a:cubicBezTo>
                  <a:cubicBezTo>
                    <a:pt x="806" y="367"/>
                    <a:pt x="806" y="367"/>
                    <a:pt x="806" y="367"/>
                  </a:cubicBezTo>
                  <a:cubicBezTo>
                    <a:pt x="805" y="417"/>
                    <a:pt x="764" y="456"/>
                    <a:pt x="714" y="456"/>
                  </a:cubicBezTo>
                  <a:lnTo>
                    <a:pt x="74" y="459"/>
                  </a:lnTo>
                  <a:close/>
                  <a:moveTo>
                    <a:pt x="340" y="137"/>
                  </a:moveTo>
                  <a:cubicBezTo>
                    <a:pt x="271" y="213"/>
                    <a:pt x="197" y="295"/>
                    <a:pt x="150" y="349"/>
                  </a:cubicBezTo>
                  <a:cubicBezTo>
                    <a:pt x="697" y="347"/>
                    <a:pt x="697" y="347"/>
                    <a:pt x="697" y="347"/>
                  </a:cubicBezTo>
                  <a:cubicBezTo>
                    <a:pt x="697" y="109"/>
                    <a:pt x="697" y="109"/>
                    <a:pt x="697" y="109"/>
                  </a:cubicBezTo>
                  <a:cubicBezTo>
                    <a:pt x="389" y="109"/>
                    <a:pt x="389" y="109"/>
                    <a:pt x="389" y="109"/>
                  </a:cubicBezTo>
                  <a:cubicBezTo>
                    <a:pt x="376" y="109"/>
                    <a:pt x="366" y="113"/>
                    <a:pt x="340" y="137"/>
                  </a:cubicBezTo>
                  <a:close/>
                  <a:moveTo>
                    <a:pt x="1664" y="459"/>
                  </a:moveTo>
                  <a:cubicBezTo>
                    <a:pt x="990" y="456"/>
                    <a:pt x="990" y="456"/>
                    <a:pt x="990" y="456"/>
                  </a:cubicBezTo>
                  <a:cubicBezTo>
                    <a:pt x="939" y="456"/>
                    <a:pt x="897" y="415"/>
                    <a:pt x="897" y="365"/>
                  </a:cubicBezTo>
                  <a:cubicBezTo>
                    <a:pt x="897" y="91"/>
                    <a:pt x="897" y="91"/>
                    <a:pt x="897" y="91"/>
                  </a:cubicBezTo>
                  <a:cubicBezTo>
                    <a:pt x="897" y="40"/>
                    <a:pt x="939" y="0"/>
                    <a:pt x="990" y="0"/>
                  </a:cubicBezTo>
                  <a:cubicBezTo>
                    <a:pt x="1336" y="0"/>
                    <a:pt x="1336" y="0"/>
                    <a:pt x="1336" y="0"/>
                  </a:cubicBezTo>
                  <a:cubicBezTo>
                    <a:pt x="1395" y="0"/>
                    <a:pt x="1433" y="30"/>
                    <a:pt x="1464" y="59"/>
                  </a:cubicBezTo>
                  <a:cubicBezTo>
                    <a:pt x="1466" y="62"/>
                    <a:pt x="1466" y="62"/>
                    <a:pt x="1466" y="62"/>
                  </a:cubicBezTo>
                  <a:cubicBezTo>
                    <a:pt x="1467" y="62"/>
                    <a:pt x="1531" y="130"/>
                    <a:pt x="1595" y="198"/>
                  </a:cubicBezTo>
                  <a:cubicBezTo>
                    <a:pt x="1633" y="239"/>
                    <a:pt x="1663" y="271"/>
                    <a:pt x="1684" y="296"/>
                  </a:cubicBezTo>
                  <a:cubicBezTo>
                    <a:pt x="1727" y="344"/>
                    <a:pt x="1738" y="360"/>
                    <a:pt x="1738" y="383"/>
                  </a:cubicBezTo>
                  <a:cubicBezTo>
                    <a:pt x="1738" y="427"/>
                    <a:pt x="1707" y="459"/>
                    <a:pt x="1664" y="459"/>
                  </a:cubicBezTo>
                  <a:close/>
                  <a:moveTo>
                    <a:pt x="1006" y="347"/>
                  </a:moveTo>
                  <a:cubicBezTo>
                    <a:pt x="1586" y="349"/>
                    <a:pt x="1586" y="349"/>
                    <a:pt x="1586" y="349"/>
                  </a:cubicBezTo>
                  <a:cubicBezTo>
                    <a:pt x="1537" y="295"/>
                    <a:pt x="1460" y="213"/>
                    <a:pt x="1389" y="138"/>
                  </a:cubicBezTo>
                  <a:cubicBezTo>
                    <a:pt x="1364" y="116"/>
                    <a:pt x="1352" y="109"/>
                    <a:pt x="1336" y="109"/>
                  </a:cubicBezTo>
                  <a:cubicBezTo>
                    <a:pt x="1006" y="109"/>
                    <a:pt x="1006" y="109"/>
                    <a:pt x="1006" y="109"/>
                  </a:cubicBezTo>
                  <a:lnTo>
                    <a:pt x="1006" y="347"/>
                  </a:lnTo>
                  <a:close/>
                  <a:moveTo>
                    <a:pt x="2592" y="832"/>
                  </a:moveTo>
                  <a:cubicBezTo>
                    <a:pt x="2405" y="832"/>
                    <a:pt x="2253" y="680"/>
                    <a:pt x="2253" y="493"/>
                  </a:cubicBezTo>
                  <a:cubicBezTo>
                    <a:pt x="2253" y="460"/>
                    <a:pt x="2258" y="425"/>
                    <a:pt x="2268" y="392"/>
                  </a:cubicBezTo>
                  <a:cubicBezTo>
                    <a:pt x="2282" y="346"/>
                    <a:pt x="2282" y="346"/>
                    <a:pt x="2282" y="346"/>
                  </a:cubicBezTo>
                  <a:cubicBezTo>
                    <a:pt x="2372" y="361"/>
                    <a:pt x="2372" y="361"/>
                    <a:pt x="2372" y="361"/>
                  </a:cubicBezTo>
                  <a:cubicBezTo>
                    <a:pt x="2500" y="380"/>
                    <a:pt x="2591" y="420"/>
                    <a:pt x="2650" y="484"/>
                  </a:cubicBezTo>
                  <a:cubicBezTo>
                    <a:pt x="2705" y="543"/>
                    <a:pt x="2731" y="624"/>
                    <a:pt x="2730" y="729"/>
                  </a:cubicBezTo>
                  <a:cubicBezTo>
                    <a:pt x="2730" y="805"/>
                    <a:pt x="2730" y="805"/>
                    <a:pt x="2730" y="805"/>
                  </a:cubicBezTo>
                  <a:cubicBezTo>
                    <a:pt x="2692" y="817"/>
                    <a:pt x="2692" y="817"/>
                    <a:pt x="2692" y="817"/>
                  </a:cubicBezTo>
                  <a:cubicBezTo>
                    <a:pt x="2660" y="827"/>
                    <a:pt x="2626" y="832"/>
                    <a:pt x="2592" y="832"/>
                  </a:cubicBezTo>
                  <a:close/>
                  <a:moveTo>
                    <a:pt x="2363" y="471"/>
                  </a:moveTo>
                  <a:cubicBezTo>
                    <a:pt x="2362" y="478"/>
                    <a:pt x="2362" y="485"/>
                    <a:pt x="2362" y="493"/>
                  </a:cubicBezTo>
                  <a:cubicBezTo>
                    <a:pt x="2362" y="620"/>
                    <a:pt x="2465" y="723"/>
                    <a:pt x="2592" y="723"/>
                  </a:cubicBezTo>
                  <a:cubicBezTo>
                    <a:pt x="2602" y="723"/>
                    <a:pt x="2612" y="722"/>
                    <a:pt x="2622" y="721"/>
                  </a:cubicBezTo>
                  <a:cubicBezTo>
                    <a:pt x="2620" y="591"/>
                    <a:pt x="2574" y="503"/>
                    <a:pt x="2363" y="471"/>
                  </a:cubicBezTo>
                  <a:close/>
                  <a:moveTo>
                    <a:pt x="2363" y="471"/>
                  </a:moveTo>
                  <a:cubicBezTo>
                    <a:pt x="2363" y="471"/>
                    <a:pt x="2363" y="471"/>
                    <a:pt x="2363" y="471"/>
                  </a:cubicBezTo>
                </a:path>
              </a:pathLst>
            </a:custGeom>
            <a:solidFill>
              <a:schemeClr val="tx2"/>
            </a:solidFill>
            <a:ln w="9525">
              <a:solidFill>
                <a:schemeClr val="bg2">
                  <a:lumMod val="50000"/>
                </a:schemeClr>
              </a:solidFill>
              <a:rou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40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7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718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957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96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43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675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913" algn="l" defTabSz="914478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endParaRPr lang="zh-CN" altLang="en-US" sz="1400" b="1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0" name="文本框 183"/>
          <p:cNvSpPr txBox="1"/>
          <p:nvPr/>
        </p:nvSpPr>
        <p:spPr>
          <a:xfrm>
            <a:off x="4705562" y="4685218"/>
            <a:ext cx="1189538" cy="2657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18">
              <a:lnSpc>
                <a:spcPct val="120000"/>
              </a:lnSpc>
              <a:defRPr/>
            </a:pPr>
            <a:r>
              <a:rPr lang="zh-CN" altLang="en-US" sz="900" smtClean="0">
                <a:solidFill>
                  <a:srgbClr val="1D1D1A"/>
                </a:solidFill>
                <a:cs typeface="+mn-ea"/>
                <a:sym typeface="+mn-lt"/>
              </a:rPr>
              <a:t>Autonomous driving</a:t>
            </a:r>
            <a:endParaRPr lang="zh-CN" altLang="en-US" sz="9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5" name="AutoShape 2" descr="德国电信- 维基百科，自由的百科全书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pic>
        <p:nvPicPr>
          <p:cNvPr id="100" name="Picture 2" descr="http://thumbs.dreamstime.com/z/%CC%D7%BC%F4%D3%B0-%CE%EF%BF%A8%B3%B5-46959086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36692" t="4737" b="70742"/>
          <a:stretch>
            <a:fillRect/>
          </a:stretch>
        </p:blipFill>
        <p:spPr bwMode="auto">
          <a:xfrm flipH="1">
            <a:off x="10294902" y="4340657"/>
            <a:ext cx="832840" cy="37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Freeform 70"/>
          <p:cNvSpPr>
            <a:spLocks noEditPoints="1"/>
          </p:cNvSpPr>
          <p:nvPr/>
        </p:nvSpPr>
        <p:spPr bwMode="auto">
          <a:xfrm>
            <a:off x="9036308" y="4349311"/>
            <a:ext cx="354133" cy="368290"/>
          </a:xfrm>
          <a:custGeom>
            <a:avLst/>
            <a:gdLst/>
            <a:ahLst/>
            <a:cxnLst>
              <a:cxn ang="0">
                <a:pos x="112" y="88"/>
              </a:cxn>
              <a:cxn ang="0">
                <a:pos x="130" y="72"/>
              </a:cxn>
              <a:cxn ang="0">
                <a:pos x="136" y="48"/>
              </a:cxn>
              <a:cxn ang="0">
                <a:pos x="136" y="38"/>
              </a:cxn>
              <a:cxn ang="0">
                <a:pos x="128" y="22"/>
              </a:cxn>
              <a:cxn ang="0">
                <a:pos x="114" y="8"/>
              </a:cxn>
              <a:cxn ang="0">
                <a:pos x="94" y="2"/>
              </a:cxn>
              <a:cxn ang="0">
                <a:pos x="84" y="0"/>
              </a:cxn>
              <a:cxn ang="0">
                <a:pos x="64" y="4"/>
              </a:cxn>
              <a:cxn ang="0">
                <a:pos x="48" y="14"/>
              </a:cxn>
              <a:cxn ang="0">
                <a:pos x="36" y="30"/>
              </a:cxn>
              <a:cxn ang="0">
                <a:pos x="32" y="48"/>
              </a:cxn>
              <a:cxn ang="0">
                <a:pos x="34" y="60"/>
              </a:cxn>
              <a:cxn ang="0">
                <a:pos x="46" y="82"/>
              </a:cxn>
              <a:cxn ang="0">
                <a:pos x="56" y="88"/>
              </a:cxn>
              <a:cxn ang="0">
                <a:pos x="34" y="102"/>
              </a:cxn>
              <a:cxn ang="0">
                <a:pos x="16" y="124"/>
              </a:cxn>
              <a:cxn ang="0">
                <a:pos x="4" y="148"/>
              </a:cxn>
              <a:cxn ang="0">
                <a:pos x="0" y="178"/>
              </a:cxn>
              <a:cxn ang="0">
                <a:pos x="2" y="196"/>
              </a:cxn>
              <a:cxn ang="0">
                <a:pos x="10" y="206"/>
              </a:cxn>
              <a:cxn ang="0">
                <a:pos x="28" y="220"/>
              </a:cxn>
              <a:cxn ang="0">
                <a:pos x="50" y="232"/>
              </a:cxn>
              <a:cxn ang="0">
                <a:pos x="72" y="238"/>
              </a:cxn>
              <a:cxn ang="0">
                <a:pos x="84" y="238"/>
              </a:cxn>
              <a:cxn ang="0">
                <a:pos x="108" y="236"/>
              </a:cxn>
              <a:cxn ang="0">
                <a:pos x="130" y="226"/>
              </a:cxn>
              <a:cxn ang="0">
                <a:pos x="150" y="214"/>
              </a:cxn>
              <a:cxn ang="0">
                <a:pos x="166" y="196"/>
              </a:cxn>
              <a:cxn ang="0">
                <a:pos x="168" y="178"/>
              </a:cxn>
              <a:cxn ang="0">
                <a:pos x="166" y="164"/>
              </a:cxn>
              <a:cxn ang="0">
                <a:pos x="158" y="136"/>
              </a:cxn>
              <a:cxn ang="0">
                <a:pos x="144" y="112"/>
              </a:cxn>
              <a:cxn ang="0">
                <a:pos x="124" y="94"/>
              </a:cxn>
              <a:cxn ang="0">
                <a:pos x="112" y="88"/>
              </a:cxn>
              <a:cxn ang="0">
                <a:pos x="84" y="202"/>
              </a:cxn>
              <a:cxn ang="0">
                <a:pos x="80" y="206"/>
              </a:cxn>
              <a:cxn ang="0">
                <a:pos x="76" y="206"/>
              </a:cxn>
              <a:cxn ang="0">
                <a:pos x="72" y="206"/>
              </a:cxn>
              <a:cxn ang="0">
                <a:pos x="32" y="154"/>
              </a:cxn>
              <a:cxn ang="0">
                <a:pos x="54" y="154"/>
              </a:cxn>
              <a:cxn ang="0">
                <a:pos x="120" y="114"/>
              </a:cxn>
              <a:cxn ang="0">
                <a:pos x="122" y="112"/>
              </a:cxn>
              <a:cxn ang="0">
                <a:pos x="128" y="110"/>
              </a:cxn>
              <a:cxn ang="0">
                <a:pos x="132" y="112"/>
              </a:cxn>
              <a:cxn ang="0">
                <a:pos x="136" y="116"/>
              </a:cxn>
              <a:cxn ang="0">
                <a:pos x="134" y="124"/>
              </a:cxn>
            </a:cxnLst>
            <a:rect l="0" t="0" r="r" b="b"/>
            <a:pathLst>
              <a:path w="168" h="238">
                <a:moveTo>
                  <a:pt x="112" y="88"/>
                </a:moveTo>
                <a:lnTo>
                  <a:pt x="112" y="88"/>
                </a:lnTo>
                <a:lnTo>
                  <a:pt x="122" y="82"/>
                </a:lnTo>
                <a:lnTo>
                  <a:pt x="130" y="72"/>
                </a:lnTo>
                <a:lnTo>
                  <a:pt x="134" y="60"/>
                </a:lnTo>
                <a:lnTo>
                  <a:pt x="136" y="48"/>
                </a:lnTo>
                <a:lnTo>
                  <a:pt x="136" y="48"/>
                </a:lnTo>
                <a:lnTo>
                  <a:pt x="136" y="38"/>
                </a:lnTo>
                <a:lnTo>
                  <a:pt x="132" y="30"/>
                </a:lnTo>
                <a:lnTo>
                  <a:pt x="128" y="22"/>
                </a:lnTo>
                <a:lnTo>
                  <a:pt x="120" y="14"/>
                </a:lnTo>
                <a:lnTo>
                  <a:pt x="114" y="8"/>
                </a:lnTo>
                <a:lnTo>
                  <a:pt x="104" y="4"/>
                </a:lnTo>
                <a:lnTo>
                  <a:pt x="94" y="2"/>
                </a:lnTo>
                <a:lnTo>
                  <a:pt x="84" y="0"/>
                </a:lnTo>
                <a:lnTo>
                  <a:pt x="84" y="0"/>
                </a:lnTo>
                <a:lnTo>
                  <a:pt x="74" y="2"/>
                </a:lnTo>
                <a:lnTo>
                  <a:pt x="64" y="4"/>
                </a:lnTo>
                <a:lnTo>
                  <a:pt x="56" y="8"/>
                </a:lnTo>
                <a:lnTo>
                  <a:pt x="48" y="14"/>
                </a:lnTo>
                <a:lnTo>
                  <a:pt x="42" y="22"/>
                </a:lnTo>
                <a:lnTo>
                  <a:pt x="36" y="30"/>
                </a:lnTo>
                <a:lnTo>
                  <a:pt x="34" y="38"/>
                </a:lnTo>
                <a:lnTo>
                  <a:pt x="32" y="48"/>
                </a:lnTo>
                <a:lnTo>
                  <a:pt x="32" y="48"/>
                </a:lnTo>
                <a:lnTo>
                  <a:pt x="34" y="60"/>
                </a:lnTo>
                <a:lnTo>
                  <a:pt x="38" y="72"/>
                </a:lnTo>
                <a:lnTo>
                  <a:pt x="46" y="82"/>
                </a:lnTo>
                <a:lnTo>
                  <a:pt x="56" y="88"/>
                </a:lnTo>
                <a:lnTo>
                  <a:pt x="56" y="88"/>
                </a:lnTo>
                <a:lnTo>
                  <a:pt x="44" y="94"/>
                </a:lnTo>
                <a:lnTo>
                  <a:pt x="34" y="102"/>
                </a:lnTo>
                <a:lnTo>
                  <a:pt x="24" y="112"/>
                </a:lnTo>
                <a:lnTo>
                  <a:pt x="16" y="124"/>
                </a:lnTo>
                <a:lnTo>
                  <a:pt x="10" y="136"/>
                </a:lnTo>
                <a:lnTo>
                  <a:pt x="4" y="148"/>
                </a:lnTo>
                <a:lnTo>
                  <a:pt x="2" y="164"/>
                </a:lnTo>
                <a:lnTo>
                  <a:pt x="0" y="178"/>
                </a:lnTo>
                <a:lnTo>
                  <a:pt x="0" y="178"/>
                </a:lnTo>
                <a:lnTo>
                  <a:pt x="2" y="196"/>
                </a:lnTo>
                <a:lnTo>
                  <a:pt x="2" y="196"/>
                </a:lnTo>
                <a:lnTo>
                  <a:pt x="10" y="206"/>
                </a:lnTo>
                <a:lnTo>
                  <a:pt x="18" y="214"/>
                </a:lnTo>
                <a:lnTo>
                  <a:pt x="28" y="220"/>
                </a:lnTo>
                <a:lnTo>
                  <a:pt x="38" y="226"/>
                </a:lnTo>
                <a:lnTo>
                  <a:pt x="50" y="232"/>
                </a:lnTo>
                <a:lnTo>
                  <a:pt x="60" y="236"/>
                </a:lnTo>
                <a:lnTo>
                  <a:pt x="72" y="238"/>
                </a:lnTo>
                <a:lnTo>
                  <a:pt x="84" y="238"/>
                </a:lnTo>
                <a:lnTo>
                  <a:pt x="84" y="238"/>
                </a:lnTo>
                <a:lnTo>
                  <a:pt x="96" y="238"/>
                </a:lnTo>
                <a:lnTo>
                  <a:pt x="108" y="236"/>
                </a:lnTo>
                <a:lnTo>
                  <a:pt x="120" y="232"/>
                </a:lnTo>
                <a:lnTo>
                  <a:pt x="130" y="226"/>
                </a:lnTo>
                <a:lnTo>
                  <a:pt x="140" y="220"/>
                </a:lnTo>
                <a:lnTo>
                  <a:pt x="150" y="214"/>
                </a:lnTo>
                <a:lnTo>
                  <a:pt x="158" y="206"/>
                </a:lnTo>
                <a:lnTo>
                  <a:pt x="166" y="196"/>
                </a:lnTo>
                <a:lnTo>
                  <a:pt x="166" y="196"/>
                </a:lnTo>
                <a:lnTo>
                  <a:pt x="168" y="178"/>
                </a:lnTo>
                <a:lnTo>
                  <a:pt x="168" y="178"/>
                </a:lnTo>
                <a:lnTo>
                  <a:pt x="166" y="164"/>
                </a:lnTo>
                <a:lnTo>
                  <a:pt x="164" y="148"/>
                </a:lnTo>
                <a:lnTo>
                  <a:pt x="158" y="136"/>
                </a:lnTo>
                <a:lnTo>
                  <a:pt x="152" y="124"/>
                </a:lnTo>
                <a:lnTo>
                  <a:pt x="144" y="112"/>
                </a:lnTo>
                <a:lnTo>
                  <a:pt x="134" y="102"/>
                </a:lnTo>
                <a:lnTo>
                  <a:pt x="124" y="94"/>
                </a:lnTo>
                <a:lnTo>
                  <a:pt x="112" y="88"/>
                </a:lnTo>
                <a:lnTo>
                  <a:pt x="112" y="88"/>
                </a:lnTo>
                <a:close/>
                <a:moveTo>
                  <a:pt x="134" y="124"/>
                </a:moveTo>
                <a:lnTo>
                  <a:pt x="84" y="202"/>
                </a:lnTo>
                <a:lnTo>
                  <a:pt x="84" y="202"/>
                </a:lnTo>
                <a:lnTo>
                  <a:pt x="80" y="206"/>
                </a:lnTo>
                <a:lnTo>
                  <a:pt x="76" y="206"/>
                </a:lnTo>
                <a:lnTo>
                  <a:pt x="76" y="206"/>
                </a:lnTo>
                <a:lnTo>
                  <a:pt x="76" y="206"/>
                </a:lnTo>
                <a:lnTo>
                  <a:pt x="72" y="206"/>
                </a:lnTo>
                <a:lnTo>
                  <a:pt x="70" y="202"/>
                </a:lnTo>
                <a:lnTo>
                  <a:pt x="32" y="154"/>
                </a:lnTo>
                <a:lnTo>
                  <a:pt x="32" y="154"/>
                </a:lnTo>
                <a:lnTo>
                  <a:pt x="54" y="154"/>
                </a:lnTo>
                <a:lnTo>
                  <a:pt x="76" y="182"/>
                </a:lnTo>
                <a:lnTo>
                  <a:pt x="120" y="114"/>
                </a:lnTo>
                <a:lnTo>
                  <a:pt x="120" y="114"/>
                </a:lnTo>
                <a:lnTo>
                  <a:pt x="122" y="112"/>
                </a:lnTo>
                <a:lnTo>
                  <a:pt x="126" y="110"/>
                </a:lnTo>
                <a:lnTo>
                  <a:pt x="128" y="110"/>
                </a:lnTo>
                <a:lnTo>
                  <a:pt x="132" y="112"/>
                </a:lnTo>
                <a:lnTo>
                  <a:pt x="132" y="112"/>
                </a:lnTo>
                <a:lnTo>
                  <a:pt x="134" y="114"/>
                </a:lnTo>
                <a:lnTo>
                  <a:pt x="136" y="116"/>
                </a:lnTo>
                <a:lnTo>
                  <a:pt x="136" y="120"/>
                </a:lnTo>
                <a:lnTo>
                  <a:pt x="134" y="124"/>
                </a:lnTo>
                <a:lnTo>
                  <a:pt x="134" y="124"/>
                </a:lnTo>
                <a:close/>
              </a:path>
            </a:pathLst>
          </a:custGeom>
          <a:solidFill>
            <a:sysClr val="windowText" lastClr="000000">
              <a:lumMod val="50000"/>
              <a:lumOff val="50000"/>
            </a:sysClr>
          </a:solidFill>
          <a:ln w="9525">
            <a:noFill/>
            <a:rou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 fontAlgn="ctr">
              <a:lnSpc>
                <a:spcPct val="120000"/>
              </a:lnSpc>
              <a:defRPr/>
            </a:pPr>
            <a:endParaRPr lang="en-US" altLang="zh-CN" sz="1400" ker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2" name="文本框 168"/>
          <p:cNvSpPr txBox="1"/>
          <p:nvPr/>
        </p:nvSpPr>
        <p:spPr>
          <a:xfrm>
            <a:off x="8745112" y="4753223"/>
            <a:ext cx="958776" cy="16045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18">
              <a:lnSpc>
                <a:spcPct val="120000"/>
              </a:lnSpc>
              <a:defRPr/>
            </a:pPr>
            <a:r>
              <a:rPr lang="zh-CN" altLang="en-US" sz="900" smtClean="0">
                <a:solidFill>
                  <a:srgbClr val="1D1D1A"/>
                </a:solidFill>
                <a:cs typeface="+mn-ea"/>
                <a:sym typeface="+mn-lt"/>
              </a:rPr>
              <a:t>Developer</a:t>
            </a:r>
            <a:endParaRPr lang="zh-CN" altLang="en-US" sz="900">
              <a:solidFill>
                <a:srgbClr val="1D1D1A"/>
              </a:solidFill>
              <a:cs typeface="+mn-ea"/>
              <a:sym typeface="+mn-lt"/>
            </a:endParaRPr>
          </a:p>
        </p:txBody>
      </p:sp>
      <p:sp>
        <p:nvSpPr>
          <p:cNvPr id="103" name="文本框 168"/>
          <p:cNvSpPr txBox="1"/>
          <p:nvPr/>
        </p:nvSpPr>
        <p:spPr>
          <a:xfrm>
            <a:off x="10248942" y="4753223"/>
            <a:ext cx="958776" cy="16045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218">
              <a:lnSpc>
                <a:spcPct val="120000"/>
              </a:lnSpc>
              <a:defRPr/>
            </a:pPr>
            <a:r>
              <a:rPr lang="zh-CN" altLang="en-US" sz="900" smtClean="0">
                <a:solidFill>
                  <a:srgbClr val="1D1D1A"/>
                </a:solidFill>
                <a:cs typeface="+mn-ea"/>
                <a:sym typeface="+mn-lt"/>
              </a:rPr>
              <a:t>Device</a:t>
            </a:r>
            <a:endParaRPr lang="zh-CN" altLang="en-US" sz="900">
              <a:solidFill>
                <a:srgbClr val="1D1D1A"/>
              </a:solidFill>
              <a:cs typeface="+mn-ea"/>
              <a:sym typeface="+mn-lt"/>
            </a:endParaRPr>
          </a:p>
        </p:txBody>
      </p:sp>
      <p:pic>
        <p:nvPicPr>
          <p:cNvPr id="3078" name="Picture 6" descr="DevOps Security Tools | Netspar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38436" y="4252728"/>
            <a:ext cx="1375411" cy="6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6940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solidFill>
                  <a:srgbClr val="990000"/>
                </a:solidFill>
                <a:latin typeface="+mj-ea"/>
                <a:ea typeface="+mj-ea"/>
                <a:cs typeface="+mn-ea"/>
                <a:sym typeface="+mn-lt"/>
              </a:rPr>
              <a:t>Open Discussion</a:t>
            </a:r>
            <a:endParaRPr lang="zh-CN" altLang="en-US" sz="3200" dirty="0">
              <a:solidFill>
                <a:srgbClr val="990000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42899" y="1117600"/>
            <a:ext cx="11112221" cy="481950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altLang="zh-CN" dirty="0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What is the </a:t>
            </a:r>
            <a:r>
              <a:rPr lang="es-ES" altLang="zh-CN" dirty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r</a:t>
            </a:r>
            <a:r>
              <a:rPr lang="es-ES" altLang="zh-CN" dirty="0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ole for edge computing in 5G 2B Business?</a:t>
            </a:r>
            <a:endParaRPr lang="en-US" altLang="zh-CN" dirty="0" smtClean="0">
              <a:solidFill>
                <a:schemeClr val="tx1"/>
              </a:solidFill>
              <a:latin typeface="+mj-ea"/>
              <a:ea typeface="+mj-ea"/>
              <a:cs typeface="+mn-ea"/>
              <a:sym typeface="+mn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What is the Key Challenge for the development of 5G edge business?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chemeClr val="tx1"/>
                </a:solidFill>
                <a:latin typeface="+mj-ea"/>
                <a:ea typeface="+mj-ea"/>
                <a:cs typeface="+mn-ea"/>
                <a:sym typeface="+mn-lt"/>
              </a:rPr>
              <a:t>What others thing we can do in order to fertilize MEC Ecosystem?</a:t>
            </a:r>
          </a:p>
        </p:txBody>
      </p:sp>
    </p:spTree>
    <p:extLst>
      <p:ext uri="{BB962C8B-B14F-4D97-AF65-F5344CB8AC3E}">
        <p14:creationId xmlns:p14="http://schemas.microsoft.com/office/powerpoint/2010/main" val="2682723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9" y="2299872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Open Source Intelligent Edge Project</a:t>
            </a:r>
            <a:b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dirty="0" err="1" smtClean="0">
                <a:latin typeface="+mn-lt"/>
                <a:ea typeface="+mn-ea"/>
                <a:cs typeface="+mn-ea"/>
                <a:sym typeface="+mn-lt"/>
              </a:rPr>
              <a:t>KubeEdge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1622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3.15"/>
  <p:tag name="AS_TITLE" val="Aspose.Slides for .NET 4.0"/>
  <p:tag name="AS_VERSION" val="19.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0fqdyj1">
      <a:majorFont>
        <a:latin typeface="" panose="020F0302020204030204"/>
        <a:ea typeface="微软雅黑"/>
        <a:cs typeface=""/>
      </a:majorFont>
      <a:minorFont>
        <a:latin typeface="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EEACA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33548</TotalTime>
  <Words>2063</Words>
  <Application>Microsoft Office PowerPoint</Application>
  <PresentationFormat>宽屏</PresentationFormat>
  <Paragraphs>488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.AppleSystemUIFont</vt:lpstr>
      <vt:lpstr>Akkurat Pro</vt:lpstr>
      <vt:lpstr>FrutigerNext LT Regular</vt:lpstr>
      <vt:lpstr>Lucida Grande</vt:lpstr>
      <vt:lpstr>宋体</vt:lpstr>
      <vt:lpstr>Microsoft YaHei</vt:lpstr>
      <vt:lpstr>Microsoft YaHei</vt:lpstr>
      <vt:lpstr>Arial</vt:lpstr>
      <vt:lpstr>Calibri</vt:lpstr>
      <vt:lpstr>Century Gothic</vt:lpstr>
      <vt:lpstr>Wingdings</vt:lpstr>
      <vt:lpstr>Office 主题</vt:lpstr>
      <vt:lpstr>Leverage 5G PaaS Cloud Native Edge Cloud with KubeEdge</vt:lpstr>
      <vt:lpstr>PowerPoint 演示文稿</vt:lpstr>
      <vt:lpstr>Challenges to be Solved while Apps move to 5G Edge Cloud</vt:lpstr>
      <vt:lpstr>PowerPoint 演示文稿</vt:lpstr>
      <vt:lpstr>PowerPoint 演示文稿</vt:lpstr>
      <vt:lpstr>PowerPoint 演示文稿</vt:lpstr>
      <vt:lpstr>Summary:  5G Edge Require More Capabilities to Make It Become Scalable Business</vt:lpstr>
      <vt:lpstr>Open Discussion</vt:lpstr>
      <vt:lpstr>Open Source Intelligent Edge Project KubeEdge</vt:lpstr>
      <vt:lpstr>PowerPoint 演示文稿</vt:lpstr>
      <vt:lpstr>Centralized management of massive edge sites, improving O&amp;M efficiency</vt:lpstr>
      <vt:lpstr>Cross-edge cloud traffic management, simplify application development and ensures application stability </vt:lpstr>
      <vt:lpstr>PowerPoint 演示文稿</vt:lpstr>
      <vt:lpstr>PowerPoint 演示文稿</vt:lpstr>
      <vt:lpstr>PowerPoint 演示文稿</vt:lpstr>
      <vt:lpstr>PowerPoint 演示文稿</vt:lpstr>
      <vt:lpstr>Collaboration Discussion</vt:lpstr>
      <vt:lpstr>PowerPoint 演示文稿</vt:lpstr>
      <vt:lpstr>Thanks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ouzhengguang</dc:creator>
  <cp:lastModifiedBy>ouzhengguang</cp:lastModifiedBy>
  <cp:revision>414</cp:revision>
  <dcterms:created xsi:type="dcterms:W3CDTF">2020-07-30T07:38:55Z</dcterms:created>
  <dcterms:modified xsi:type="dcterms:W3CDTF">2020-10-23T11:57:37Z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(3)lidFuP5VU1wp/ZfZb5EPhWWh8r2yjFmJ4xy0ehIeuTRX9S8ZbNLcgHpLpYhOyigET2k5MpsL
g0DVC61YvrZ9ttk6iDnWqKr7Rg6a5AouMxT93NTWWdesq/KvwxtdYsCzOCNlpJ2Wml5Acx5Z
cVGk1IINFY6th3uleEmdwUQxzztToFgp/fECwT89zFvGkfE9Sjcr+BEbSJW8l8yqMAwsVM8p
tkG8ccStVkioxoVeqO</vt:lpwstr>
  </property>
  <property fmtid="{D5CDD505-2E9C-101B-9397-08002B2CF9AE}" pid="3" name="_2015_ms_pID_7253431">
    <vt:lpwstr>et/6KGYlv9hofHLQ2xXpWB9oLT+B8MTew0bT4VPNEAWWmXxk9yMkj6
j97dK4EjpNnCfsp+tx87226h89RR4sGLI8uxnY5If/xe6j40wJ/yjkvp3nJQp//u1c/5npR6
tWG1lhfDnc2BARe53OUM31Swl/fLOuDzd3LLH8qyWng6SkCcPdz9mON/wMRiQMVpbEtOnbnz
0a/YlniKbw1GYYMtNd8D8T4sF3jtFvPyqNBu</vt:lpwstr>
  </property>
  <property fmtid="{D5CDD505-2E9C-101B-9397-08002B2CF9AE}" pid="4" name="_2015_ms_pID_7253432">
    <vt:lpwstr>3g==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1602472998</vt:lpwstr>
  </property>
</Properties>
</file>